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34" r:id="rId2"/>
    <p:sldId id="257" r:id="rId3"/>
    <p:sldId id="313" r:id="rId4"/>
    <p:sldId id="264" r:id="rId5"/>
    <p:sldId id="314" r:id="rId6"/>
    <p:sldId id="299" r:id="rId7"/>
    <p:sldId id="287" r:id="rId8"/>
    <p:sldId id="304" r:id="rId9"/>
    <p:sldId id="330" r:id="rId10"/>
    <p:sldId id="331" r:id="rId11"/>
    <p:sldId id="333" r:id="rId12"/>
    <p:sldId id="301" r:id="rId13"/>
    <p:sldId id="305" r:id="rId14"/>
    <p:sldId id="306" r:id="rId15"/>
    <p:sldId id="332" r:id="rId16"/>
    <p:sldId id="273" r:id="rId17"/>
    <p:sldId id="3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4E42EC-48ED-4D45-98FD-C91AF4613EAD}">
          <p14:sldIdLst>
            <p14:sldId id="334"/>
            <p14:sldId id="257"/>
            <p14:sldId id="313"/>
            <p14:sldId id="264"/>
            <p14:sldId id="314"/>
            <p14:sldId id="299"/>
            <p14:sldId id="287"/>
            <p14:sldId id="304"/>
            <p14:sldId id="330"/>
            <p14:sldId id="331"/>
            <p14:sldId id="333"/>
            <p14:sldId id="301"/>
            <p14:sldId id="305"/>
            <p14:sldId id="306"/>
            <p14:sldId id="332"/>
            <p14:sldId id="273"/>
            <p14:sldId id="31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36"/>
    <a:srgbClr val="F7F7F7"/>
    <a:srgbClr val="000000"/>
    <a:srgbClr val="ECC720"/>
    <a:srgbClr val="D7C417"/>
    <a:srgbClr val="BCBA1D"/>
    <a:srgbClr val="A1B125"/>
    <a:srgbClr val="88A82B"/>
    <a:srgbClr val="719932"/>
    <a:srgbClr val="E5D8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3D8E9-321F-4C45-BA1D-A49A006D31B3}" type="datetimeFigureOut">
              <a:rPr lang="en-US" smtClean="0"/>
              <a:t>8/9/2020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5A451-5DAB-49A9-809B-0A71237B590E}" type="slidenum">
              <a:rPr lang="en-US" smtClean="0"/>
              <a:t>‹#›</a:t>
            </a:fld>
            <a:endParaRPr lang="en-US"/>
          </a:p>
        </p:txBody>
      </p:sp>
    </p:spTree>
    <p:extLst>
      <p:ext uri="{BB962C8B-B14F-4D97-AF65-F5344CB8AC3E}">
        <p14:creationId xmlns:p14="http://schemas.microsoft.com/office/powerpoint/2010/main" val="1832673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BEFD-1143-418C-B6AF-8017037F15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590323-D802-4D18-BA03-6CFD138A48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0C5192-00E4-4FC0-B2EE-A54BB25F3747}"/>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5" name="Footer Placeholder 4">
            <a:extLst>
              <a:ext uri="{FF2B5EF4-FFF2-40B4-BE49-F238E27FC236}">
                <a16:creationId xmlns:a16="http://schemas.microsoft.com/office/drawing/2014/main" id="{713FE33E-C483-477A-A56B-580946B25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5D044-BBB8-4EBE-988F-FF0FE6A66B47}"/>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408547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F663-D592-43C3-9892-EA90BEF92E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9A939D-9276-4A74-8BBA-80CC80BF4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B54CF-16D8-4AA8-B806-3F9D41E5F0E8}"/>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5" name="Footer Placeholder 4">
            <a:extLst>
              <a:ext uri="{FF2B5EF4-FFF2-40B4-BE49-F238E27FC236}">
                <a16:creationId xmlns:a16="http://schemas.microsoft.com/office/drawing/2014/main" id="{C0C15016-8483-4506-A832-D97C52E0E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7FEC7-7964-4F9F-BD31-0C14F14595F3}"/>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354974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6A152-20DC-4952-8891-B94D38BE7F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A345DD-5870-40E2-8615-A4B6FB9FFE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E1201-E5C0-4F02-9AF3-7C3A2B8F9A2D}"/>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5" name="Footer Placeholder 4">
            <a:extLst>
              <a:ext uri="{FF2B5EF4-FFF2-40B4-BE49-F238E27FC236}">
                <a16:creationId xmlns:a16="http://schemas.microsoft.com/office/drawing/2014/main" id="{3D3D3AC8-30A5-4EFA-8A93-7D073FF17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71E31-2D01-4020-B076-D03FFB30DE21}"/>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3787286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Date Placeholder 5">
            <a:extLst>
              <a:ext uri="{FF2B5EF4-FFF2-40B4-BE49-F238E27FC236}">
                <a16:creationId xmlns:a16="http://schemas.microsoft.com/office/drawing/2014/main" id="{BAF6993B-5333-4756-9D9B-7F3F74677CDE}"/>
              </a:ext>
            </a:extLst>
          </p:cNvPr>
          <p:cNvSpPr txBox="1">
            <a:spLocks/>
          </p:cNvSpPr>
          <p:nvPr userDrawn="1"/>
        </p:nvSpPr>
        <p:spPr>
          <a:xfrm>
            <a:off x="10376699" y="6414641"/>
            <a:ext cx="2743200" cy="30175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5CBCDC-75F6-4C74-8A7D-8D9BF494F1E5}" type="datetime1">
              <a:rPr lang="en-US" sz="1000" smtClean="0">
                <a:solidFill>
                  <a:schemeClr val="bg1">
                    <a:alpha val="80000"/>
                  </a:schemeClr>
                </a:solidFill>
                <a:latin typeface="MetaPro-Book" panose="020B0604030101020102" pitchFamily="34" charset="0"/>
              </a:rPr>
              <a:pPr/>
              <a:t>8/9/2020</a:t>
            </a:fld>
            <a:endParaRPr lang="en-US" sz="1000" dirty="0">
              <a:solidFill>
                <a:schemeClr val="bg1">
                  <a:alpha val="80000"/>
                </a:schemeClr>
              </a:solidFill>
              <a:latin typeface="MetaPro-Book" panose="020B0604030101020102" pitchFamily="34" charset="0"/>
            </a:endParaRPr>
          </a:p>
        </p:txBody>
      </p:sp>
    </p:spTree>
    <p:extLst>
      <p:ext uri="{BB962C8B-B14F-4D97-AF65-F5344CB8AC3E}">
        <p14:creationId xmlns:p14="http://schemas.microsoft.com/office/powerpoint/2010/main" val="102703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4186-4415-4110-B672-956D5B697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C00DC-66F7-43E9-AF7A-384A18897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8C8E2-9979-447D-BBD7-1CB23DCB7CAE}"/>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5" name="Footer Placeholder 4">
            <a:extLst>
              <a:ext uri="{FF2B5EF4-FFF2-40B4-BE49-F238E27FC236}">
                <a16:creationId xmlns:a16="http://schemas.microsoft.com/office/drawing/2014/main" id="{DCDCABBC-E590-45A3-86C8-4B9D619EC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13429-4360-4379-BBB3-1A6D198E77CD}"/>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329747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0953-E862-4B6F-ABA6-B0B1A9FE1D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895E72-B219-425E-B392-2EC11D7280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A9AF85-CA85-4FC8-A553-CC92FA0C132C}"/>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5" name="Footer Placeholder 4">
            <a:extLst>
              <a:ext uri="{FF2B5EF4-FFF2-40B4-BE49-F238E27FC236}">
                <a16:creationId xmlns:a16="http://schemas.microsoft.com/office/drawing/2014/main" id="{8D9A92F6-4D96-482B-8BA8-4614CE44D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58A9A-546A-47BF-BED5-C2058DD33775}"/>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361645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A54A-D69C-43B3-B7AC-09A9114BC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18BE9-E26D-4666-86A1-6130957AB1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47C84B-526D-4FD4-9CD5-FDDBFCCD77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BFE27-7D65-4558-B3D2-27297158848B}"/>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6" name="Footer Placeholder 5">
            <a:extLst>
              <a:ext uri="{FF2B5EF4-FFF2-40B4-BE49-F238E27FC236}">
                <a16:creationId xmlns:a16="http://schemas.microsoft.com/office/drawing/2014/main" id="{AD4282A3-9BFF-4F92-BB60-413CD35BF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411A2-B79E-429A-BEEE-1C9294292EB7}"/>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160575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347B-739C-4843-B922-3E33A4060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4C0468-DD2C-4A28-9B84-33A2E87E3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DB691-D656-424D-AA1A-CA5CEC22CE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B6AC1-19FD-42FF-A81F-7F8D5C379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F5365-2E38-4416-AC8C-D72AB1F1B2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713DDE-A79C-48FD-9C36-D38953AB7957}"/>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8" name="Footer Placeholder 7">
            <a:extLst>
              <a:ext uri="{FF2B5EF4-FFF2-40B4-BE49-F238E27FC236}">
                <a16:creationId xmlns:a16="http://schemas.microsoft.com/office/drawing/2014/main" id="{1DEC2634-8CD8-4865-BCE6-527ED03DA8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1570BF-E786-481F-96A8-6CD0161982FE}"/>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385876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8A23-F8BD-4668-8A3A-10E0E0AAA1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B3C36B-DF18-4EEB-B838-D6509B020937}"/>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4" name="Footer Placeholder 3">
            <a:extLst>
              <a:ext uri="{FF2B5EF4-FFF2-40B4-BE49-F238E27FC236}">
                <a16:creationId xmlns:a16="http://schemas.microsoft.com/office/drawing/2014/main" id="{2E9C7CE1-7A2A-41EA-8CD5-F50D90C2F5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F4EF07-44C9-4251-A93F-08C2C83C553C}"/>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392340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CF613-A88F-48FC-B2E9-A1AF64627C6F}"/>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3" name="Footer Placeholder 2">
            <a:extLst>
              <a:ext uri="{FF2B5EF4-FFF2-40B4-BE49-F238E27FC236}">
                <a16:creationId xmlns:a16="http://schemas.microsoft.com/office/drawing/2014/main" id="{D78FC52A-43E6-4D7E-B273-9A57C7DF63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D8CFE7-7C55-4D28-AF1F-8C053095F744}"/>
              </a:ext>
            </a:extLst>
          </p:cNvPr>
          <p:cNvSpPr>
            <a:spLocks noGrp="1"/>
          </p:cNvSpPr>
          <p:nvPr>
            <p:ph type="sldNum" sz="quarter" idx="12"/>
          </p:nvPr>
        </p:nvSpPr>
        <p:spPr/>
        <p:txBody>
          <a:bodyPr/>
          <a:lstStyle/>
          <a:p>
            <a:fld id="{E1974734-D938-4E3C-8984-58D460A3F72B}" type="slidenum">
              <a:rPr lang="en-US" smtClean="0"/>
              <a:t>‹#›</a:t>
            </a:fld>
            <a:endParaRPr lang="en-US" dirty="0"/>
          </a:p>
        </p:txBody>
      </p:sp>
    </p:spTree>
    <p:extLst>
      <p:ext uri="{BB962C8B-B14F-4D97-AF65-F5344CB8AC3E}">
        <p14:creationId xmlns:p14="http://schemas.microsoft.com/office/powerpoint/2010/main" val="3730206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1A0D-EFE8-4EFB-B3B5-FE14265CD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ACE744-6D18-4DAA-B2AD-4A47C6AF8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DABBE4-79E7-4E80-96BD-D372F05EE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376A8-6C97-4E7C-82DF-DE06E9A7A312}"/>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6" name="Footer Placeholder 5">
            <a:extLst>
              <a:ext uri="{FF2B5EF4-FFF2-40B4-BE49-F238E27FC236}">
                <a16:creationId xmlns:a16="http://schemas.microsoft.com/office/drawing/2014/main" id="{5F1209DF-3F00-4F00-BD64-25EBC4A80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6C08D-5003-4738-A220-16D1EEDDA70F}"/>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302797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36CF-1497-445D-B55B-15FD58294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C4E60E-EC5C-4CBA-8D35-6F7B9B94A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D43C8D-FB82-4DB7-9AE7-466ED2D76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E9CFC-75C7-43B3-9BA2-88F04C8FE604}"/>
              </a:ext>
            </a:extLst>
          </p:cNvPr>
          <p:cNvSpPr>
            <a:spLocks noGrp="1"/>
          </p:cNvSpPr>
          <p:nvPr>
            <p:ph type="dt" sz="half" idx="10"/>
          </p:nvPr>
        </p:nvSpPr>
        <p:spPr/>
        <p:txBody>
          <a:bodyPr/>
          <a:lstStyle/>
          <a:p>
            <a:fld id="{54D0B183-1B12-46C5-9681-EB4E4F344849}" type="datetimeFigureOut">
              <a:rPr lang="en-US" smtClean="0"/>
              <a:t>8/9/2020</a:t>
            </a:fld>
            <a:endParaRPr lang="en-US"/>
          </a:p>
        </p:txBody>
      </p:sp>
      <p:sp>
        <p:nvSpPr>
          <p:cNvPr id="6" name="Footer Placeholder 5">
            <a:extLst>
              <a:ext uri="{FF2B5EF4-FFF2-40B4-BE49-F238E27FC236}">
                <a16:creationId xmlns:a16="http://schemas.microsoft.com/office/drawing/2014/main" id="{ACE7AE2D-2A5B-49C9-A7B9-72A607D4B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64B2F-4407-43E4-9E74-6AF21E151E86}"/>
              </a:ext>
            </a:extLst>
          </p:cNvPr>
          <p:cNvSpPr>
            <a:spLocks noGrp="1"/>
          </p:cNvSpPr>
          <p:nvPr>
            <p:ph type="sldNum" sz="quarter" idx="12"/>
          </p:nvPr>
        </p:nvSpPr>
        <p:spPr/>
        <p:txBody>
          <a:bodyPr/>
          <a:lstStyle/>
          <a:p>
            <a:fld id="{E1974734-D938-4E3C-8984-58D460A3F72B}" type="slidenum">
              <a:rPr lang="en-US" smtClean="0"/>
              <a:t>‹#›</a:t>
            </a:fld>
            <a:endParaRPr lang="en-US"/>
          </a:p>
        </p:txBody>
      </p:sp>
    </p:spTree>
    <p:extLst>
      <p:ext uri="{BB962C8B-B14F-4D97-AF65-F5344CB8AC3E}">
        <p14:creationId xmlns:p14="http://schemas.microsoft.com/office/powerpoint/2010/main" val="1222218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1E77D-B934-47E5-B815-ACDDF953A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FB2971-24EA-41BB-9E92-553BDEC1AC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D1242-E9E5-4769-B8F3-2AAB5020E1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0B183-1B12-46C5-9681-EB4E4F344849}" type="datetimeFigureOut">
              <a:rPr lang="en-US" smtClean="0"/>
              <a:t>8/9/2020</a:t>
            </a:fld>
            <a:endParaRPr lang="en-US" dirty="0"/>
          </a:p>
        </p:txBody>
      </p:sp>
      <p:sp>
        <p:nvSpPr>
          <p:cNvPr id="5" name="Footer Placeholder 4">
            <a:extLst>
              <a:ext uri="{FF2B5EF4-FFF2-40B4-BE49-F238E27FC236}">
                <a16:creationId xmlns:a16="http://schemas.microsoft.com/office/drawing/2014/main" id="{83CA218E-124A-4881-80CE-3DE7D2124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6C5146-D072-471E-8531-785A73473D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74734-D938-4E3C-8984-58D460A3F72B}" type="slidenum">
              <a:rPr lang="en-US" smtClean="0"/>
              <a:t>‹#›</a:t>
            </a:fld>
            <a:endParaRPr lang="en-US"/>
          </a:p>
        </p:txBody>
      </p:sp>
    </p:spTree>
    <p:extLst>
      <p:ext uri="{BB962C8B-B14F-4D97-AF65-F5344CB8AC3E}">
        <p14:creationId xmlns:p14="http://schemas.microsoft.com/office/powerpoint/2010/main" val="1001348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3.sv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31.jpeg"/><Relationship Id="rId5" Type="http://schemas.openxmlformats.org/officeDocument/2006/relationships/image" Target="../media/image7.svg"/><Relationship Id="rId10" Type="http://schemas.openxmlformats.org/officeDocument/2006/relationships/image" Target="../media/image30.jpeg"/><Relationship Id="rId4" Type="http://schemas.openxmlformats.org/officeDocument/2006/relationships/image" Target="../media/image6.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298CE7-A713-44E1-AEF9-AE9D476A777A}"/>
              </a:ext>
            </a:extLst>
          </p:cNvPr>
          <p:cNvSpPr/>
          <p:nvPr/>
        </p:nvSpPr>
        <p:spPr>
          <a:xfrm>
            <a:off x="6867331" y="0"/>
            <a:ext cx="5324669" cy="6858000"/>
          </a:xfrm>
          <a:prstGeom prst="rect">
            <a:avLst/>
          </a:prstGeom>
          <a:blipFill dpi="0" rotWithShape="1">
            <a:blip r:embed="rId2"/>
            <a:srcRect/>
            <a:stretch>
              <a:fillRect l="-83000" t="-12000" r="-45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E597C1F-9F63-451D-B73A-8B7BDE1E908B}"/>
              </a:ext>
            </a:extLst>
          </p:cNvPr>
          <p:cNvSpPr txBox="1"/>
          <p:nvPr/>
        </p:nvSpPr>
        <p:spPr>
          <a:xfrm>
            <a:off x="1918511" y="4085255"/>
            <a:ext cx="1465466" cy="491994"/>
          </a:xfrm>
          <a:prstGeom prst="rect">
            <a:avLst/>
          </a:prstGeom>
          <a:noFill/>
        </p:spPr>
        <p:txBody>
          <a:bodyPr wrap="none" rtlCol="0">
            <a:spAutoFit/>
          </a:bodyPr>
          <a:lstStyle/>
          <a:p>
            <a:pPr>
              <a:lnSpc>
                <a:spcPts val="1600"/>
              </a:lnSpc>
            </a:pPr>
            <a:r>
              <a:rPr lang="en-US" sz="1300" b="1" dirty="0">
                <a:solidFill>
                  <a:srgbClr val="505050"/>
                </a:solidFill>
                <a:latin typeface="+mj-lt"/>
              </a:rPr>
              <a:t>Nick Stonnington</a:t>
            </a:r>
          </a:p>
          <a:p>
            <a:pPr>
              <a:lnSpc>
                <a:spcPts val="1600"/>
              </a:lnSpc>
            </a:pPr>
            <a:r>
              <a:rPr lang="en-US" sz="1300" dirty="0">
                <a:solidFill>
                  <a:srgbClr val="505050"/>
                </a:solidFill>
                <a:latin typeface="+mj-lt"/>
              </a:rPr>
              <a:t>President</a:t>
            </a:r>
          </a:p>
        </p:txBody>
      </p:sp>
      <p:pic>
        <p:nvPicPr>
          <p:cNvPr id="4" name="Graphic 3">
            <a:extLst>
              <a:ext uri="{FF2B5EF4-FFF2-40B4-BE49-F238E27FC236}">
                <a16:creationId xmlns:a16="http://schemas.microsoft.com/office/drawing/2014/main" id="{13972D0F-1F69-4F0C-99C8-175FE0B9B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7815" y="1053097"/>
            <a:ext cx="2833636" cy="326510"/>
          </a:xfrm>
          <a:prstGeom prst="rect">
            <a:avLst/>
          </a:prstGeom>
        </p:spPr>
      </p:pic>
      <p:sp>
        <p:nvSpPr>
          <p:cNvPr id="5" name="Date Placeholder 5">
            <a:extLst>
              <a:ext uri="{FF2B5EF4-FFF2-40B4-BE49-F238E27FC236}">
                <a16:creationId xmlns:a16="http://schemas.microsoft.com/office/drawing/2014/main" id="{A105B6BF-6F62-4AD6-B049-FEC56E20B848}"/>
              </a:ext>
            </a:extLst>
          </p:cNvPr>
          <p:cNvSpPr txBox="1">
            <a:spLocks/>
          </p:cNvSpPr>
          <p:nvPr/>
        </p:nvSpPr>
        <p:spPr>
          <a:xfrm>
            <a:off x="11545628" y="6209134"/>
            <a:ext cx="304411"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080ACA-6510-4DCA-B074-330834482B61}" type="slidenum">
              <a:rPr lang="en-US" sz="1000" smtClean="0">
                <a:solidFill>
                  <a:schemeClr val="bg1"/>
                </a:solidFill>
              </a:rPr>
              <a:t>1</a:t>
            </a:fld>
            <a:endParaRPr lang="en-US" sz="1000" dirty="0">
              <a:solidFill>
                <a:schemeClr val="bg1"/>
              </a:solidFill>
            </a:endParaRPr>
          </a:p>
        </p:txBody>
      </p:sp>
      <p:sp>
        <p:nvSpPr>
          <p:cNvPr id="6" name="Rectangle 5">
            <a:extLst>
              <a:ext uri="{FF2B5EF4-FFF2-40B4-BE49-F238E27FC236}">
                <a16:creationId xmlns:a16="http://schemas.microsoft.com/office/drawing/2014/main" id="{74A90234-FDD6-4167-96C6-01AFAD26DE28}"/>
              </a:ext>
            </a:extLst>
          </p:cNvPr>
          <p:cNvSpPr/>
          <p:nvPr/>
        </p:nvSpPr>
        <p:spPr>
          <a:xfrm>
            <a:off x="1168716" y="4010465"/>
            <a:ext cx="640205" cy="640205"/>
          </a:xfrm>
          <a:prstGeom prst="rect">
            <a:avLst/>
          </a:prstGeom>
          <a:blipFill>
            <a:blip r:embed="rId5"/>
            <a:stretch>
              <a:fillRect t="-6891" b="-689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F3C0DF-BF5E-46BB-8C6E-264B08523F08}"/>
              </a:ext>
            </a:extLst>
          </p:cNvPr>
          <p:cNvSpPr/>
          <p:nvPr/>
        </p:nvSpPr>
        <p:spPr>
          <a:xfrm>
            <a:off x="1168716" y="4828222"/>
            <a:ext cx="640205" cy="640205"/>
          </a:xfrm>
          <a:prstGeom prst="rect">
            <a:avLst/>
          </a:prstGeom>
          <a:blipFill>
            <a:blip r:embed="rId6"/>
            <a:stretch>
              <a:fillRect t="-6891" b="-6891"/>
            </a:stretch>
          </a:blip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F22A8-C911-4106-8BBE-EC1FC3952049}"/>
              </a:ext>
            </a:extLst>
          </p:cNvPr>
          <p:cNvSpPr txBox="1"/>
          <p:nvPr/>
        </p:nvSpPr>
        <p:spPr>
          <a:xfrm>
            <a:off x="1023989" y="1579154"/>
            <a:ext cx="6156300" cy="1339341"/>
          </a:xfrm>
          <a:prstGeom prst="rect">
            <a:avLst/>
          </a:prstGeom>
          <a:noFill/>
        </p:spPr>
        <p:txBody>
          <a:bodyPr wrap="square" rtlCol="0">
            <a:spAutoFit/>
          </a:bodyPr>
          <a:lstStyle/>
          <a:p>
            <a:pPr>
              <a:lnSpc>
                <a:spcPts val="5000"/>
              </a:lnSpc>
            </a:pPr>
            <a:r>
              <a:rPr lang="en-US" sz="4000" b="1" dirty="0">
                <a:solidFill>
                  <a:srgbClr val="4B4B4B"/>
                </a:solidFill>
                <a:latin typeface="Philosopher" panose="02000503000000020004" pitchFamily="2" charset="0"/>
              </a:rPr>
              <a:t>Reflecting the Unique</a:t>
            </a:r>
          </a:p>
          <a:p>
            <a:pPr>
              <a:lnSpc>
                <a:spcPts val="5000"/>
              </a:lnSpc>
            </a:pPr>
            <a:r>
              <a:rPr lang="en-US" sz="4000" b="1" dirty="0">
                <a:solidFill>
                  <a:srgbClr val="4B4B4B"/>
                </a:solidFill>
                <a:latin typeface="Philosopher" panose="02000503000000020004" pitchFamily="2" charset="0"/>
              </a:rPr>
              <a:t>Goals of Our Clients</a:t>
            </a:r>
          </a:p>
        </p:txBody>
      </p:sp>
      <p:sp>
        <p:nvSpPr>
          <p:cNvPr id="9" name="TextBox 8">
            <a:extLst>
              <a:ext uri="{FF2B5EF4-FFF2-40B4-BE49-F238E27FC236}">
                <a16:creationId xmlns:a16="http://schemas.microsoft.com/office/drawing/2014/main" id="{A7541368-BC7F-42A1-81AF-902C246D84BA}"/>
              </a:ext>
            </a:extLst>
          </p:cNvPr>
          <p:cNvSpPr txBox="1"/>
          <p:nvPr/>
        </p:nvSpPr>
        <p:spPr>
          <a:xfrm>
            <a:off x="1918511" y="4902327"/>
            <a:ext cx="3197629" cy="491994"/>
          </a:xfrm>
          <a:prstGeom prst="rect">
            <a:avLst/>
          </a:prstGeom>
          <a:noFill/>
        </p:spPr>
        <p:txBody>
          <a:bodyPr wrap="square" rtlCol="0">
            <a:spAutoFit/>
          </a:bodyPr>
          <a:lstStyle/>
          <a:p>
            <a:pPr>
              <a:lnSpc>
                <a:spcPts val="1600"/>
              </a:lnSpc>
            </a:pPr>
            <a:r>
              <a:rPr lang="en-US" sz="1300" b="1" dirty="0">
                <a:solidFill>
                  <a:srgbClr val="505050"/>
                </a:solidFill>
                <a:latin typeface="+mj-lt"/>
              </a:rPr>
              <a:t>Nicholas Stonnington, JR., AIF®, CPFA</a:t>
            </a:r>
          </a:p>
          <a:p>
            <a:pPr>
              <a:lnSpc>
                <a:spcPts val="1600"/>
              </a:lnSpc>
            </a:pPr>
            <a:r>
              <a:rPr lang="en-US" sz="1300" dirty="0">
                <a:solidFill>
                  <a:srgbClr val="505050"/>
                </a:solidFill>
                <a:latin typeface="+mj-lt"/>
              </a:rPr>
              <a:t>Vice President</a:t>
            </a:r>
          </a:p>
        </p:txBody>
      </p:sp>
      <p:sp>
        <p:nvSpPr>
          <p:cNvPr id="10" name="Rectangle 9">
            <a:extLst>
              <a:ext uri="{FF2B5EF4-FFF2-40B4-BE49-F238E27FC236}">
                <a16:creationId xmlns:a16="http://schemas.microsoft.com/office/drawing/2014/main" id="{02EE559B-D583-4929-9DE1-6DF3435F8462}"/>
              </a:ext>
            </a:extLst>
          </p:cNvPr>
          <p:cNvSpPr/>
          <p:nvPr/>
        </p:nvSpPr>
        <p:spPr>
          <a:xfrm>
            <a:off x="1071613" y="2923043"/>
            <a:ext cx="5157736" cy="315471"/>
          </a:xfrm>
          <a:prstGeom prst="rect">
            <a:avLst/>
          </a:prstGeom>
        </p:spPr>
        <p:txBody>
          <a:bodyPr wrap="square">
            <a:spAutoFit/>
          </a:bodyPr>
          <a:lstStyle/>
          <a:p>
            <a:pPr>
              <a:spcBef>
                <a:spcPts val="600"/>
              </a:spcBef>
            </a:pPr>
            <a:r>
              <a:rPr lang="en-US" sz="1350" dirty="0">
                <a:latin typeface="Futura Std Book" panose="020B0502020204020303" pitchFamily="34" charset="0"/>
              </a:rPr>
              <a:t>Presented to Pasadena Angels  </a:t>
            </a:r>
            <a:r>
              <a:rPr lang="en-US" sz="1450" dirty="0">
                <a:solidFill>
                  <a:schemeClr val="tx2"/>
                </a:solidFill>
                <a:latin typeface="Futura PT Light" panose="020B0402020204020303" pitchFamily="34" charset="0"/>
              </a:rPr>
              <a:t>|</a:t>
            </a:r>
            <a:r>
              <a:rPr lang="en-US" sz="1450" dirty="0">
                <a:solidFill>
                  <a:schemeClr val="tx2"/>
                </a:solidFill>
                <a:latin typeface="Futura Std Book" panose="020B0502020204020303" pitchFamily="34" charset="0"/>
              </a:rPr>
              <a:t> </a:t>
            </a:r>
            <a:r>
              <a:rPr lang="en-US" sz="1350" dirty="0">
                <a:solidFill>
                  <a:schemeClr val="tx2"/>
                </a:solidFill>
                <a:latin typeface="Futura Std Book" panose="020B0502020204020303" pitchFamily="34" charset="0"/>
              </a:rPr>
              <a:t>  </a:t>
            </a:r>
            <a:r>
              <a:rPr lang="en-US" sz="1350" dirty="0">
                <a:latin typeface="Futura Std Book" panose="020B0502020204020303" pitchFamily="34" charset="0"/>
              </a:rPr>
              <a:t>November 6, 2019</a:t>
            </a:r>
            <a:endParaRPr lang="en-US" sz="1350" dirty="0"/>
          </a:p>
        </p:txBody>
      </p:sp>
      <p:sp>
        <p:nvSpPr>
          <p:cNvPr id="11" name="Rectangle 10">
            <a:extLst>
              <a:ext uri="{FF2B5EF4-FFF2-40B4-BE49-F238E27FC236}">
                <a16:creationId xmlns:a16="http://schemas.microsoft.com/office/drawing/2014/main" id="{4DC71807-E892-4D6C-B929-B6E45E6279F3}"/>
              </a:ext>
            </a:extLst>
          </p:cNvPr>
          <p:cNvSpPr/>
          <p:nvPr/>
        </p:nvSpPr>
        <p:spPr>
          <a:xfrm>
            <a:off x="1071613" y="6240379"/>
            <a:ext cx="5024387" cy="261610"/>
          </a:xfrm>
          <a:prstGeom prst="rect">
            <a:avLst/>
          </a:prstGeom>
        </p:spPr>
        <p:txBody>
          <a:bodyPr wrap="square">
            <a:spAutoFit/>
          </a:bodyPr>
          <a:lstStyle/>
          <a:p>
            <a:pPr>
              <a:spcBef>
                <a:spcPts val="600"/>
              </a:spcBef>
            </a:pPr>
            <a:r>
              <a:rPr lang="en-US" sz="1100" spc="70" dirty="0">
                <a:solidFill>
                  <a:schemeClr val="tx2"/>
                </a:solidFill>
                <a:latin typeface="Futura Std Book" panose="020B0502020204020303" pitchFamily="34" charset="0"/>
              </a:rPr>
              <a:t>SEC Registered Investment Advisor | Member FINRA, MSRB, SIPC</a:t>
            </a:r>
            <a:endParaRPr lang="en-US" sz="1100" spc="70" dirty="0">
              <a:solidFill>
                <a:schemeClr val="tx2"/>
              </a:solidFill>
            </a:endParaRPr>
          </a:p>
        </p:txBody>
      </p:sp>
      <p:pic>
        <p:nvPicPr>
          <p:cNvPr id="12" name="Graphic 11">
            <a:extLst>
              <a:ext uri="{FF2B5EF4-FFF2-40B4-BE49-F238E27FC236}">
                <a16:creationId xmlns:a16="http://schemas.microsoft.com/office/drawing/2014/main" id="{6565993B-F8E2-405D-A559-886B5E891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8716" y="3532319"/>
            <a:ext cx="933450" cy="19050"/>
          </a:xfrm>
          <a:prstGeom prst="rect">
            <a:avLst/>
          </a:prstGeom>
        </p:spPr>
      </p:pic>
    </p:spTree>
    <p:extLst>
      <p:ext uri="{BB962C8B-B14F-4D97-AF65-F5344CB8AC3E}">
        <p14:creationId xmlns:p14="http://schemas.microsoft.com/office/powerpoint/2010/main" val="414214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1C0F98E-0B67-4FE1-A213-C62E830E0A7B}"/>
              </a:ext>
            </a:extLst>
          </p:cNvPr>
          <p:cNvSpPr/>
          <p:nvPr/>
        </p:nvSpPr>
        <p:spPr>
          <a:xfrm>
            <a:off x="5570052" y="0"/>
            <a:ext cx="662195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6BCD2546-106A-46D8-98CE-D4B11630DCB1}"/>
              </a:ext>
            </a:extLst>
          </p:cNvPr>
          <p:cNvGrpSpPr/>
          <p:nvPr/>
        </p:nvGrpSpPr>
        <p:grpSpPr>
          <a:xfrm>
            <a:off x="892370" y="3588736"/>
            <a:ext cx="3406599" cy="2010874"/>
            <a:chOff x="926101" y="1738473"/>
            <a:chExt cx="3052833" cy="1802050"/>
          </a:xfrm>
        </p:grpSpPr>
        <p:pic>
          <p:nvPicPr>
            <p:cNvPr id="3" name="Graphic 2" descr="Man">
              <a:extLst>
                <a:ext uri="{FF2B5EF4-FFF2-40B4-BE49-F238E27FC236}">
                  <a16:creationId xmlns:a16="http://schemas.microsoft.com/office/drawing/2014/main" id="{9D82761E-A125-46CF-9DCB-C0DE6472A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6101" y="1738473"/>
              <a:ext cx="843612" cy="843612"/>
            </a:xfrm>
            <a:prstGeom prst="rect">
              <a:avLst/>
            </a:prstGeom>
          </p:spPr>
        </p:pic>
        <p:pic>
          <p:nvPicPr>
            <p:cNvPr id="34" name="Graphic 33" descr="Man">
              <a:extLst>
                <a:ext uri="{FF2B5EF4-FFF2-40B4-BE49-F238E27FC236}">
                  <a16:creationId xmlns:a16="http://schemas.microsoft.com/office/drawing/2014/main" id="{69BD32DB-BF63-4531-8693-1373BFFA2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477979" y="1738473"/>
              <a:ext cx="843612" cy="843612"/>
            </a:xfrm>
            <a:prstGeom prst="rect">
              <a:avLst/>
            </a:prstGeom>
          </p:spPr>
        </p:pic>
        <p:pic>
          <p:nvPicPr>
            <p:cNvPr id="35" name="Graphic 34" descr="Man">
              <a:extLst>
                <a:ext uri="{FF2B5EF4-FFF2-40B4-BE49-F238E27FC236}">
                  <a16:creationId xmlns:a16="http://schemas.microsoft.com/office/drawing/2014/main" id="{0F1021D3-13AA-4840-A3EB-D8FF5AD807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029857" y="1738473"/>
              <a:ext cx="843612" cy="843612"/>
            </a:xfrm>
            <a:prstGeom prst="rect">
              <a:avLst/>
            </a:prstGeom>
          </p:spPr>
        </p:pic>
        <p:pic>
          <p:nvPicPr>
            <p:cNvPr id="36" name="Graphic 35" descr="Man">
              <a:extLst>
                <a:ext uri="{FF2B5EF4-FFF2-40B4-BE49-F238E27FC236}">
                  <a16:creationId xmlns:a16="http://schemas.microsoft.com/office/drawing/2014/main" id="{38D6EECA-A2F4-4B93-929A-8517419CAE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581735" y="1738473"/>
              <a:ext cx="843612" cy="843612"/>
            </a:xfrm>
            <a:prstGeom prst="rect">
              <a:avLst/>
            </a:prstGeom>
          </p:spPr>
        </p:pic>
        <p:pic>
          <p:nvPicPr>
            <p:cNvPr id="37" name="Graphic 36" descr="Man">
              <a:extLst>
                <a:ext uri="{FF2B5EF4-FFF2-40B4-BE49-F238E27FC236}">
                  <a16:creationId xmlns:a16="http://schemas.microsoft.com/office/drawing/2014/main" id="{F732A6AB-231E-4D7F-A218-DAFF9C1C0C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133613" y="1738473"/>
              <a:ext cx="843612" cy="843612"/>
            </a:xfrm>
            <a:prstGeom prst="rect">
              <a:avLst/>
            </a:prstGeom>
          </p:spPr>
        </p:pic>
        <p:pic>
          <p:nvPicPr>
            <p:cNvPr id="43" name="Graphic 42" descr="Man">
              <a:extLst>
                <a:ext uri="{FF2B5EF4-FFF2-40B4-BE49-F238E27FC236}">
                  <a16:creationId xmlns:a16="http://schemas.microsoft.com/office/drawing/2014/main" id="{7B4BFF85-DBD2-4209-91FE-D377FD4AD5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27812" y="2696911"/>
              <a:ext cx="843612" cy="843612"/>
            </a:xfrm>
            <a:prstGeom prst="rect">
              <a:avLst/>
            </a:prstGeom>
          </p:spPr>
        </p:pic>
        <p:pic>
          <p:nvPicPr>
            <p:cNvPr id="44" name="Graphic 43" descr="Man">
              <a:extLst>
                <a:ext uri="{FF2B5EF4-FFF2-40B4-BE49-F238E27FC236}">
                  <a16:creationId xmlns:a16="http://schemas.microsoft.com/office/drawing/2014/main" id="{4BED4620-C3D2-4C6B-8544-E89757A476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479690" y="2696911"/>
              <a:ext cx="843612" cy="843612"/>
            </a:xfrm>
            <a:prstGeom prst="rect">
              <a:avLst/>
            </a:prstGeom>
          </p:spPr>
        </p:pic>
        <p:pic>
          <p:nvPicPr>
            <p:cNvPr id="45" name="Graphic 44" descr="Man">
              <a:extLst>
                <a:ext uri="{FF2B5EF4-FFF2-40B4-BE49-F238E27FC236}">
                  <a16:creationId xmlns:a16="http://schemas.microsoft.com/office/drawing/2014/main" id="{DAE3A2AF-E91E-440A-80EB-4865A8EE44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031568" y="2696911"/>
              <a:ext cx="843612" cy="843612"/>
            </a:xfrm>
            <a:prstGeom prst="rect">
              <a:avLst/>
            </a:prstGeom>
          </p:spPr>
        </p:pic>
        <p:pic>
          <p:nvPicPr>
            <p:cNvPr id="46" name="Graphic 45" descr="Man">
              <a:extLst>
                <a:ext uri="{FF2B5EF4-FFF2-40B4-BE49-F238E27FC236}">
                  <a16:creationId xmlns:a16="http://schemas.microsoft.com/office/drawing/2014/main" id="{9AED1C06-BC6C-4DD9-8993-530060B98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583446" y="2696911"/>
              <a:ext cx="843612" cy="843612"/>
            </a:xfrm>
            <a:prstGeom prst="rect">
              <a:avLst/>
            </a:prstGeom>
          </p:spPr>
        </p:pic>
        <p:pic>
          <p:nvPicPr>
            <p:cNvPr id="47" name="Graphic 46" descr="Man">
              <a:extLst>
                <a:ext uri="{FF2B5EF4-FFF2-40B4-BE49-F238E27FC236}">
                  <a16:creationId xmlns:a16="http://schemas.microsoft.com/office/drawing/2014/main" id="{34D1FBC3-F8EA-47B0-8F7D-FCA9F70CBF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135322" y="2696911"/>
              <a:ext cx="843612" cy="843612"/>
            </a:xfrm>
            <a:prstGeom prst="rect">
              <a:avLst/>
            </a:prstGeom>
          </p:spPr>
        </p:pic>
      </p:grpSp>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44905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10</a:t>
            </a:fld>
            <a:endParaRPr lang="en-US" sz="1000" dirty="0">
              <a:solidFill>
                <a:schemeClr val="bg1"/>
              </a:solidFill>
            </a:endParaRPr>
          </a:p>
        </p:txBody>
      </p:sp>
      <p:grpSp>
        <p:nvGrpSpPr>
          <p:cNvPr id="9" name="Graphic 28">
            <a:extLst>
              <a:ext uri="{FF2B5EF4-FFF2-40B4-BE49-F238E27FC236}">
                <a16:creationId xmlns:a16="http://schemas.microsoft.com/office/drawing/2014/main" id="{52A0EB32-DBCF-44F6-89A3-15CAE5DD1517}"/>
              </a:ext>
            </a:extLst>
          </p:cNvPr>
          <p:cNvGrpSpPr/>
          <p:nvPr/>
        </p:nvGrpSpPr>
        <p:grpSpPr>
          <a:xfrm>
            <a:off x="1168716" y="6115050"/>
            <a:ext cx="1081435" cy="193532"/>
            <a:chOff x="1168716" y="6115050"/>
            <a:chExt cx="1081435" cy="193532"/>
          </a:xfrm>
          <a:solidFill>
            <a:schemeClr val="bg1"/>
          </a:solidFill>
        </p:grpSpPr>
        <p:sp>
          <p:nvSpPr>
            <p:cNvPr id="10" name="Freeform: Shape 9">
              <a:extLst>
                <a:ext uri="{FF2B5EF4-FFF2-40B4-BE49-F238E27FC236}">
                  <a16:creationId xmlns:a16="http://schemas.microsoft.com/office/drawing/2014/main" id="{9DBF5258-389D-4D6D-8DC1-B7CEBCBD72FA}"/>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1B7DAB-04F9-45D1-ACF5-EBAE262FFF57}"/>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DE6870-5E99-4B2F-8D0A-FB9D3FD768AC}"/>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FD34179-859C-4879-A5E7-F1A82DD44196}"/>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A784EC-5A84-4CCA-B8EC-0E26DDE3727A}"/>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A73306-C5EC-42A1-9C80-1A0C81264681}"/>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59CA094-39FB-4501-AA73-71FA02166FBD}"/>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65F9216-81B5-4CC7-B7E0-59B193008E35}"/>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073B8F7-8B83-4D2B-BD9E-E8798E1A9DEB}"/>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D2999F-4A60-4691-9E81-A20F8B0A2847}"/>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F039431-891C-4BED-83EA-016C76ACB105}"/>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27" name="Graphic 28">
            <a:extLst>
              <a:ext uri="{FF2B5EF4-FFF2-40B4-BE49-F238E27FC236}">
                <a16:creationId xmlns:a16="http://schemas.microsoft.com/office/drawing/2014/main" id="{0B9856C7-7534-4BB2-9380-BE4E8E5B2A23}"/>
              </a:ext>
            </a:extLst>
          </p:cNvPr>
          <p:cNvGrpSpPr/>
          <p:nvPr/>
        </p:nvGrpSpPr>
        <p:grpSpPr>
          <a:xfrm>
            <a:off x="2302889" y="6116764"/>
            <a:ext cx="529230" cy="191681"/>
            <a:chOff x="2302889" y="6116764"/>
            <a:chExt cx="529230" cy="191681"/>
          </a:xfrm>
          <a:solidFill>
            <a:schemeClr val="bg1"/>
          </a:solidFill>
        </p:grpSpPr>
        <p:sp>
          <p:nvSpPr>
            <p:cNvPr id="28" name="Freeform: Shape 27">
              <a:extLst>
                <a:ext uri="{FF2B5EF4-FFF2-40B4-BE49-F238E27FC236}">
                  <a16:creationId xmlns:a16="http://schemas.microsoft.com/office/drawing/2014/main" id="{54519AC8-8743-46D2-B94C-914A84183CE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56EE2A-67AD-4DAF-B7D4-422EB789E440}"/>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0FB5A6-47B1-49C1-B258-CAB6751B76E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605EBCC-3ABD-43BA-BF99-17D7DA1552EB}"/>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F23307-EBB1-4EE4-A9E0-570B71E35D01}"/>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898274F7-BACB-4ACA-A4CB-8C7EAE1063B7}"/>
              </a:ext>
            </a:extLst>
          </p:cNvPr>
          <p:cNvSpPr txBox="1"/>
          <p:nvPr/>
        </p:nvSpPr>
        <p:spPr>
          <a:xfrm>
            <a:off x="1068527" y="465938"/>
            <a:ext cx="7294034" cy="419859"/>
          </a:xfrm>
          <a:prstGeom prst="rect">
            <a:avLst/>
          </a:prstGeom>
          <a:noFill/>
        </p:spPr>
        <p:txBody>
          <a:bodyPr wrap="square" rtlCol="0">
            <a:spAutoFit/>
          </a:bodyPr>
          <a:lstStyle/>
          <a:p>
            <a:pPr>
              <a:lnSpc>
                <a:spcPts val="2900"/>
              </a:lnSpc>
            </a:pPr>
            <a:r>
              <a:rPr lang="en-US" sz="1400" spc="70" dirty="0">
                <a:cs typeface="Arial"/>
              </a:rPr>
              <a:t>Corporate Retirement Plans</a:t>
            </a:r>
          </a:p>
        </p:txBody>
      </p:sp>
      <p:sp>
        <p:nvSpPr>
          <p:cNvPr id="39" name="Title 3">
            <a:extLst>
              <a:ext uri="{FF2B5EF4-FFF2-40B4-BE49-F238E27FC236}">
                <a16:creationId xmlns:a16="http://schemas.microsoft.com/office/drawing/2014/main" id="{F1C49CF0-54FE-4E4E-8423-32FF0F999413}"/>
              </a:ext>
            </a:extLst>
          </p:cNvPr>
          <p:cNvSpPr txBox="1">
            <a:spLocks/>
          </p:cNvSpPr>
          <p:nvPr/>
        </p:nvSpPr>
        <p:spPr>
          <a:xfrm>
            <a:off x="1032371" y="1375814"/>
            <a:ext cx="4537681" cy="1900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500" b="1" spc="-100" dirty="0">
                <a:cs typeface="Arial Hebrew"/>
              </a:rPr>
              <a:t>About Half</a:t>
            </a:r>
            <a:br>
              <a:rPr lang="en-US" sz="3500" b="1" spc="-100" dirty="0">
                <a:cs typeface="Arial Hebrew"/>
              </a:rPr>
            </a:br>
            <a:r>
              <a:rPr lang="en-US" sz="3500" b="1" spc="-100" dirty="0">
                <a:cs typeface="Arial Hebrew"/>
              </a:rPr>
              <a:t>of Small</a:t>
            </a:r>
            <a:br>
              <a:rPr lang="en-US" sz="3500" b="1" spc="-100" dirty="0">
                <a:cs typeface="Arial Hebrew"/>
              </a:rPr>
            </a:br>
            <a:r>
              <a:rPr lang="en-US" sz="3500" b="1" spc="-100" dirty="0">
                <a:cs typeface="Arial Hebrew"/>
              </a:rPr>
              <a:t>Employers… </a:t>
            </a:r>
            <a:endParaRPr lang="en-US" sz="3500" b="1" spc="50" baseline="30000" dirty="0">
              <a:cs typeface="Arial Hebrew"/>
            </a:endParaRPr>
          </a:p>
        </p:txBody>
      </p:sp>
      <p:sp>
        <p:nvSpPr>
          <p:cNvPr id="41" name="TextBox 40">
            <a:extLst>
              <a:ext uri="{FF2B5EF4-FFF2-40B4-BE49-F238E27FC236}">
                <a16:creationId xmlns:a16="http://schemas.microsoft.com/office/drawing/2014/main" id="{85A1EC1F-9D6F-4829-B705-9D1027993CAA}"/>
              </a:ext>
            </a:extLst>
          </p:cNvPr>
          <p:cNvSpPr txBox="1"/>
          <p:nvPr/>
        </p:nvSpPr>
        <p:spPr>
          <a:xfrm>
            <a:off x="6876357" y="1504110"/>
            <a:ext cx="4423273" cy="2771797"/>
          </a:xfrm>
          <a:prstGeom prst="rect">
            <a:avLst/>
          </a:prstGeom>
          <a:noFill/>
        </p:spPr>
        <p:txBody>
          <a:bodyPr wrap="square" rtlCol="0">
            <a:noAutofit/>
          </a:bodyPr>
          <a:lstStyle/>
          <a:p>
            <a:pPr marL="285750" indent="-285750">
              <a:lnSpc>
                <a:spcPct val="150000"/>
              </a:lnSpc>
              <a:spcAft>
                <a:spcPts val="1000"/>
              </a:spcAft>
              <a:buClr>
                <a:schemeClr val="bg2"/>
              </a:buClr>
              <a:buFont typeface="Arial" panose="020B0604020202020204" pitchFamily="34" charset="0"/>
              <a:buChar char="•"/>
            </a:pPr>
            <a:r>
              <a:rPr lang="en-US" sz="1700" spc="40" dirty="0">
                <a:solidFill>
                  <a:schemeClr val="bg2"/>
                </a:solidFill>
                <a:cs typeface="Arial"/>
              </a:rPr>
              <a:t>With &lt;50 employees offer a</a:t>
            </a:r>
            <a:br>
              <a:rPr lang="en-US" sz="1700" spc="40" dirty="0">
                <a:solidFill>
                  <a:schemeClr val="bg2"/>
                </a:solidFill>
                <a:cs typeface="Arial"/>
              </a:rPr>
            </a:br>
            <a:r>
              <a:rPr lang="en-US" sz="1700" spc="40" dirty="0">
                <a:solidFill>
                  <a:schemeClr val="bg2"/>
                </a:solidFill>
                <a:cs typeface="Arial"/>
              </a:rPr>
              <a:t>retirement plan.¹</a:t>
            </a:r>
          </a:p>
          <a:p>
            <a:pPr marL="285750" indent="-285750">
              <a:lnSpc>
                <a:spcPct val="150000"/>
              </a:lnSpc>
              <a:spcAft>
                <a:spcPts val="1000"/>
              </a:spcAft>
              <a:buClr>
                <a:schemeClr val="bg2"/>
              </a:buClr>
              <a:buFont typeface="Arial" panose="020B0604020202020204" pitchFamily="34" charset="0"/>
              <a:buChar char="•"/>
            </a:pPr>
            <a:r>
              <a:rPr lang="en-US" sz="1700" spc="40" dirty="0">
                <a:solidFill>
                  <a:schemeClr val="bg2"/>
                </a:solidFill>
                <a:cs typeface="Arial"/>
              </a:rPr>
              <a:t>Plan to add benefits in the next year.²</a:t>
            </a:r>
          </a:p>
          <a:p>
            <a:pPr marL="285750" indent="-285750">
              <a:lnSpc>
                <a:spcPct val="150000"/>
              </a:lnSpc>
              <a:spcAft>
                <a:spcPts val="1000"/>
              </a:spcAft>
              <a:buClr>
                <a:schemeClr val="bg2"/>
              </a:buClr>
              <a:buFont typeface="Arial" panose="020B0604020202020204" pitchFamily="34" charset="0"/>
              <a:buChar char="•"/>
            </a:pPr>
            <a:r>
              <a:rPr lang="en-US" sz="1700" spc="40" dirty="0">
                <a:solidFill>
                  <a:schemeClr val="bg2"/>
                </a:solidFill>
                <a:cs typeface="Arial"/>
              </a:rPr>
              <a:t>Say offering competitive benefits is</a:t>
            </a:r>
            <a:br>
              <a:rPr lang="en-US" sz="1700" spc="40" dirty="0">
                <a:solidFill>
                  <a:schemeClr val="bg2"/>
                </a:solidFill>
                <a:cs typeface="Arial"/>
              </a:rPr>
            </a:br>
            <a:r>
              <a:rPr lang="en-US" sz="1700" spc="40" dirty="0">
                <a:solidFill>
                  <a:schemeClr val="bg2"/>
                </a:solidFill>
                <a:cs typeface="Arial"/>
              </a:rPr>
              <a:t>a top concern.³</a:t>
            </a:r>
          </a:p>
        </p:txBody>
      </p:sp>
      <p:sp>
        <p:nvSpPr>
          <p:cNvPr id="42" name="TextBox 41">
            <a:extLst>
              <a:ext uri="{FF2B5EF4-FFF2-40B4-BE49-F238E27FC236}">
                <a16:creationId xmlns:a16="http://schemas.microsoft.com/office/drawing/2014/main" id="{35CD5998-65E3-4682-AF88-0F4185F7724B}"/>
              </a:ext>
            </a:extLst>
          </p:cNvPr>
          <p:cNvSpPr txBox="1"/>
          <p:nvPr/>
        </p:nvSpPr>
        <p:spPr>
          <a:xfrm>
            <a:off x="6971502" y="4362993"/>
            <a:ext cx="3409470" cy="1359347"/>
          </a:xfrm>
          <a:prstGeom prst="rect">
            <a:avLst/>
          </a:prstGeom>
          <a:noFill/>
        </p:spPr>
        <p:txBody>
          <a:bodyPr wrap="square" lIns="0" numCol="1" rtlCol="0">
            <a:noAutofit/>
          </a:bodyPr>
          <a:lstStyle/>
          <a:p>
            <a:pPr marL="342900" indent="-342900">
              <a:spcAft>
                <a:spcPts val="1000"/>
              </a:spcAft>
              <a:buClr>
                <a:schemeClr val="tx1">
                  <a:lumMod val="20000"/>
                  <a:lumOff val="80000"/>
                </a:schemeClr>
              </a:buClr>
              <a:buFont typeface="+mj-lt"/>
              <a:buAutoNum type="arabicPeriod"/>
            </a:pPr>
            <a:r>
              <a:rPr lang="en-US" sz="1000" spc="40" dirty="0">
                <a:solidFill>
                  <a:schemeClr val="tx1">
                    <a:lumMod val="20000"/>
                    <a:lumOff val="80000"/>
                  </a:schemeClr>
                </a:solidFill>
                <a:cs typeface="Arial"/>
              </a:rPr>
              <a:t>U.S. Retirement Markets, </a:t>
            </a:r>
            <a:r>
              <a:rPr lang="en-US" sz="1000" spc="40" dirty="0" err="1">
                <a:solidFill>
                  <a:schemeClr val="tx1">
                    <a:lumMod val="20000"/>
                    <a:lumOff val="80000"/>
                  </a:schemeClr>
                </a:solidFill>
                <a:cs typeface="Arial"/>
              </a:rPr>
              <a:t>Cerulli</a:t>
            </a:r>
            <a:r>
              <a:rPr lang="en-US" sz="1000" spc="40" dirty="0">
                <a:solidFill>
                  <a:schemeClr val="tx1">
                    <a:lumMod val="20000"/>
                    <a:lumOff val="80000"/>
                  </a:schemeClr>
                </a:solidFill>
                <a:cs typeface="Arial"/>
              </a:rPr>
              <a:t> Associates, December 2017.</a:t>
            </a:r>
          </a:p>
          <a:p>
            <a:pPr marL="342900" indent="-342900">
              <a:spcAft>
                <a:spcPts val="1000"/>
              </a:spcAft>
              <a:buClr>
                <a:schemeClr val="tx1">
                  <a:lumMod val="20000"/>
                  <a:lumOff val="80000"/>
                </a:schemeClr>
              </a:buClr>
              <a:buFont typeface="+mj-lt"/>
              <a:buAutoNum type="arabicPeriod"/>
            </a:pPr>
            <a:r>
              <a:rPr lang="en-US" sz="1000" spc="40" dirty="0">
                <a:solidFill>
                  <a:schemeClr val="tx1">
                    <a:lumMod val="20000"/>
                    <a:lumOff val="80000"/>
                  </a:schemeClr>
                </a:solidFill>
                <a:cs typeface="Arial"/>
              </a:rPr>
              <a:t>Optimism Among U.S. Small-Business Owners Remains High, Gallup, May 2018.</a:t>
            </a:r>
          </a:p>
          <a:p>
            <a:pPr marL="342900" indent="-342900">
              <a:spcAft>
                <a:spcPts val="1000"/>
              </a:spcAft>
              <a:buClr>
                <a:schemeClr val="tx1">
                  <a:lumMod val="20000"/>
                  <a:lumOff val="80000"/>
                </a:schemeClr>
              </a:buClr>
              <a:buFont typeface="+mj-lt"/>
              <a:buAutoNum type="arabicPeriod"/>
            </a:pPr>
            <a:r>
              <a:rPr lang="en-US" sz="1000" spc="40" dirty="0">
                <a:solidFill>
                  <a:schemeClr val="tx1">
                    <a:lumMod val="20000"/>
                    <a:lumOff val="80000"/>
                  </a:schemeClr>
                </a:solidFill>
                <a:cs typeface="Arial"/>
              </a:rPr>
              <a:t>Business Owner Research: Findings by Employee Size, Principal, March 2017.</a:t>
            </a:r>
          </a:p>
        </p:txBody>
      </p:sp>
      <p:pic>
        <p:nvPicPr>
          <p:cNvPr id="49" name="Graphic 48">
            <a:extLst>
              <a:ext uri="{FF2B5EF4-FFF2-40B4-BE49-F238E27FC236}">
                <a16:creationId xmlns:a16="http://schemas.microsoft.com/office/drawing/2014/main" id="{108B0BAE-7A28-449A-8595-0112C70FCF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8716" y="977114"/>
            <a:ext cx="933450" cy="19050"/>
          </a:xfrm>
          <a:prstGeom prst="rect">
            <a:avLst/>
          </a:prstGeom>
        </p:spPr>
      </p:pic>
    </p:spTree>
    <p:extLst>
      <p:ext uri="{BB962C8B-B14F-4D97-AF65-F5344CB8AC3E}">
        <p14:creationId xmlns:p14="http://schemas.microsoft.com/office/powerpoint/2010/main" val="2111072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1BE277BD-7B7A-4019-917C-FA5F14C250F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833347" y="754"/>
            <a:ext cx="2359152" cy="6857246"/>
          </a:xfrm>
          <a:prstGeom prst="rect">
            <a:avLst/>
          </a:prstGeom>
        </p:spPr>
      </p:pic>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44905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11</a:t>
            </a:fld>
            <a:endParaRPr lang="en-US" sz="1000" dirty="0">
              <a:solidFill>
                <a:schemeClr val="bg1"/>
              </a:solidFill>
            </a:endParaRPr>
          </a:p>
        </p:txBody>
      </p:sp>
      <p:grpSp>
        <p:nvGrpSpPr>
          <p:cNvPr id="9" name="Graphic 28">
            <a:extLst>
              <a:ext uri="{FF2B5EF4-FFF2-40B4-BE49-F238E27FC236}">
                <a16:creationId xmlns:a16="http://schemas.microsoft.com/office/drawing/2014/main" id="{52A0EB32-DBCF-44F6-89A3-15CAE5DD1517}"/>
              </a:ext>
            </a:extLst>
          </p:cNvPr>
          <p:cNvGrpSpPr/>
          <p:nvPr/>
        </p:nvGrpSpPr>
        <p:grpSpPr>
          <a:xfrm>
            <a:off x="1168716" y="6115050"/>
            <a:ext cx="1081435" cy="193532"/>
            <a:chOff x="1168716" y="6115050"/>
            <a:chExt cx="1081435" cy="193532"/>
          </a:xfrm>
          <a:solidFill>
            <a:schemeClr val="bg1"/>
          </a:solidFill>
        </p:grpSpPr>
        <p:sp>
          <p:nvSpPr>
            <p:cNvPr id="10" name="Freeform: Shape 9">
              <a:extLst>
                <a:ext uri="{FF2B5EF4-FFF2-40B4-BE49-F238E27FC236}">
                  <a16:creationId xmlns:a16="http://schemas.microsoft.com/office/drawing/2014/main" id="{9DBF5258-389D-4D6D-8DC1-B7CEBCBD72FA}"/>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1B7DAB-04F9-45D1-ACF5-EBAE262FFF57}"/>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DE6870-5E99-4B2F-8D0A-FB9D3FD768AC}"/>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FD34179-859C-4879-A5E7-F1A82DD44196}"/>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A784EC-5A84-4CCA-B8EC-0E26DDE3727A}"/>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A73306-C5EC-42A1-9C80-1A0C81264681}"/>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59CA094-39FB-4501-AA73-71FA02166FBD}"/>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65F9216-81B5-4CC7-B7E0-59B193008E35}"/>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073B8F7-8B83-4D2B-BD9E-E8798E1A9DEB}"/>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D2999F-4A60-4691-9E81-A20F8B0A2847}"/>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F039431-891C-4BED-83EA-016C76ACB105}"/>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27" name="Graphic 28">
            <a:extLst>
              <a:ext uri="{FF2B5EF4-FFF2-40B4-BE49-F238E27FC236}">
                <a16:creationId xmlns:a16="http://schemas.microsoft.com/office/drawing/2014/main" id="{0B9856C7-7534-4BB2-9380-BE4E8E5B2A23}"/>
              </a:ext>
            </a:extLst>
          </p:cNvPr>
          <p:cNvGrpSpPr/>
          <p:nvPr/>
        </p:nvGrpSpPr>
        <p:grpSpPr>
          <a:xfrm>
            <a:off x="2302889" y="6116764"/>
            <a:ext cx="529230" cy="191681"/>
            <a:chOff x="2302889" y="6116764"/>
            <a:chExt cx="529230" cy="191681"/>
          </a:xfrm>
          <a:solidFill>
            <a:schemeClr val="bg1"/>
          </a:solidFill>
        </p:grpSpPr>
        <p:sp>
          <p:nvSpPr>
            <p:cNvPr id="28" name="Freeform: Shape 27">
              <a:extLst>
                <a:ext uri="{FF2B5EF4-FFF2-40B4-BE49-F238E27FC236}">
                  <a16:creationId xmlns:a16="http://schemas.microsoft.com/office/drawing/2014/main" id="{54519AC8-8743-46D2-B94C-914A84183CE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56EE2A-67AD-4DAF-B7D4-422EB789E440}"/>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0FB5A6-47B1-49C1-B258-CAB6751B76E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605EBCC-3ABD-43BA-BF99-17D7DA1552EB}"/>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F23307-EBB1-4EE4-A9E0-570B71E35D01}"/>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4E01602D-3053-4DFD-BB6C-E6BDEA5DA81E}"/>
              </a:ext>
            </a:extLst>
          </p:cNvPr>
          <p:cNvGrpSpPr/>
          <p:nvPr/>
        </p:nvGrpSpPr>
        <p:grpSpPr>
          <a:xfrm>
            <a:off x="1068527" y="1202108"/>
            <a:ext cx="7822924" cy="3980256"/>
            <a:chOff x="1068527" y="869314"/>
            <a:chExt cx="7822924" cy="3980256"/>
          </a:xfrm>
        </p:grpSpPr>
        <p:grpSp>
          <p:nvGrpSpPr>
            <p:cNvPr id="2" name="Group 1">
              <a:extLst>
                <a:ext uri="{FF2B5EF4-FFF2-40B4-BE49-F238E27FC236}">
                  <a16:creationId xmlns:a16="http://schemas.microsoft.com/office/drawing/2014/main" id="{F09F1AE9-420A-4C69-9451-AE576019FA3D}"/>
                </a:ext>
              </a:extLst>
            </p:cNvPr>
            <p:cNvGrpSpPr/>
            <p:nvPr/>
          </p:nvGrpSpPr>
          <p:grpSpPr>
            <a:xfrm>
              <a:off x="1068527" y="869314"/>
              <a:ext cx="7294034" cy="3980256"/>
              <a:chOff x="1049866" y="1137873"/>
              <a:chExt cx="7294034" cy="3980256"/>
            </a:xfrm>
          </p:grpSpPr>
          <p:sp>
            <p:nvSpPr>
              <p:cNvPr id="12" name="TextBox 11">
                <a:extLst>
                  <a:ext uri="{FF2B5EF4-FFF2-40B4-BE49-F238E27FC236}">
                    <a16:creationId xmlns:a16="http://schemas.microsoft.com/office/drawing/2014/main" id="{898274F7-BACB-4ACA-A4CB-8C7EAE1063B7}"/>
                  </a:ext>
                </a:extLst>
              </p:cNvPr>
              <p:cNvSpPr txBox="1"/>
              <p:nvPr/>
            </p:nvSpPr>
            <p:spPr>
              <a:xfrm>
                <a:off x="1049866" y="1137873"/>
                <a:ext cx="7294034" cy="584775"/>
              </a:xfrm>
              <a:prstGeom prst="rect">
                <a:avLst/>
              </a:prstGeom>
              <a:noFill/>
            </p:spPr>
            <p:txBody>
              <a:bodyPr wrap="square" rtlCol="0">
                <a:spAutoFit/>
              </a:bodyPr>
              <a:lstStyle/>
              <a:p>
                <a:r>
                  <a:rPr lang="en-US" sz="3200" b="1" dirty="0">
                    <a:solidFill>
                      <a:schemeClr val="bg2"/>
                    </a:solidFill>
                    <a:latin typeface="+mj-lt"/>
                    <a:cs typeface="Arial Hebrew"/>
                  </a:rPr>
                  <a:t>Corporate Retirement Plans</a:t>
                </a:r>
              </a:p>
            </p:txBody>
          </p:sp>
          <p:sp>
            <p:nvSpPr>
              <p:cNvPr id="13" name="TextBox 12">
                <a:extLst>
                  <a:ext uri="{FF2B5EF4-FFF2-40B4-BE49-F238E27FC236}">
                    <a16:creationId xmlns:a16="http://schemas.microsoft.com/office/drawing/2014/main" id="{12F60941-36FC-4630-9972-7E38AC108CC5}"/>
                  </a:ext>
                </a:extLst>
              </p:cNvPr>
              <p:cNvSpPr txBox="1"/>
              <p:nvPr/>
            </p:nvSpPr>
            <p:spPr>
              <a:xfrm>
                <a:off x="1060579" y="2291035"/>
                <a:ext cx="5016753" cy="2827094"/>
              </a:xfrm>
              <a:prstGeom prst="rect">
                <a:avLst/>
              </a:prstGeom>
              <a:noFill/>
            </p:spPr>
            <p:txBody>
              <a:bodyPr wrap="square" rtlCol="0">
                <a:noAutofit/>
              </a:bodyPr>
              <a:lstStyle/>
              <a:p>
                <a:pPr>
                  <a:lnSpc>
                    <a:spcPts val="2600"/>
                  </a:lnSpc>
                </a:pPr>
                <a:r>
                  <a:rPr lang="en-US" sz="1400" spc="70" dirty="0">
                    <a:solidFill>
                      <a:schemeClr val="accent5"/>
                    </a:solidFill>
                    <a:cs typeface="Arial"/>
                  </a:rPr>
                  <a:t>Employers without existing benefit plans will be mandated to either join the </a:t>
                </a:r>
                <a:r>
                  <a:rPr lang="en-US" sz="1400" spc="70" dirty="0" err="1">
                    <a:solidFill>
                      <a:schemeClr val="accent5"/>
                    </a:solidFill>
                    <a:cs typeface="Arial"/>
                  </a:rPr>
                  <a:t>CalSavers</a:t>
                </a:r>
                <a:r>
                  <a:rPr lang="en-US" sz="1400" spc="70" dirty="0">
                    <a:solidFill>
                      <a:schemeClr val="accent5"/>
                    </a:solidFill>
                    <a:cs typeface="Arial"/>
                  </a:rPr>
                  <a:t> plan or implement their own independently sponsored retirement plan. </a:t>
                </a:r>
                <a:br>
                  <a:rPr lang="en-US" sz="1400" spc="70" dirty="0">
                    <a:solidFill>
                      <a:schemeClr val="accent5"/>
                    </a:solidFill>
                    <a:cs typeface="Arial"/>
                  </a:rPr>
                </a:br>
                <a:br>
                  <a:rPr lang="en-US" sz="1400" spc="70" dirty="0">
                    <a:solidFill>
                      <a:schemeClr val="accent5"/>
                    </a:solidFill>
                    <a:cs typeface="Arial"/>
                  </a:rPr>
                </a:br>
                <a:r>
                  <a:rPr lang="en-US" sz="1400" spc="70" dirty="0" err="1">
                    <a:solidFill>
                      <a:schemeClr val="accent5"/>
                    </a:solidFill>
                    <a:cs typeface="Arial"/>
                  </a:rPr>
                  <a:t>CalSavers</a:t>
                </a:r>
                <a:r>
                  <a:rPr lang="en-US" sz="1400" spc="70" dirty="0">
                    <a:solidFill>
                      <a:schemeClr val="accent5"/>
                    </a:solidFill>
                    <a:cs typeface="Arial"/>
                  </a:rPr>
                  <a:t> is administratively burdensome and does not offer attractive options for your employees. Plus, </a:t>
                </a:r>
                <a:r>
                  <a:rPr lang="en-US" sz="1400" spc="70" dirty="0" err="1">
                    <a:solidFill>
                      <a:schemeClr val="accent5"/>
                    </a:solidFill>
                    <a:cs typeface="Arial"/>
                  </a:rPr>
                  <a:t>CalSavers</a:t>
                </a:r>
                <a:r>
                  <a:rPr lang="en-US" sz="1400" spc="70" dirty="0">
                    <a:solidFill>
                      <a:schemeClr val="accent5"/>
                    </a:solidFill>
                    <a:cs typeface="Arial"/>
                  </a:rPr>
                  <a:t> is not as rewarding for owners.</a:t>
                </a:r>
              </a:p>
              <a:p>
                <a:pPr>
                  <a:lnSpc>
                    <a:spcPts val="2600"/>
                  </a:lnSpc>
                </a:pPr>
                <a:endParaRPr lang="en-US" sz="1400" spc="70" dirty="0">
                  <a:solidFill>
                    <a:schemeClr val="accent5"/>
                  </a:solidFill>
                  <a:cs typeface="Arial"/>
                </a:endParaRPr>
              </a:p>
            </p:txBody>
          </p:sp>
        </p:grpSp>
        <p:sp>
          <p:nvSpPr>
            <p:cNvPr id="35" name="TextBox 34">
              <a:extLst>
                <a:ext uri="{FF2B5EF4-FFF2-40B4-BE49-F238E27FC236}">
                  <a16:creationId xmlns:a16="http://schemas.microsoft.com/office/drawing/2014/main" id="{4E8E6BB0-7BBD-4A1C-912B-AF82876FE94C}"/>
                </a:ext>
              </a:extLst>
            </p:cNvPr>
            <p:cNvSpPr txBox="1"/>
            <p:nvPr/>
          </p:nvSpPr>
          <p:spPr>
            <a:xfrm>
              <a:off x="6817263" y="2093461"/>
              <a:ext cx="2074188" cy="2598591"/>
            </a:xfrm>
            <a:prstGeom prst="rect">
              <a:avLst/>
            </a:prstGeom>
            <a:noFill/>
          </p:spPr>
          <p:txBody>
            <a:bodyPr wrap="square" numCol="1" rtlCol="0">
              <a:noAutofit/>
            </a:bodyPr>
            <a:lstStyle/>
            <a:p>
              <a:pPr marL="182880" indent="-182880">
                <a:lnSpc>
                  <a:spcPct val="120000"/>
                </a:lnSpc>
                <a:spcAft>
                  <a:spcPts val="1500"/>
                </a:spcAft>
                <a:buClr>
                  <a:schemeClr val="tx1">
                    <a:lumMod val="20000"/>
                    <a:lumOff val="80000"/>
                  </a:schemeClr>
                </a:buClr>
                <a:buFont typeface="Arial" panose="020B0604020202020204" pitchFamily="34" charset="0"/>
                <a:buChar char="•"/>
              </a:pPr>
              <a:r>
                <a:rPr lang="en-US" sz="1300" b="1" spc="20" dirty="0">
                  <a:solidFill>
                    <a:schemeClr val="accent2"/>
                  </a:solidFill>
                  <a:latin typeface="+mj-lt"/>
                  <a:cs typeface="Arial"/>
                </a:rPr>
                <a:t>September 30, 2020</a:t>
              </a:r>
              <a:br>
                <a:rPr lang="en-US" sz="1300" spc="20" dirty="0">
                  <a:solidFill>
                    <a:schemeClr val="bg1"/>
                  </a:solidFill>
                  <a:cs typeface="Arial"/>
                </a:rPr>
              </a:br>
              <a:r>
                <a:rPr lang="en-US" sz="1300" spc="20" dirty="0">
                  <a:solidFill>
                    <a:schemeClr val="bg1"/>
                  </a:solidFill>
                  <a:cs typeface="Arial"/>
                </a:rPr>
                <a:t>Businesses with 100+ employees</a:t>
              </a:r>
            </a:p>
            <a:p>
              <a:pPr marL="182880" indent="-182880">
                <a:lnSpc>
                  <a:spcPct val="120000"/>
                </a:lnSpc>
                <a:spcAft>
                  <a:spcPts val="1500"/>
                </a:spcAft>
                <a:buClr>
                  <a:schemeClr val="tx1">
                    <a:lumMod val="20000"/>
                    <a:lumOff val="80000"/>
                  </a:schemeClr>
                </a:buClr>
                <a:buFont typeface="Arial" panose="020B0604020202020204" pitchFamily="34" charset="0"/>
                <a:buChar char="•"/>
              </a:pPr>
              <a:r>
                <a:rPr lang="en-US" sz="1300" b="1" spc="20" dirty="0">
                  <a:solidFill>
                    <a:schemeClr val="accent2"/>
                  </a:solidFill>
                  <a:latin typeface="+mj-lt"/>
                  <a:cs typeface="Arial"/>
                </a:rPr>
                <a:t>June 30, 2021 </a:t>
              </a:r>
              <a:r>
                <a:rPr lang="en-US" sz="1300" b="1" spc="20" dirty="0">
                  <a:solidFill>
                    <a:schemeClr val="bg1"/>
                  </a:solidFill>
                  <a:latin typeface="+mj-lt"/>
                  <a:cs typeface="Arial"/>
                </a:rPr>
                <a:t> </a:t>
              </a:r>
              <a:r>
                <a:rPr lang="en-US" sz="1300" spc="20" dirty="0">
                  <a:solidFill>
                    <a:schemeClr val="bg1"/>
                  </a:solidFill>
                  <a:cs typeface="Arial"/>
                </a:rPr>
                <a:t>Businesses with 50+ employees</a:t>
              </a:r>
            </a:p>
            <a:p>
              <a:pPr marL="182880" indent="-182880">
                <a:lnSpc>
                  <a:spcPct val="120000"/>
                </a:lnSpc>
                <a:spcAft>
                  <a:spcPts val="1500"/>
                </a:spcAft>
                <a:buClr>
                  <a:schemeClr val="tx1">
                    <a:lumMod val="20000"/>
                    <a:lumOff val="80000"/>
                  </a:schemeClr>
                </a:buClr>
                <a:buFont typeface="Arial" panose="020B0604020202020204" pitchFamily="34" charset="0"/>
                <a:buChar char="•"/>
              </a:pPr>
              <a:r>
                <a:rPr lang="en-US" sz="1300" b="1" spc="20" dirty="0">
                  <a:solidFill>
                    <a:schemeClr val="accent2"/>
                  </a:solidFill>
                  <a:latin typeface="+mj-lt"/>
                  <a:cs typeface="Arial"/>
                </a:rPr>
                <a:t>June 30, 2022</a:t>
              </a:r>
              <a:r>
                <a:rPr lang="en-US" sz="1300" spc="20" dirty="0">
                  <a:solidFill>
                    <a:schemeClr val="accent2"/>
                  </a:solidFill>
                  <a:cs typeface="Arial"/>
                </a:rPr>
                <a:t> </a:t>
              </a:r>
              <a:r>
                <a:rPr lang="en-US" sz="1300" spc="20" dirty="0">
                  <a:solidFill>
                    <a:schemeClr val="bg1"/>
                  </a:solidFill>
                  <a:cs typeface="Arial"/>
                </a:rPr>
                <a:t>Businesses with 5+ employees</a:t>
              </a:r>
            </a:p>
          </p:txBody>
        </p:sp>
        <p:cxnSp>
          <p:nvCxnSpPr>
            <p:cNvPr id="37" name="Straight Connector 36">
              <a:extLst>
                <a:ext uri="{FF2B5EF4-FFF2-40B4-BE49-F238E27FC236}">
                  <a16:creationId xmlns:a16="http://schemas.microsoft.com/office/drawing/2014/main" id="{CCBFEBC6-4557-4495-AF72-6CDECEEB96C7}"/>
                </a:ext>
              </a:extLst>
            </p:cNvPr>
            <p:cNvCxnSpPr>
              <a:cxnSpLocks/>
            </p:cNvCxnSpPr>
            <p:nvPr/>
          </p:nvCxnSpPr>
          <p:spPr>
            <a:xfrm>
              <a:off x="6357880" y="1992446"/>
              <a:ext cx="0" cy="2857124"/>
            </a:xfrm>
            <a:prstGeom prst="line">
              <a:avLst/>
            </a:prstGeom>
            <a:ln>
              <a:solidFill>
                <a:schemeClr val="tx2">
                  <a:alpha val="44000"/>
                </a:schemeClr>
              </a:solidFill>
            </a:ln>
          </p:spPr>
          <p:style>
            <a:lnRef idx="1">
              <a:schemeClr val="accent1"/>
            </a:lnRef>
            <a:fillRef idx="0">
              <a:schemeClr val="accent1"/>
            </a:fillRef>
            <a:effectRef idx="0">
              <a:schemeClr val="accent1"/>
            </a:effectRef>
            <a:fontRef idx="minor">
              <a:schemeClr val="tx1"/>
            </a:fontRef>
          </p:style>
        </p:cxnSp>
      </p:grpSp>
      <p:pic>
        <p:nvPicPr>
          <p:cNvPr id="38" name="Graphic 37">
            <a:extLst>
              <a:ext uri="{FF2B5EF4-FFF2-40B4-BE49-F238E27FC236}">
                <a16:creationId xmlns:a16="http://schemas.microsoft.com/office/drawing/2014/main" id="{44090F0D-5205-4036-AEFF-945F3AD713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1929490"/>
            <a:ext cx="933450" cy="19050"/>
          </a:xfrm>
          <a:prstGeom prst="rect">
            <a:avLst/>
          </a:prstGeom>
        </p:spPr>
      </p:pic>
    </p:spTree>
    <p:extLst>
      <p:ext uri="{BB962C8B-B14F-4D97-AF65-F5344CB8AC3E}">
        <p14:creationId xmlns:p14="http://schemas.microsoft.com/office/powerpoint/2010/main" val="363933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921895-704B-47E8-A156-FCB518A24E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832848" y="1239"/>
            <a:ext cx="2359152" cy="6854072"/>
          </a:xfrm>
          <a:prstGeom prst="rect">
            <a:avLst/>
          </a:prstGeom>
        </p:spPr>
      </p:pic>
      <p:sp>
        <p:nvSpPr>
          <p:cNvPr id="4" name="Title 3">
            <a:extLst>
              <a:ext uri="{FF2B5EF4-FFF2-40B4-BE49-F238E27FC236}">
                <a16:creationId xmlns:a16="http://schemas.microsoft.com/office/drawing/2014/main" id="{E4C967F3-47F4-4265-B216-EBC3551F5DE7}"/>
              </a:ext>
            </a:extLst>
          </p:cNvPr>
          <p:cNvSpPr>
            <a:spLocks noGrp="1"/>
          </p:cNvSpPr>
          <p:nvPr>
            <p:ph type="title"/>
          </p:nvPr>
        </p:nvSpPr>
        <p:spPr>
          <a:xfrm>
            <a:off x="1038612" y="1327814"/>
            <a:ext cx="7156153" cy="1796034"/>
          </a:xfrm>
        </p:spPr>
        <p:txBody>
          <a:bodyPr>
            <a:normAutofit/>
          </a:bodyPr>
          <a:lstStyle/>
          <a:p>
            <a:r>
              <a:rPr lang="en-US" sz="3600" b="1" dirty="0">
                <a:cs typeface="Arial Hebrew"/>
              </a:rPr>
              <a:t>Advantageous Tax Incentives</a:t>
            </a:r>
          </a:p>
        </p:txBody>
      </p:sp>
      <p:sp>
        <p:nvSpPr>
          <p:cNvPr id="15" name="TextBox 14">
            <a:extLst>
              <a:ext uri="{FF2B5EF4-FFF2-40B4-BE49-F238E27FC236}">
                <a16:creationId xmlns:a16="http://schemas.microsoft.com/office/drawing/2014/main" id="{281425B9-4FAF-477D-A0E6-33E250308F8F}"/>
              </a:ext>
            </a:extLst>
          </p:cNvPr>
          <p:cNvSpPr txBox="1"/>
          <p:nvPr/>
        </p:nvSpPr>
        <p:spPr>
          <a:xfrm>
            <a:off x="1060581" y="2726663"/>
            <a:ext cx="6637796" cy="2872947"/>
          </a:xfrm>
          <a:prstGeom prst="rect">
            <a:avLst/>
          </a:prstGeom>
          <a:noFill/>
        </p:spPr>
        <p:txBody>
          <a:bodyPr wrap="square" rtlCol="0">
            <a:noAutofit/>
          </a:bodyPr>
          <a:lstStyle/>
          <a:p>
            <a:pPr>
              <a:lnSpc>
                <a:spcPts val="2900"/>
              </a:lnSpc>
            </a:pPr>
            <a:r>
              <a:rPr lang="en-US" sz="1700" spc="70" dirty="0">
                <a:cs typeface="Arial"/>
              </a:rPr>
              <a:t>The Secure Act allows you to write off any expense you incur starting or operating an employee benefit plan and receive tax credits for qualifying employees enrolled.</a:t>
            </a:r>
          </a:p>
          <a:p>
            <a:pPr>
              <a:lnSpc>
                <a:spcPts val="2900"/>
              </a:lnSpc>
            </a:pPr>
            <a:endParaRPr lang="en-US" sz="1700" spc="70" dirty="0">
              <a:cs typeface="Arial"/>
            </a:endParaRPr>
          </a:p>
          <a:p>
            <a:pPr>
              <a:lnSpc>
                <a:spcPts val="2900"/>
              </a:lnSpc>
            </a:pPr>
            <a:r>
              <a:rPr lang="en-US" sz="1700" spc="70" dirty="0">
                <a:cs typeface="Arial"/>
              </a:rPr>
              <a:t>You can also receive lucrative tax incentives, including the ability to invest additional pre-tax dollars personally.</a:t>
            </a:r>
          </a:p>
        </p:txBody>
      </p:sp>
      <p:sp>
        <p:nvSpPr>
          <p:cNvPr id="43" name="Date Placeholder 5">
            <a:extLst>
              <a:ext uri="{FF2B5EF4-FFF2-40B4-BE49-F238E27FC236}">
                <a16:creationId xmlns:a16="http://schemas.microsoft.com/office/drawing/2014/main" id="{E97BFA95-8908-4DCF-A46F-5E66628D4B7E}"/>
              </a:ext>
            </a:extLst>
          </p:cNvPr>
          <p:cNvSpPr txBox="1">
            <a:spLocks/>
          </p:cNvSpPr>
          <p:nvPr/>
        </p:nvSpPr>
        <p:spPr>
          <a:xfrm>
            <a:off x="11468100" y="6209134"/>
            <a:ext cx="38193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FDBAA-05AE-4D88-9B11-FF732F0B8A9A}" type="slidenum">
              <a:rPr lang="en-US" sz="1000" smtClean="0">
                <a:solidFill>
                  <a:schemeClr val="tx2"/>
                </a:solidFill>
              </a:rPr>
              <a:t>12</a:t>
            </a:fld>
            <a:endParaRPr lang="en-US" sz="1000" dirty="0">
              <a:solidFill>
                <a:schemeClr val="tx2"/>
              </a:solidFill>
            </a:endParaRPr>
          </a:p>
        </p:txBody>
      </p:sp>
      <p:pic>
        <p:nvPicPr>
          <p:cNvPr id="44" name="Graphic 43">
            <a:extLst>
              <a:ext uri="{FF2B5EF4-FFF2-40B4-BE49-F238E27FC236}">
                <a16:creationId xmlns:a16="http://schemas.microsoft.com/office/drawing/2014/main" id="{E061870A-5F0A-4A4B-8E48-01E2E711B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6115050"/>
            <a:ext cx="1666490" cy="192024"/>
          </a:xfrm>
          <a:prstGeom prst="rect">
            <a:avLst/>
          </a:prstGeom>
        </p:spPr>
      </p:pic>
      <p:sp>
        <p:nvSpPr>
          <p:cNvPr id="9" name="TextBox 8">
            <a:extLst>
              <a:ext uri="{FF2B5EF4-FFF2-40B4-BE49-F238E27FC236}">
                <a16:creationId xmlns:a16="http://schemas.microsoft.com/office/drawing/2014/main" id="{8AA4BCC9-90A0-4F84-86E6-7B2F99133C7D}"/>
              </a:ext>
            </a:extLst>
          </p:cNvPr>
          <p:cNvSpPr txBox="1"/>
          <p:nvPr/>
        </p:nvSpPr>
        <p:spPr>
          <a:xfrm>
            <a:off x="1068527" y="465938"/>
            <a:ext cx="7294034" cy="419859"/>
          </a:xfrm>
          <a:prstGeom prst="rect">
            <a:avLst/>
          </a:prstGeom>
          <a:noFill/>
        </p:spPr>
        <p:txBody>
          <a:bodyPr wrap="square" rtlCol="0">
            <a:spAutoFit/>
          </a:bodyPr>
          <a:lstStyle/>
          <a:p>
            <a:pPr>
              <a:lnSpc>
                <a:spcPts val="2900"/>
              </a:lnSpc>
            </a:pPr>
            <a:r>
              <a:rPr lang="en-US" sz="1400" spc="70" dirty="0">
                <a:cs typeface="Arial"/>
              </a:rPr>
              <a:t>Corporate Retirement Plans</a:t>
            </a:r>
          </a:p>
        </p:txBody>
      </p:sp>
      <p:pic>
        <p:nvPicPr>
          <p:cNvPr id="10" name="Graphic 9">
            <a:extLst>
              <a:ext uri="{FF2B5EF4-FFF2-40B4-BE49-F238E27FC236}">
                <a16:creationId xmlns:a16="http://schemas.microsoft.com/office/drawing/2014/main" id="{946592AD-CE76-482E-A7DE-B5C46F1E80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8716" y="977114"/>
            <a:ext cx="933450" cy="19050"/>
          </a:xfrm>
          <a:prstGeom prst="rect">
            <a:avLst/>
          </a:prstGeom>
        </p:spPr>
      </p:pic>
    </p:spTree>
    <p:extLst>
      <p:ext uri="{BB962C8B-B14F-4D97-AF65-F5344CB8AC3E}">
        <p14:creationId xmlns:p14="http://schemas.microsoft.com/office/powerpoint/2010/main" val="334559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76BFCA-D0CA-4939-8D61-9ED108D34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0"/>
            <a:ext cx="2362200" cy="6858000"/>
          </a:xfrm>
          <a:prstGeom prst="rect">
            <a:avLst/>
          </a:prstGeom>
        </p:spPr>
      </p:pic>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44905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13</a:t>
            </a:fld>
            <a:endParaRPr lang="en-US" sz="1000" dirty="0">
              <a:solidFill>
                <a:schemeClr val="bg1"/>
              </a:solidFill>
            </a:endParaRPr>
          </a:p>
        </p:txBody>
      </p:sp>
      <p:grpSp>
        <p:nvGrpSpPr>
          <p:cNvPr id="2" name="Group 1">
            <a:extLst>
              <a:ext uri="{FF2B5EF4-FFF2-40B4-BE49-F238E27FC236}">
                <a16:creationId xmlns:a16="http://schemas.microsoft.com/office/drawing/2014/main" id="{F09F1AE9-420A-4C69-9451-AE576019FA3D}"/>
              </a:ext>
            </a:extLst>
          </p:cNvPr>
          <p:cNvGrpSpPr/>
          <p:nvPr/>
        </p:nvGrpSpPr>
        <p:grpSpPr>
          <a:xfrm>
            <a:off x="1049866" y="1130571"/>
            <a:ext cx="7417859" cy="3835620"/>
            <a:chOff x="1049866" y="1137873"/>
            <a:chExt cx="7417859" cy="3835620"/>
          </a:xfrm>
        </p:grpSpPr>
        <p:sp>
          <p:nvSpPr>
            <p:cNvPr id="12" name="TextBox 11">
              <a:extLst>
                <a:ext uri="{FF2B5EF4-FFF2-40B4-BE49-F238E27FC236}">
                  <a16:creationId xmlns:a16="http://schemas.microsoft.com/office/drawing/2014/main" id="{898274F7-BACB-4ACA-A4CB-8C7EAE1063B7}"/>
                </a:ext>
              </a:extLst>
            </p:cNvPr>
            <p:cNvSpPr txBox="1"/>
            <p:nvPr/>
          </p:nvSpPr>
          <p:spPr>
            <a:xfrm>
              <a:off x="1049866" y="1137873"/>
              <a:ext cx="7294034" cy="584775"/>
            </a:xfrm>
            <a:prstGeom prst="rect">
              <a:avLst/>
            </a:prstGeom>
            <a:noFill/>
          </p:spPr>
          <p:txBody>
            <a:bodyPr wrap="square" rtlCol="0">
              <a:spAutoFit/>
            </a:bodyPr>
            <a:lstStyle/>
            <a:p>
              <a:r>
                <a:rPr lang="en-US" sz="3200" b="1" dirty="0">
                  <a:solidFill>
                    <a:schemeClr val="bg2"/>
                  </a:solidFill>
                  <a:latin typeface="+mj-lt"/>
                  <a:cs typeface="Arial Hebrew"/>
                </a:rPr>
                <a:t>Insurance</a:t>
              </a:r>
            </a:p>
          </p:txBody>
        </p:sp>
        <p:sp>
          <p:nvSpPr>
            <p:cNvPr id="13" name="TextBox 12">
              <a:extLst>
                <a:ext uri="{FF2B5EF4-FFF2-40B4-BE49-F238E27FC236}">
                  <a16:creationId xmlns:a16="http://schemas.microsoft.com/office/drawing/2014/main" id="{12F60941-36FC-4630-9972-7E38AC108CC5}"/>
                </a:ext>
              </a:extLst>
            </p:cNvPr>
            <p:cNvSpPr txBox="1"/>
            <p:nvPr/>
          </p:nvSpPr>
          <p:spPr>
            <a:xfrm>
              <a:off x="1060579" y="2291035"/>
              <a:ext cx="7407146" cy="2682458"/>
            </a:xfrm>
            <a:prstGeom prst="rect">
              <a:avLst/>
            </a:prstGeom>
            <a:noFill/>
          </p:spPr>
          <p:txBody>
            <a:bodyPr wrap="square" rtlCol="0">
              <a:noAutofit/>
            </a:bodyPr>
            <a:lstStyle/>
            <a:p>
              <a:pPr>
                <a:lnSpc>
                  <a:spcPts val="2800"/>
                </a:lnSpc>
              </a:pPr>
              <a:r>
                <a:rPr lang="en-US" sz="1600" spc="70" dirty="0">
                  <a:solidFill>
                    <a:schemeClr val="accent5"/>
                  </a:solidFill>
                  <a:cs typeface="Arial"/>
                </a:rPr>
                <a:t>In the words of former President John F. Kennedy, “The time to repair a roof is when the sun is shining.”  In order to comprehensively plan for unforeseen circumstances, we encourage you to acquire insurance, which typically are life/term insurance, disability insurance and long-term care insurance. We’ll be your guide through every step of the process including planning, consulting, and brokering of policies.  We work with all of the top insurers in the country so you’ll get the policy that is right for you. </a:t>
              </a:r>
            </a:p>
          </p:txBody>
        </p:sp>
      </p:grpSp>
      <p:grpSp>
        <p:nvGrpSpPr>
          <p:cNvPr id="9" name="Graphic 28">
            <a:extLst>
              <a:ext uri="{FF2B5EF4-FFF2-40B4-BE49-F238E27FC236}">
                <a16:creationId xmlns:a16="http://schemas.microsoft.com/office/drawing/2014/main" id="{52A0EB32-DBCF-44F6-89A3-15CAE5DD1517}"/>
              </a:ext>
            </a:extLst>
          </p:cNvPr>
          <p:cNvGrpSpPr/>
          <p:nvPr/>
        </p:nvGrpSpPr>
        <p:grpSpPr>
          <a:xfrm>
            <a:off x="1168716" y="6115050"/>
            <a:ext cx="1081435" cy="193532"/>
            <a:chOff x="1168716" y="6115050"/>
            <a:chExt cx="1081435" cy="193532"/>
          </a:xfrm>
          <a:solidFill>
            <a:schemeClr val="bg1"/>
          </a:solidFill>
        </p:grpSpPr>
        <p:sp>
          <p:nvSpPr>
            <p:cNvPr id="10" name="Freeform: Shape 9">
              <a:extLst>
                <a:ext uri="{FF2B5EF4-FFF2-40B4-BE49-F238E27FC236}">
                  <a16:creationId xmlns:a16="http://schemas.microsoft.com/office/drawing/2014/main" id="{9DBF5258-389D-4D6D-8DC1-B7CEBCBD72FA}"/>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1B7DAB-04F9-45D1-ACF5-EBAE262FFF57}"/>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DE6870-5E99-4B2F-8D0A-FB9D3FD768AC}"/>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FD34179-859C-4879-A5E7-F1A82DD44196}"/>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A784EC-5A84-4CCA-B8EC-0E26DDE3727A}"/>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A73306-C5EC-42A1-9C80-1A0C81264681}"/>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59CA094-39FB-4501-AA73-71FA02166FBD}"/>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65F9216-81B5-4CC7-B7E0-59B193008E35}"/>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073B8F7-8B83-4D2B-BD9E-E8798E1A9DEB}"/>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D2999F-4A60-4691-9E81-A20F8B0A2847}"/>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F039431-891C-4BED-83EA-016C76ACB105}"/>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27" name="Graphic 28">
            <a:extLst>
              <a:ext uri="{FF2B5EF4-FFF2-40B4-BE49-F238E27FC236}">
                <a16:creationId xmlns:a16="http://schemas.microsoft.com/office/drawing/2014/main" id="{0B9856C7-7534-4BB2-9380-BE4E8E5B2A23}"/>
              </a:ext>
            </a:extLst>
          </p:cNvPr>
          <p:cNvGrpSpPr/>
          <p:nvPr/>
        </p:nvGrpSpPr>
        <p:grpSpPr>
          <a:xfrm>
            <a:off x="2302889" y="6116764"/>
            <a:ext cx="529230" cy="191681"/>
            <a:chOff x="2302889" y="6116764"/>
            <a:chExt cx="529230" cy="191681"/>
          </a:xfrm>
          <a:solidFill>
            <a:schemeClr val="bg1"/>
          </a:solidFill>
        </p:grpSpPr>
        <p:sp>
          <p:nvSpPr>
            <p:cNvPr id="28" name="Freeform: Shape 27">
              <a:extLst>
                <a:ext uri="{FF2B5EF4-FFF2-40B4-BE49-F238E27FC236}">
                  <a16:creationId xmlns:a16="http://schemas.microsoft.com/office/drawing/2014/main" id="{54519AC8-8743-46D2-B94C-914A84183CE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56EE2A-67AD-4DAF-B7D4-422EB789E440}"/>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0FB5A6-47B1-49C1-B258-CAB6751B76E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605EBCC-3ABD-43BA-BF99-17D7DA1552EB}"/>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F23307-EBB1-4EE4-A9E0-570B71E35D01}"/>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pic>
        <p:nvPicPr>
          <p:cNvPr id="34" name="Graphic 33">
            <a:extLst>
              <a:ext uri="{FF2B5EF4-FFF2-40B4-BE49-F238E27FC236}">
                <a16:creationId xmlns:a16="http://schemas.microsoft.com/office/drawing/2014/main" id="{E198377C-15A9-44BD-BD77-1CD9C684C6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1849393"/>
            <a:ext cx="933450" cy="19050"/>
          </a:xfrm>
          <a:prstGeom prst="rect">
            <a:avLst/>
          </a:prstGeom>
        </p:spPr>
      </p:pic>
    </p:spTree>
    <p:extLst>
      <p:ext uri="{BB962C8B-B14F-4D97-AF65-F5344CB8AC3E}">
        <p14:creationId xmlns:p14="http://schemas.microsoft.com/office/powerpoint/2010/main" val="226358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pic>
        <p:nvPicPr>
          <p:cNvPr id="34" name="Picture 33" descr="A close up of a computer&#10;&#10;Description automatically generated">
            <a:extLst>
              <a:ext uri="{FF2B5EF4-FFF2-40B4-BE49-F238E27FC236}">
                <a16:creationId xmlns:a16="http://schemas.microsoft.com/office/drawing/2014/main" id="{17987BD2-232C-4450-B3F5-B648D27D1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0"/>
            <a:ext cx="2362200" cy="6858000"/>
          </a:xfrm>
          <a:prstGeom prst="rect">
            <a:avLst/>
          </a:prstGeom>
        </p:spPr>
      </p:pic>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44905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14</a:t>
            </a:fld>
            <a:endParaRPr lang="en-US" sz="1000" dirty="0">
              <a:solidFill>
                <a:schemeClr val="bg1"/>
              </a:solidFill>
            </a:endParaRPr>
          </a:p>
        </p:txBody>
      </p:sp>
      <p:grpSp>
        <p:nvGrpSpPr>
          <p:cNvPr id="9" name="Graphic 28">
            <a:extLst>
              <a:ext uri="{FF2B5EF4-FFF2-40B4-BE49-F238E27FC236}">
                <a16:creationId xmlns:a16="http://schemas.microsoft.com/office/drawing/2014/main" id="{52A0EB32-DBCF-44F6-89A3-15CAE5DD1517}"/>
              </a:ext>
            </a:extLst>
          </p:cNvPr>
          <p:cNvGrpSpPr/>
          <p:nvPr/>
        </p:nvGrpSpPr>
        <p:grpSpPr>
          <a:xfrm>
            <a:off x="1168716" y="6115050"/>
            <a:ext cx="1081435" cy="193532"/>
            <a:chOff x="1168716" y="6115050"/>
            <a:chExt cx="1081435" cy="193532"/>
          </a:xfrm>
          <a:solidFill>
            <a:schemeClr val="bg1"/>
          </a:solidFill>
        </p:grpSpPr>
        <p:sp>
          <p:nvSpPr>
            <p:cNvPr id="10" name="Freeform: Shape 9">
              <a:extLst>
                <a:ext uri="{FF2B5EF4-FFF2-40B4-BE49-F238E27FC236}">
                  <a16:creationId xmlns:a16="http://schemas.microsoft.com/office/drawing/2014/main" id="{9DBF5258-389D-4D6D-8DC1-B7CEBCBD72FA}"/>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1B7DAB-04F9-45D1-ACF5-EBAE262FFF57}"/>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DE6870-5E99-4B2F-8D0A-FB9D3FD768AC}"/>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FD34179-859C-4879-A5E7-F1A82DD44196}"/>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A784EC-5A84-4CCA-B8EC-0E26DDE3727A}"/>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A73306-C5EC-42A1-9C80-1A0C81264681}"/>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59CA094-39FB-4501-AA73-71FA02166FBD}"/>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65F9216-81B5-4CC7-B7E0-59B193008E35}"/>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073B8F7-8B83-4D2B-BD9E-E8798E1A9DEB}"/>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D2999F-4A60-4691-9E81-A20F8B0A2847}"/>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F039431-891C-4BED-83EA-016C76ACB105}"/>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27" name="Graphic 28">
            <a:extLst>
              <a:ext uri="{FF2B5EF4-FFF2-40B4-BE49-F238E27FC236}">
                <a16:creationId xmlns:a16="http://schemas.microsoft.com/office/drawing/2014/main" id="{0B9856C7-7534-4BB2-9380-BE4E8E5B2A23}"/>
              </a:ext>
            </a:extLst>
          </p:cNvPr>
          <p:cNvGrpSpPr/>
          <p:nvPr/>
        </p:nvGrpSpPr>
        <p:grpSpPr>
          <a:xfrm>
            <a:off x="2302889" y="6116764"/>
            <a:ext cx="529230" cy="191681"/>
            <a:chOff x="2302889" y="6116764"/>
            <a:chExt cx="529230" cy="191681"/>
          </a:xfrm>
          <a:solidFill>
            <a:schemeClr val="bg1"/>
          </a:solidFill>
        </p:grpSpPr>
        <p:sp>
          <p:nvSpPr>
            <p:cNvPr id="28" name="Freeform: Shape 27">
              <a:extLst>
                <a:ext uri="{FF2B5EF4-FFF2-40B4-BE49-F238E27FC236}">
                  <a16:creationId xmlns:a16="http://schemas.microsoft.com/office/drawing/2014/main" id="{54519AC8-8743-46D2-B94C-914A84183CE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56EE2A-67AD-4DAF-B7D4-422EB789E440}"/>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0FB5A6-47B1-49C1-B258-CAB6751B76E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605EBCC-3ABD-43BA-BF99-17D7DA1552EB}"/>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F23307-EBB1-4EE4-A9E0-570B71E35D01}"/>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193E725F-97AC-429E-8373-860C0DFA6A8B}"/>
              </a:ext>
            </a:extLst>
          </p:cNvPr>
          <p:cNvGrpSpPr/>
          <p:nvPr/>
        </p:nvGrpSpPr>
        <p:grpSpPr>
          <a:xfrm>
            <a:off x="1049866" y="654718"/>
            <a:ext cx="7312695" cy="4951783"/>
            <a:chOff x="1049866" y="421453"/>
            <a:chExt cx="7312695" cy="4951783"/>
          </a:xfrm>
        </p:grpSpPr>
        <p:sp>
          <p:nvSpPr>
            <p:cNvPr id="13" name="TextBox 12">
              <a:extLst>
                <a:ext uri="{FF2B5EF4-FFF2-40B4-BE49-F238E27FC236}">
                  <a16:creationId xmlns:a16="http://schemas.microsoft.com/office/drawing/2014/main" id="{12F60941-36FC-4630-9972-7E38AC108CC5}"/>
                </a:ext>
              </a:extLst>
            </p:cNvPr>
            <p:cNvSpPr txBox="1"/>
            <p:nvPr/>
          </p:nvSpPr>
          <p:spPr>
            <a:xfrm>
              <a:off x="1079240" y="1947828"/>
              <a:ext cx="7283321" cy="3425408"/>
            </a:xfrm>
            <a:prstGeom prst="rect">
              <a:avLst/>
            </a:prstGeom>
            <a:noFill/>
          </p:spPr>
          <p:txBody>
            <a:bodyPr wrap="square" rtlCol="0">
              <a:noAutofit/>
            </a:bodyPr>
            <a:lstStyle/>
            <a:p>
              <a:pPr>
                <a:lnSpc>
                  <a:spcPts val="2600"/>
                </a:lnSpc>
              </a:pPr>
              <a:r>
                <a:rPr lang="en-US" sz="1400" spc="70" dirty="0">
                  <a:solidFill>
                    <a:schemeClr val="accent5"/>
                  </a:solidFill>
                  <a:cs typeface="Arial"/>
                </a:rPr>
                <a:t>The foundation of financial success is a forward-looking plan that is actively managed to ensure it meets your changing needs. Our guiding principle has always been to treat each client as an individual. We ask the appropriate questions upfront so that our team of experts can work collaboratively to craft solutions that are right for you. </a:t>
              </a:r>
            </a:p>
            <a:p>
              <a:pPr>
                <a:lnSpc>
                  <a:spcPts val="2600"/>
                </a:lnSpc>
              </a:pPr>
              <a:endParaRPr lang="en-US" sz="1400" spc="70" dirty="0">
                <a:solidFill>
                  <a:schemeClr val="accent5"/>
                </a:solidFill>
                <a:cs typeface="Arial"/>
              </a:endParaRPr>
            </a:p>
            <a:p>
              <a:pPr>
                <a:lnSpc>
                  <a:spcPts val="2600"/>
                </a:lnSpc>
              </a:pPr>
              <a:r>
                <a:rPr lang="en-US" sz="1400" spc="70" dirty="0">
                  <a:solidFill>
                    <a:schemeClr val="accent5"/>
                  </a:solidFill>
                  <a:cs typeface="Arial"/>
                </a:rPr>
                <a:t>As independent advisors, we have unconstrained access to financial vehicles. We’ll invest your wealth in the most advantageous vehicles to reach your individual goals including equities, fixed income, real estate, private placements and alternative investments. </a:t>
              </a:r>
            </a:p>
          </p:txBody>
        </p:sp>
        <p:sp>
          <p:nvSpPr>
            <p:cNvPr id="37" name="TextBox 36">
              <a:extLst>
                <a:ext uri="{FF2B5EF4-FFF2-40B4-BE49-F238E27FC236}">
                  <a16:creationId xmlns:a16="http://schemas.microsoft.com/office/drawing/2014/main" id="{ECC5DCF2-8A59-447C-A25B-95052AE5DD40}"/>
                </a:ext>
              </a:extLst>
            </p:cNvPr>
            <p:cNvSpPr txBox="1"/>
            <p:nvPr/>
          </p:nvSpPr>
          <p:spPr>
            <a:xfrm>
              <a:off x="1049866" y="421453"/>
              <a:ext cx="7294034" cy="1015663"/>
            </a:xfrm>
            <a:prstGeom prst="rect">
              <a:avLst/>
            </a:prstGeom>
            <a:noFill/>
          </p:spPr>
          <p:txBody>
            <a:bodyPr wrap="square" rtlCol="0">
              <a:spAutoFit/>
            </a:bodyPr>
            <a:lstStyle/>
            <a:p>
              <a:r>
                <a:rPr lang="en-US" sz="3000" b="1" dirty="0">
                  <a:solidFill>
                    <a:schemeClr val="bg1">
                      <a:lumMod val="95000"/>
                    </a:schemeClr>
                  </a:solidFill>
                  <a:latin typeface="+mj-lt"/>
                  <a:cs typeface="Arial Hebrew"/>
                </a:rPr>
                <a:t>Active Asset Management. Deliberate Execution. Reliable Results.</a:t>
              </a:r>
            </a:p>
          </p:txBody>
        </p:sp>
      </p:grpSp>
      <p:pic>
        <p:nvPicPr>
          <p:cNvPr id="35" name="Graphic 34">
            <a:extLst>
              <a:ext uri="{FF2B5EF4-FFF2-40B4-BE49-F238E27FC236}">
                <a16:creationId xmlns:a16="http://schemas.microsoft.com/office/drawing/2014/main" id="{485F955E-C31F-437E-A309-445CFA1ED9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1830545"/>
            <a:ext cx="933450" cy="19050"/>
          </a:xfrm>
          <a:prstGeom prst="rect">
            <a:avLst/>
          </a:prstGeom>
        </p:spPr>
      </p:pic>
    </p:spTree>
    <p:extLst>
      <p:ext uri="{BB962C8B-B14F-4D97-AF65-F5344CB8AC3E}">
        <p14:creationId xmlns:p14="http://schemas.microsoft.com/office/powerpoint/2010/main" val="157226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54E7D1B9-64AA-49DF-A092-5B38981F26D0}"/>
              </a:ext>
            </a:extLst>
          </p:cNvPr>
          <p:cNvSpPr/>
          <p:nvPr/>
        </p:nvSpPr>
        <p:spPr>
          <a:xfrm>
            <a:off x="4898571" y="0"/>
            <a:ext cx="72934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4C967F3-47F4-4265-B216-EBC3551F5DE7}"/>
              </a:ext>
            </a:extLst>
          </p:cNvPr>
          <p:cNvSpPr>
            <a:spLocks noGrp="1"/>
          </p:cNvSpPr>
          <p:nvPr>
            <p:ph type="title"/>
          </p:nvPr>
        </p:nvSpPr>
        <p:spPr>
          <a:xfrm>
            <a:off x="1038613" y="1327814"/>
            <a:ext cx="3374136" cy="1796034"/>
          </a:xfrm>
        </p:spPr>
        <p:txBody>
          <a:bodyPr>
            <a:normAutofit/>
          </a:bodyPr>
          <a:lstStyle/>
          <a:p>
            <a:r>
              <a:rPr lang="en-US" sz="4000" b="1" dirty="0">
                <a:cs typeface="Arial Hebrew"/>
              </a:rPr>
              <a:t>Why Stonnington Group</a:t>
            </a:r>
          </a:p>
        </p:txBody>
      </p:sp>
      <p:sp>
        <p:nvSpPr>
          <p:cNvPr id="15" name="TextBox 14">
            <a:extLst>
              <a:ext uri="{FF2B5EF4-FFF2-40B4-BE49-F238E27FC236}">
                <a16:creationId xmlns:a16="http://schemas.microsoft.com/office/drawing/2014/main" id="{281425B9-4FAF-477D-A0E6-33E250308F8F}"/>
              </a:ext>
            </a:extLst>
          </p:cNvPr>
          <p:cNvSpPr txBox="1"/>
          <p:nvPr/>
        </p:nvSpPr>
        <p:spPr>
          <a:xfrm>
            <a:off x="1060580" y="3702586"/>
            <a:ext cx="3463795" cy="830682"/>
          </a:xfrm>
          <a:prstGeom prst="rect">
            <a:avLst/>
          </a:prstGeom>
          <a:noFill/>
        </p:spPr>
        <p:txBody>
          <a:bodyPr wrap="square" rtlCol="0">
            <a:noAutofit/>
          </a:bodyPr>
          <a:lstStyle/>
          <a:p>
            <a:pPr>
              <a:lnSpc>
                <a:spcPts val="2900"/>
              </a:lnSpc>
            </a:pPr>
            <a:r>
              <a:rPr lang="en-US" sz="1700" spc="70" dirty="0">
                <a:cs typeface="Arial"/>
              </a:rPr>
              <a:t>Let us help you grow your wealth and protect your legacy.</a:t>
            </a:r>
          </a:p>
        </p:txBody>
      </p:sp>
      <p:sp>
        <p:nvSpPr>
          <p:cNvPr id="43" name="Date Placeholder 5">
            <a:extLst>
              <a:ext uri="{FF2B5EF4-FFF2-40B4-BE49-F238E27FC236}">
                <a16:creationId xmlns:a16="http://schemas.microsoft.com/office/drawing/2014/main" id="{E97BFA95-8908-4DCF-A46F-5E66628D4B7E}"/>
              </a:ext>
            </a:extLst>
          </p:cNvPr>
          <p:cNvSpPr txBox="1">
            <a:spLocks/>
          </p:cNvSpPr>
          <p:nvPr/>
        </p:nvSpPr>
        <p:spPr>
          <a:xfrm>
            <a:off x="11468100" y="6209134"/>
            <a:ext cx="38193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FDBAA-05AE-4D88-9B11-FF732F0B8A9A}" type="slidenum">
              <a:rPr lang="en-US" sz="1000" smtClean="0">
                <a:solidFill>
                  <a:schemeClr val="tx2"/>
                </a:solidFill>
              </a:rPr>
              <a:t>15</a:t>
            </a:fld>
            <a:endParaRPr lang="en-US" sz="1000" dirty="0">
              <a:solidFill>
                <a:schemeClr val="tx2"/>
              </a:solidFill>
            </a:endParaRPr>
          </a:p>
        </p:txBody>
      </p:sp>
      <p:pic>
        <p:nvPicPr>
          <p:cNvPr id="44" name="Graphic 43">
            <a:extLst>
              <a:ext uri="{FF2B5EF4-FFF2-40B4-BE49-F238E27FC236}">
                <a16:creationId xmlns:a16="http://schemas.microsoft.com/office/drawing/2014/main" id="{E061870A-5F0A-4A4B-8E48-01E2E711B9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8716" y="6115050"/>
            <a:ext cx="1666490" cy="192024"/>
          </a:xfrm>
          <a:prstGeom prst="rect">
            <a:avLst/>
          </a:prstGeom>
        </p:spPr>
      </p:pic>
      <p:sp>
        <p:nvSpPr>
          <p:cNvPr id="29" name="TextBox 28">
            <a:extLst>
              <a:ext uri="{FF2B5EF4-FFF2-40B4-BE49-F238E27FC236}">
                <a16:creationId xmlns:a16="http://schemas.microsoft.com/office/drawing/2014/main" id="{E91F7C9C-C6AB-4D8E-B777-9B80224B78F7}"/>
              </a:ext>
            </a:extLst>
          </p:cNvPr>
          <p:cNvSpPr txBox="1"/>
          <p:nvPr/>
        </p:nvSpPr>
        <p:spPr>
          <a:xfrm>
            <a:off x="6117772" y="1289058"/>
            <a:ext cx="4855029" cy="4279884"/>
          </a:xfrm>
          <a:prstGeom prst="rect">
            <a:avLst/>
          </a:prstGeom>
          <a:noFill/>
        </p:spPr>
        <p:txBody>
          <a:bodyPr wrap="square" rtlCol="0">
            <a:noAutofit/>
          </a:bodyPr>
          <a:lstStyle/>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Client-Centric, Whole-Team Approach</a:t>
            </a:r>
          </a:p>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Independent</a:t>
            </a:r>
          </a:p>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Unconstrained Access to Financial Vehicles</a:t>
            </a:r>
          </a:p>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Experienced Team</a:t>
            </a:r>
          </a:p>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Customized, Agile Plans</a:t>
            </a:r>
          </a:p>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Active Plan Management</a:t>
            </a:r>
          </a:p>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Proactive Client Communication</a:t>
            </a:r>
          </a:p>
          <a:p>
            <a:pPr marL="285750" indent="-285750">
              <a:lnSpc>
                <a:spcPct val="200000"/>
              </a:lnSpc>
              <a:buClr>
                <a:schemeClr val="accent2"/>
              </a:buClr>
              <a:buFont typeface="Wingdings" panose="05000000000000000000" pitchFamily="2" charset="2"/>
              <a:buChar char="ü"/>
            </a:pPr>
            <a:r>
              <a:rPr lang="en-US" sz="1700" spc="40" dirty="0">
                <a:solidFill>
                  <a:schemeClr val="bg2"/>
                </a:solidFill>
                <a:cs typeface="Arial"/>
              </a:rPr>
              <a:t>Track Record of Success</a:t>
            </a:r>
          </a:p>
          <a:p>
            <a:pPr marL="285750" indent="-285750">
              <a:lnSpc>
                <a:spcPct val="200000"/>
              </a:lnSpc>
              <a:buClr>
                <a:schemeClr val="accent2"/>
              </a:buClr>
              <a:buFont typeface="Wingdings" panose="05000000000000000000" pitchFamily="2" charset="2"/>
              <a:buChar char="ü"/>
            </a:pPr>
            <a:endParaRPr lang="en-US" sz="1700" spc="40" dirty="0">
              <a:solidFill>
                <a:schemeClr val="bg2"/>
              </a:solidFill>
              <a:cs typeface="Arial"/>
            </a:endParaRPr>
          </a:p>
          <a:p>
            <a:pPr marL="285750" indent="-285750">
              <a:lnSpc>
                <a:spcPct val="200000"/>
              </a:lnSpc>
              <a:buClr>
                <a:schemeClr val="accent2"/>
              </a:buClr>
              <a:buFont typeface="Wingdings" panose="05000000000000000000" pitchFamily="2" charset="2"/>
              <a:buChar char="ü"/>
            </a:pPr>
            <a:endParaRPr lang="en-US" sz="1700" spc="40" dirty="0">
              <a:solidFill>
                <a:schemeClr val="bg2"/>
              </a:solidFill>
              <a:cs typeface="Arial"/>
            </a:endParaRPr>
          </a:p>
          <a:p>
            <a:pPr marL="285750" indent="-285750">
              <a:lnSpc>
                <a:spcPct val="200000"/>
              </a:lnSpc>
              <a:buClr>
                <a:schemeClr val="accent2"/>
              </a:buClr>
              <a:buFont typeface="Wingdings" panose="05000000000000000000" pitchFamily="2" charset="2"/>
              <a:buChar char="ü"/>
            </a:pPr>
            <a:endParaRPr lang="en-US" sz="1700" spc="40" dirty="0">
              <a:solidFill>
                <a:schemeClr val="bg2"/>
              </a:solidFill>
              <a:cs typeface="Arial"/>
            </a:endParaRPr>
          </a:p>
        </p:txBody>
      </p:sp>
      <p:pic>
        <p:nvPicPr>
          <p:cNvPr id="11" name="Graphic 10">
            <a:extLst>
              <a:ext uri="{FF2B5EF4-FFF2-40B4-BE49-F238E27FC236}">
                <a16:creationId xmlns:a16="http://schemas.microsoft.com/office/drawing/2014/main" id="{946B9A01-00E0-4570-A7CC-1704F296D9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8716" y="3217329"/>
            <a:ext cx="933450" cy="19050"/>
          </a:xfrm>
          <a:prstGeom prst="rect">
            <a:avLst/>
          </a:prstGeom>
        </p:spPr>
      </p:pic>
    </p:spTree>
    <p:extLst>
      <p:ext uri="{BB962C8B-B14F-4D97-AF65-F5344CB8AC3E}">
        <p14:creationId xmlns:p14="http://schemas.microsoft.com/office/powerpoint/2010/main" val="3510555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96C768-6A95-420C-9E5F-EB1BB32EEFC1}"/>
              </a:ext>
            </a:extLst>
          </p:cNvPr>
          <p:cNvSpPr/>
          <p:nvPr/>
        </p:nvSpPr>
        <p:spPr>
          <a:xfrm>
            <a:off x="1935489" y="1706122"/>
            <a:ext cx="8321022" cy="3445756"/>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600" b="1" dirty="0">
              <a:solidFill>
                <a:schemeClr val="tx1">
                  <a:lumMod val="75000"/>
                </a:schemeClr>
              </a:solidFill>
              <a:latin typeface="Georgia" panose="02040502050405020303" pitchFamily="18" charset="0"/>
            </a:endParaRPr>
          </a:p>
        </p:txBody>
      </p:sp>
      <p:grpSp>
        <p:nvGrpSpPr>
          <p:cNvPr id="2" name="Group 1">
            <a:extLst>
              <a:ext uri="{FF2B5EF4-FFF2-40B4-BE49-F238E27FC236}">
                <a16:creationId xmlns:a16="http://schemas.microsoft.com/office/drawing/2014/main" id="{5C46E104-B58F-47E9-9816-BCF74FCFD55D}"/>
              </a:ext>
            </a:extLst>
          </p:cNvPr>
          <p:cNvGrpSpPr/>
          <p:nvPr/>
        </p:nvGrpSpPr>
        <p:grpSpPr>
          <a:xfrm>
            <a:off x="2377487" y="2346547"/>
            <a:ext cx="7265362" cy="2258213"/>
            <a:chOff x="2377488" y="2371915"/>
            <a:chExt cx="7265362" cy="2258213"/>
          </a:xfrm>
        </p:grpSpPr>
        <p:sp>
          <p:nvSpPr>
            <p:cNvPr id="18" name="TextBox 17">
              <a:extLst>
                <a:ext uri="{FF2B5EF4-FFF2-40B4-BE49-F238E27FC236}">
                  <a16:creationId xmlns:a16="http://schemas.microsoft.com/office/drawing/2014/main" id="{48F41FD6-4CCD-4E59-BC85-59FB90D5085D}"/>
                </a:ext>
              </a:extLst>
            </p:cNvPr>
            <p:cNvSpPr txBox="1"/>
            <p:nvPr/>
          </p:nvSpPr>
          <p:spPr>
            <a:xfrm>
              <a:off x="2377488" y="2371915"/>
              <a:ext cx="7265362" cy="1389269"/>
            </a:xfrm>
            <a:prstGeom prst="rect">
              <a:avLst/>
            </a:prstGeom>
            <a:noFill/>
          </p:spPr>
          <p:txBody>
            <a:bodyPr wrap="square" rtlCol="0">
              <a:spAutoFit/>
            </a:bodyPr>
            <a:lstStyle/>
            <a:p>
              <a:pPr algn="ctr">
                <a:lnSpc>
                  <a:spcPts val="3400"/>
                </a:lnSpc>
              </a:pPr>
              <a:r>
                <a:rPr lang="en-US" sz="2400" spc="50" dirty="0">
                  <a:solidFill>
                    <a:schemeClr val="accent5"/>
                  </a:solidFill>
                  <a:cs typeface="Arial"/>
                </a:rPr>
                <a:t>“It’s not how much money you make, but how much money you keep, how hard it works for you, and how many generations you keep it for.”</a:t>
              </a:r>
            </a:p>
          </p:txBody>
        </p:sp>
        <p:sp>
          <p:nvSpPr>
            <p:cNvPr id="13" name="TextBox 12">
              <a:extLst>
                <a:ext uri="{FF2B5EF4-FFF2-40B4-BE49-F238E27FC236}">
                  <a16:creationId xmlns:a16="http://schemas.microsoft.com/office/drawing/2014/main" id="{5BC064A6-DF46-4227-A4A1-3CC910BDF582}"/>
                </a:ext>
              </a:extLst>
            </p:cNvPr>
            <p:cNvSpPr txBox="1"/>
            <p:nvPr/>
          </p:nvSpPr>
          <p:spPr>
            <a:xfrm>
              <a:off x="5095235" y="4205784"/>
              <a:ext cx="2001530" cy="424344"/>
            </a:xfrm>
            <a:prstGeom prst="rect">
              <a:avLst/>
            </a:prstGeom>
            <a:noFill/>
          </p:spPr>
          <p:txBody>
            <a:bodyPr wrap="square" rtlCol="0">
              <a:noAutofit/>
            </a:bodyPr>
            <a:lstStyle/>
            <a:p>
              <a:pPr algn="ctr">
                <a:lnSpc>
                  <a:spcPts val="2150"/>
                </a:lnSpc>
              </a:pPr>
              <a:r>
                <a:rPr lang="en-US" sz="1450" dirty="0">
                  <a:solidFill>
                    <a:srgbClr val="DDDDDD"/>
                  </a:solidFill>
                  <a:latin typeface="+mj-lt"/>
                  <a:cs typeface="Arial"/>
                </a:rPr>
                <a:t>Robert Kiyosaki</a:t>
              </a:r>
            </a:p>
          </p:txBody>
        </p:sp>
        <p:sp>
          <p:nvSpPr>
            <p:cNvPr id="14" name="Rectangle 13">
              <a:extLst>
                <a:ext uri="{FF2B5EF4-FFF2-40B4-BE49-F238E27FC236}">
                  <a16:creationId xmlns:a16="http://schemas.microsoft.com/office/drawing/2014/main" id="{05BA1F50-A519-43C8-91A1-006DA6DB0015}"/>
                </a:ext>
              </a:extLst>
            </p:cNvPr>
            <p:cNvSpPr/>
            <p:nvPr/>
          </p:nvSpPr>
          <p:spPr>
            <a:xfrm>
              <a:off x="5867400" y="4143757"/>
              <a:ext cx="457200" cy="18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Date Placeholder 5">
            <a:extLst>
              <a:ext uri="{FF2B5EF4-FFF2-40B4-BE49-F238E27FC236}">
                <a16:creationId xmlns:a16="http://schemas.microsoft.com/office/drawing/2014/main" id="{4AE818CA-1D01-4C4F-BBD0-DC6962E421D4}"/>
              </a:ext>
            </a:extLst>
          </p:cNvPr>
          <p:cNvSpPr txBox="1">
            <a:spLocks/>
          </p:cNvSpPr>
          <p:nvPr/>
        </p:nvSpPr>
        <p:spPr>
          <a:xfrm>
            <a:off x="1146810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16</a:t>
            </a:fld>
            <a:endParaRPr lang="en-US" sz="1000" dirty="0">
              <a:solidFill>
                <a:schemeClr val="bg1"/>
              </a:solidFill>
            </a:endParaRPr>
          </a:p>
        </p:txBody>
      </p:sp>
      <p:grpSp>
        <p:nvGrpSpPr>
          <p:cNvPr id="39" name="Graphic 28">
            <a:extLst>
              <a:ext uri="{FF2B5EF4-FFF2-40B4-BE49-F238E27FC236}">
                <a16:creationId xmlns:a16="http://schemas.microsoft.com/office/drawing/2014/main" id="{AE536BA9-2FBE-4A0A-8179-F87CC4070F65}"/>
              </a:ext>
            </a:extLst>
          </p:cNvPr>
          <p:cNvGrpSpPr/>
          <p:nvPr/>
        </p:nvGrpSpPr>
        <p:grpSpPr>
          <a:xfrm>
            <a:off x="1168716" y="6115050"/>
            <a:ext cx="1081435" cy="193532"/>
            <a:chOff x="1168716" y="6115050"/>
            <a:chExt cx="1081435" cy="193532"/>
          </a:xfrm>
          <a:solidFill>
            <a:schemeClr val="bg1"/>
          </a:solidFill>
        </p:grpSpPr>
        <p:sp>
          <p:nvSpPr>
            <p:cNvPr id="40" name="Freeform: Shape 39">
              <a:extLst>
                <a:ext uri="{FF2B5EF4-FFF2-40B4-BE49-F238E27FC236}">
                  <a16:creationId xmlns:a16="http://schemas.microsoft.com/office/drawing/2014/main" id="{D95C891B-C022-4AFC-9429-DAA500DC42AF}"/>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108B361-5EEA-4BF9-A18F-6D5D4FD02EAD}"/>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4AC3BB3-3FA6-4584-BC7E-FDAB90027F25}"/>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02E1222-37ED-4C92-8570-744BCD6421DE}"/>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9AB01D0-2C95-4405-AEB1-B071F0CF6040}"/>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526A716-166F-4C0D-B120-1D73017DD5EB}"/>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A40EF26-7EC6-4EB8-8475-A8E1772A8FAE}"/>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92C0103-F862-4CD6-A720-D57EDAC66BD6}"/>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99776D4-2B36-4508-B91A-3A85E1ACCC55}"/>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2B9F24F-BF95-4CAD-B2CB-B97B78051DAF}"/>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C1B7BE5-49B8-4C20-A4D7-CBCC41223E66}"/>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51" name="Graphic 28">
            <a:extLst>
              <a:ext uri="{FF2B5EF4-FFF2-40B4-BE49-F238E27FC236}">
                <a16:creationId xmlns:a16="http://schemas.microsoft.com/office/drawing/2014/main" id="{60DF39A8-149C-463E-8009-FC0738D67E4F}"/>
              </a:ext>
            </a:extLst>
          </p:cNvPr>
          <p:cNvGrpSpPr/>
          <p:nvPr/>
        </p:nvGrpSpPr>
        <p:grpSpPr>
          <a:xfrm>
            <a:off x="2302889" y="6116764"/>
            <a:ext cx="529230" cy="191681"/>
            <a:chOff x="2302889" y="6116764"/>
            <a:chExt cx="529230" cy="191681"/>
          </a:xfrm>
          <a:solidFill>
            <a:schemeClr val="bg1"/>
          </a:solidFill>
        </p:grpSpPr>
        <p:sp>
          <p:nvSpPr>
            <p:cNvPr id="52" name="Freeform: Shape 51">
              <a:extLst>
                <a:ext uri="{FF2B5EF4-FFF2-40B4-BE49-F238E27FC236}">
                  <a16:creationId xmlns:a16="http://schemas.microsoft.com/office/drawing/2014/main" id="{C435EC42-179C-426B-862D-9642082C152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7130872-C39D-4A7E-89D1-C59DA954876A}"/>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CA65A46-5FD1-4F0C-8812-7E6A095423D0}"/>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EAD9766-8CBE-4EA9-8E94-C3850EC457FE}"/>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3C2F1A1-E446-4E5A-801E-5B133BEE1BE9}"/>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spTree>
    <p:extLst>
      <p:ext uri="{BB962C8B-B14F-4D97-AF65-F5344CB8AC3E}">
        <p14:creationId xmlns:p14="http://schemas.microsoft.com/office/powerpoint/2010/main" val="1714033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15D2C3-4AB8-4292-B982-BF0C5798ECB1}"/>
              </a:ext>
            </a:extLst>
          </p:cNvPr>
          <p:cNvSpPr/>
          <p:nvPr/>
        </p:nvSpPr>
        <p:spPr>
          <a:xfrm>
            <a:off x="5334000" y="0"/>
            <a:ext cx="685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6FDF97AF-EB22-41EA-B10E-98F3F8F4F54D}"/>
              </a:ext>
            </a:extLst>
          </p:cNvPr>
          <p:cNvSpPr txBox="1">
            <a:spLocks/>
          </p:cNvSpPr>
          <p:nvPr/>
        </p:nvSpPr>
        <p:spPr>
          <a:xfrm>
            <a:off x="11545628" y="6209134"/>
            <a:ext cx="304411"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FDBAA-05AE-4D88-9B11-FF732F0B8A9A}" type="slidenum">
              <a:rPr lang="en-US" sz="1000" smtClean="0">
                <a:solidFill>
                  <a:schemeClr val="tx2"/>
                </a:solidFill>
              </a:rPr>
              <a:t>17</a:t>
            </a:fld>
            <a:endParaRPr lang="en-US" sz="1000" dirty="0">
              <a:solidFill>
                <a:schemeClr val="tx2"/>
              </a:solidFill>
            </a:endParaRPr>
          </a:p>
        </p:txBody>
      </p:sp>
      <p:pic>
        <p:nvPicPr>
          <p:cNvPr id="21" name="Graphic 20">
            <a:extLst>
              <a:ext uri="{FF2B5EF4-FFF2-40B4-BE49-F238E27FC236}">
                <a16:creationId xmlns:a16="http://schemas.microsoft.com/office/drawing/2014/main" id="{2D6079FF-C3CD-43CE-A09E-F0C3AD03B7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8716" y="6115050"/>
            <a:ext cx="1666490" cy="192024"/>
          </a:xfrm>
          <a:prstGeom prst="rect">
            <a:avLst/>
          </a:prstGeom>
        </p:spPr>
      </p:pic>
      <p:grpSp>
        <p:nvGrpSpPr>
          <p:cNvPr id="4" name="Group 3">
            <a:extLst>
              <a:ext uri="{FF2B5EF4-FFF2-40B4-BE49-F238E27FC236}">
                <a16:creationId xmlns:a16="http://schemas.microsoft.com/office/drawing/2014/main" id="{6A27BF62-B7ED-4B7E-8951-3D788C37D841}"/>
              </a:ext>
            </a:extLst>
          </p:cNvPr>
          <p:cNvGrpSpPr/>
          <p:nvPr/>
        </p:nvGrpSpPr>
        <p:grpSpPr>
          <a:xfrm>
            <a:off x="1102311" y="1285357"/>
            <a:ext cx="3779309" cy="3526049"/>
            <a:chOff x="1102311" y="1159912"/>
            <a:chExt cx="3779309" cy="3526049"/>
          </a:xfrm>
        </p:grpSpPr>
        <p:sp>
          <p:nvSpPr>
            <p:cNvPr id="11" name="TextBox 10">
              <a:extLst>
                <a:ext uri="{FF2B5EF4-FFF2-40B4-BE49-F238E27FC236}">
                  <a16:creationId xmlns:a16="http://schemas.microsoft.com/office/drawing/2014/main" id="{1BB3313B-4998-4C76-B22B-779B51D63779}"/>
                </a:ext>
              </a:extLst>
            </p:cNvPr>
            <p:cNvSpPr txBox="1"/>
            <p:nvPr/>
          </p:nvSpPr>
          <p:spPr>
            <a:xfrm>
              <a:off x="1113026" y="3093788"/>
              <a:ext cx="3625720" cy="1592173"/>
            </a:xfrm>
            <a:prstGeom prst="rect">
              <a:avLst/>
            </a:prstGeom>
            <a:noFill/>
          </p:spPr>
          <p:txBody>
            <a:bodyPr wrap="square" rtlCol="0">
              <a:noAutofit/>
            </a:bodyPr>
            <a:lstStyle/>
            <a:p>
              <a:pPr>
                <a:lnSpc>
                  <a:spcPts val="2150"/>
                </a:lnSpc>
              </a:pPr>
              <a:r>
                <a:rPr lang="en-US" sz="1330" spc="20" dirty="0">
                  <a:solidFill>
                    <a:srgbClr val="505050"/>
                  </a:solidFill>
                  <a:cs typeface="Arial"/>
                </a:rPr>
                <a:t>Although members of the </a:t>
              </a:r>
              <a:r>
                <a:rPr lang="en-US" sz="1330" spc="20" dirty="0" err="1">
                  <a:solidFill>
                    <a:srgbClr val="505050"/>
                  </a:solidFill>
                  <a:cs typeface="Arial"/>
                </a:rPr>
                <a:t>Stonnington</a:t>
              </a:r>
              <a:r>
                <a:rPr lang="en-US" sz="1330" spc="20" dirty="0">
                  <a:solidFill>
                    <a:srgbClr val="505050"/>
                  </a:solidFill>
                  <a:cs typeface="Arial"/>
                </a:rPr>
                <a:t> Group team have extensive experience in his or her specialized field, we ultimately share the same goal: working collaboratively to protect and grow your wealth.</a:t>
              </a:r>
            </a:p>
          </p:txBody>
        </p:sp>
        <p:sp>
          <p:nvSpPr>
            <p:cNvPr id="18" name="TextBox 17">
              <a:extLst>
                <a:ext uri="{FF2B5EF4-FFF2-40B4-BE49-F238E27FC236}">
                  <a16:creationId xmlns:a16="http://schemas.microsoft.com/office/drawing/2014/main" id="{87994530-FD77-4178-A5D6-BA61EBCC78CF}"/>
                </a:ext>
              </a:extLst>
            </p:cNvPr>
            <p:cNvSpPr txBox="1"/>
            <p:nvPr/>
          </p:nvSpPr>
          <p:spPr>
            <a:xfrm>
              <a:off x="1102311" y="1159912"/>
              <a:ext cx="3779309" cy="1384995"/>
            </a:xfrm>
            <a:prstGeom prst="rect">
              <a:avLst/>
            </a:prstGeom>
            <a:noFill/>
          </p:spPr>
          <p:txBody>
            <a:bodyPr wrap="square" rtlCol="0">
              <a:spAutoFit/>
            </a:bodyPr>
            <a:lstStyle/>
            <a:p>
              <a:r>
                <a:rPr lang="en-US" sz="2800" b="1" dirty="0">
                  <a:latin typeface="+mj-lt"/>
                  <a:cs typeface="Arial Hebrew"/>
                </a:rPr>
                <a:t>Exceptional Service Starts with an Outstanding Team</a:t>
              </a:r>
            </a:p>
          </p:txBody>
        </p:sp>
      </p:grpSp>
      <p:grpSp>
        <p:nvGrpSpPr>
          <p:cNvPr id="8" name="Group 7">
            <a:extLst>
              <a:ext uri="{FF2B5EF4-FFF2-40B4-BE49-F238E27FC236}">
                <a16:creationId xmlns:a16="http://schemas.microsoft.com/office/drawing/2014/main" id="{499AD6FF-AD30-449E-AEA4-9D9F43D173F3}"/>
              </a:ext>
            </a:extLst>
          </p:cNvPr>
          <p:cNvGrpSpPr/>
          <p:nvPr/>
        </p:nvGrpSpPr>
        <p:grpSpPr>
          <a:xfrm>
            <a:off x="6997294" y="1326162"/>
            <a:ext cx="4868457" cy="793615"/>
            <a:chOff x="6997294" y="1379550"/>
            <a:chExt cx="4868457" cy="793615"/>
          </a:xfrm>
        </p:grpSpPr>
        <p:sp>
          <p:nvSpPr>
            <p:cNvPr id="15" name="TextBox 14">
              <a:extLst>
                <a:ext uri="{FF2B5EF4-FFF2-40B4-BE49-F238E27FC236}">
                  <a16:creationId xmlns:a16="http://schemas.microsoft.com/office/drawing/2014/main" id="{6023753C-BA6F-40C7-A623-70356E4B0631}"/>
                </a:ext>
              </a:extLst>
            </p:cNvPr>
            <p:cNvSpPr txBox="1"/>
            <p:nvPr/>
          </p:nvSpPr>
          <p:spPr>
            <a:xfrm>
              <a:off x="6997294" y="1466176"/>
              <a:ext cx="1268296" cy="612284"/>
            </a:xfrm>
            <a:prstGeom prst="rect">
              <a:avLst/>
            </a:prstGeom>
            <a:noFill/>
          </p:spPr>
          <p:txBody>
            <a:bodyPr wrap="none" rtlCol="0">
              <a:spAutoFit/>
            </a:bodyPr>
            <a:lstStyle/>
            <a:p>
              <a:pPr>
                <a:lnSpc>
                  <a:spcPts val="1400"/>
                </a:lnSpc>
              </a:pPr>
              <a:r>
                <a:rPr lang="en-US" sz="1100" b="1" dirty="0">
                  <a:solidFill>
                    <a:srgbClr val="505050"/>
                  </a:solidFill>
                  <a:latin typeface="+mj-lt"/>
                  <a:cs typeface="Arial"/>
                </a:rPr>
                <a:t>Nick Stonnington</a:t>
              </a:r>
            </a:p>
            <a:p>
              <a:pPr>
                <a:lnSpc>
                  <a:spcPts val="1400"/>
                </a:lnSpc>
              </a:pPr>
              <a:r>
                <a:rPr lang="en-US" sz="1100" dirty="0">
                  <a:solidFill>
                    <a:srgbClr val="505050"/>
                  </a:solidFill>
                  <a:cs typeface="Arial"/>
                </a:rPr>
                <a:t>President</a:t>
              </a:r>
            </a:p>
            <a:p>
              <a:pPr>
                <a:lnSpc>
                  <a:spcPts val="1400"/>
                </a:lnSpc>
              </a:pPr>
              <a:r>
                <a:rPr lang="en-US" sz="900" b="1" dirty="0">
                  <a:solidFill>
                    <a:schemeClr val="tx2"/>
                  </a:solidFill>
                  <a:cs typeface="Arial"/>
                </a:rPr>
                <a:t>Investments</a:t>
              </a:r>
            </a:p>
          </p:txBody>
        </p:sp>
        <p:sp>
          <p:nvSpPr>
            <p:cNvPr id="16" name="TextBox 15">
              <a:extLst>
                <a:ext uri="{FF2B5EF4-FFF2-40B4-BE49-F238E27FC236}">
                  <a16:creationId xmlns:a16="http://schemas.microsoft.com/office/drawing/2014/main" id="{35D39D5B-8647-471E-8168-BD5CA8BC7EDF}"/>
                </a:ext>
              </a:extLst>
            </p:cNvPr>
            <p:cNvSpPr txBox="1"/>
            <p:nvPr/>
          </p:nvSpPr>
          <p:spPr>
            <a:xfrm>
              <a:off x="9818396" y="1379550"/>
              <a:ext cx="2047355" cy="793615"/>
            </a:xfrm>
            <a:prstGeom prst="rect">
              <a:avLst/>
            </a:prstGeom>
            <a:noFill/>
          </p:spPr>
          <p:txBody>
            <a:bodyPr wrap="none" rtlCol="0">
              <a:spAutoFit/>
            </a:bodyPr>
            <a:lstStyle/>
            <a:p>
              <a:pPr>
                <a:lnSpc>
                  <a:spcPts val="1400"/>
                </a:lnSpc>
              </a:pPr>
              <a:r>
                <a:rPr lang="en-US" sz="1100" b="1" dirty="0">
                  <a:solidFill>
                    <a:srgbClr val="505050"/>
                  </a:solidFill>
                  <a:latin typeface="+mj-lt"/>
                  <a:cs typeface="Arial"/>
                </a:rPr>
                <a:t>Nicholas Stonnington,</a:t>
              </a:r>
              <a:br>
                <a:rPr lang="en-US" sz="1100" b="1" dirty="0">
                  <a:solidFill>
                    <a:srgbClr val="505050"/>
                  </a:solidFill>
                  <a:latin typeface="+mj-lt"/>
                  <a:cs typeface="Arial"/>
                </a:rPr>
              </a:br>
              <a:r>
                <a:rPr lang="en-US" sz="1100" b="1" dirty="0">
                  <a:solidFill>
                    <a:srgbClr val="505050"/>
                  </a:solidFill>
                  <a:latin typeface="+mj-lt"/>
                  <a:cs typeface="Arial"/>
                </a:rPr>
                <a:t>JR., AIF</a:t>
              </a:r>
              <a:r>
                <a:rPr lang="en-US" sz="1100" b="1" baseline="30000" dirty="0">
                  <a:solidFill>
                    <a:srgbClr val="505050"/>
                  </a:solidFill>
                  <a:latin typeface="+mj-lt"/>
                  <a:cs typeface="Arial"/>
                </a:rPr>
                <a:t>®</a:t>
              </a:r>
              <a:r>
                <a:rPr lang="en-US" sz="1100" b="1" dirty="0">
                  <a:solidFill>
                    <a:srgbClr val="505050"/>
                  </a:solidFill>
                  <a:latin typeface="+mj-lt"/>
                  <a:cs typeface="Arial"/>
                </a:rPr>
                <a:t>, CPFA</a:t>
              </a:r>
            </a:p>
            <a:p>
              <a:pPr>
                <a:lnSpc>
                  <a:spcPts val="1400"/>
                </a:lnSpc>
              </a:pPr>
              <a:r>
                <a:rPr lang="en-US" sz="1100" dirty="0">
                  <a:solidFill>
                    <a:srgbClr val="505050"/>
                  </a:solidFill>
                  <a:cs typeface="Arial"/>
                </a:rPr>
                <a:t>Vice President</a:t>
              </a:r>
            </a:p>
            <a:p>
              <a:pPr>
                <a:lnSpc>
                  <a:spcPts val="1400"/>
                </a:lnSpc>
              </a:pPr>
              <a:r>
                <a:rPr lang="en-US" sz="900" b="1" dirty="0">
                  <a:solidFill>
                    <a:schemeClr val="tx2"/>
                  </a:solidFill>
                  <a:cs typeface="Arial"/>
                </a:rPr>
                <a:t>Client &amp; Business Development</a:t>
              </a:r>
            </a:p>
          </p:txBody>
        </p:sp>
      </p:grpSp>
      <p:grpSp>
        <p:nvGrpSpPr>
          <p:cNvPr id="5" name="Group 4">
            <a:extLst>
              <a:ext uri="{FF2B5EF4-FFF2-40B4-BE49-F238E27FC236}">
                <a16:creationId xmlns:a16="http://schemas.microsoft.com/office/drawing/2014/main" id="{3B1277F9-15E8-416D-87B1-619D7F978EA1}"/>
              </a:ext>
            </a:extLst>
          </p:cNvPr>
          <p:cNvGrpSpPr/>
          <p:nvPr/>
        </p:nvGrpSpPr>
        <p:grpSpPr>
          <a:xfrm>
            <a:off x="6997294" y="3594904"/>
            <a:ext cx="4555872" cy="617221"/>
            <a:chOff x="6997294" y="3378596"/>
            <a:chExt cx="4555872" cy="617221"/>
          </a:xfrm>
        </p:grpSpPr>
        <p:sp>
          <p:nvSpPr>
            <p:cNvPr id="24" name="TextBox 23">
              <a:extLst>
                <a:ext uri="{FF2B5EF4-FFF2-40B4-BE49-F238E27FC236}">
                  <a16:creationId xmlns:a16="http://schemas.microsoft.com/office/drawing/2014/main" id="{97BEEF42-78A9-4B03-9EC1-2104490A7D38}"/>
                </a:ext>
              </a:extLst>
            </p:cNvPr>
            <p:cNvSpPr txBox="1"/>
            <p:nvPr/>
          </p:nvSpPr>
          <p:spPr>
            <a:xfrm>
              <a:off x="6997294" y="3378596"/>
              <a:ext cx="1606530" cy="612284"/>
            </a:xfrm>
            <a:prstGeom prst="rect">
              <a:avLst/>
            </a:prstGeom>
            <a:noFill/>
          </p:spPr>
          <p:txBody>
            <a:bodyPr wrap="none" rtlCol="0">
              <a:spAutoFit/>
            </a:bodyPr>
            <a:lstStyle/>
            <a:p>
              <a:pPr>
                <a:lnSpc>
                  <a:spcPts val="1400"/>
                </a:lnSpc>
              </a:pPr>
              <a:r>
                <a:rPr lang="en-US" sz="1100" b="1" dirty="0">
                  <a:solidFill>
                    <a:srgbClr val="505050"/>
                  </a:solidFill>
                  <a:latin typeface="+mj-lt"/>
                  <a:cs typeface="Arial"/>
                </a:rPr>
                <a:t>Alex </a:t>
              </a:r>
              <a:r>
                <a:rPr lang="en-US" sz="1100" b="1" dirty="0" err="1">
                  <a:solidFill>
                    <a:srgbClr val="505050"/>
                  </a:solidFill>
                  <a:latin typeface="+mj-lt"/>
                  <a:cs typeface="Arial"/>
                </a:rPr>
                <a:t>Zepkowski</a:t>
              </a:r>
              <a:r>
                <a:rPr lang="en-US" sz="1100" b="1" dirty="0">
                  <a:solidFill>
                    <a:srgbClr val="505050"/>
                  </a:solidFill>
                  <a:latin typeface="+mj-lt"/>
                  <a:cs typeface="Arial"/>
                </a:rPr>
                <a:t>, CPA</a:t>
              </a:r>
              <a:r>
                <a:rPr lang="en-US" sz="1100" b="1" baseline="30000" dirty="0">
                  <a:solidFill>
                    <a:srgbClr val="505050"/>
                  </a:solidFill>
                  <a:latin typeface="+mj-lt"/>
                  <a:cs typeface="Arial"/>
                </a:rPr>
                <a:t>®</a:t>
              </a:r>
              <a:r>
                <a:rPr lang="en-US" sz="1100" b="1" dirty="0">
                  <a:solidFill>
                    <a:srgbClr val="505050"/>
                  </a:solidFill>
                  <a:latin typeface="+mj-lt"/>
                  <a:cs typeface="Arial"/>
                </a:rPr>
                <a:t> </a:t>
              </a:r>
              <a:br>
                <a:rPr lang="en-US" sz="1100" b="1" dirty="0">
                  <a:solidFill>
                    <a:srgbClr val="505050"/>
                  </a:solidFill>
                  <a:latin typeface="Arial"/>
                  <a:cs typeface="Arial"/>
                </a:rPr>
              </a:br>
              <a:r>
                <a:rPr lang="en-US" sz="1100" dirty="0">
                  <a:solidFill>
                    <a:srgbClr val="505050"/>
                  </a:solidFill>
                  <a:cs typeface="Arial"/>
                </a:rPr>
                <a:t>Financial Planner</a:t>
              </a:r>
              <a:br>
                <a:rPr lang="en-US" sz="1100" dirty="0">
                  <a:solidFill>
                    <a:srgbClr val="505050"/>
                  </a:solidFill>
                  <a:cs typeface="Arial"/>
                </a:rPr>
              </a:br>
              <a:r>
                <a:rPr lang="en-US" sz="900" b="1" dirty="0">
                  <a:solidFill>
                    <a:schemeClr val="tx2"/>
                  </a:solidFill>
                  <a:cs typeface="Arial"/>
                </a:rPr>
                <a:t>Client Services</a:t>
              </a:r>
            </a:p>
          </p:txBody>
        </p:sp>
        <p:sp>
          <p:nvSpPr>
            <p:cNvPr id="26" name="TextBox 25">
              <a:extLst>
                <a:ext uri="{FF2B5EF4-FFF2-40B4-BE49-F238E27FC236}">
                  <a16:creationId xmlns:a16="http://schemas.microsoft.com/office/drawing/2014/main" id="{5DEB5F0C-45F9-4D41-9525-E6532AE8231D}"/>
                </a:ext>
              </a:extLst>
            </p:cNvPr>
            <p:cNvSpPr txBox="1"/>
            <p:nvPr/>
          </p:nvSpPr>
          <p:spPr>
            <a:xfrm>
              <a:off x="9818396" y="3381738"/>
              <a:ext cx="1734770" cy="614079"/>
            </a:xfrm>
            <a:prstGeom prst="rect">
              <a:avLst/>
            </a:prstGeom>
            <a:noFill/>
          </p:spPr>
          <p:txBody>
            <a:bodyPr wrap="none" rtlCol="0">
              <a:spAutoFit/>
            </a:bodyPr>
            <a:lstStyle/>
            <a:p>
              <a:pPr>
                <a:lnSpc>
                  <a:spcPts val="1400"/>
                </a:lnSpc>
              </a:pPr>
              <a:r>
                <a:rPr lang="en-US" sz="1100" b="1" dirty="0">
                  <a:solidFill>
                    <a:srgbClr val="505050"/>
                  </a:solidFill>
                  <a:latin typeface="+mj-lt"/>
                  <a:cs typeface="Arial"/>
                </a:rPr>
                <a:t>Chris </a:t>
              </a:r>
              <a:r>
                <a:rPr lang="en-US" sz="1100" b="1" dirty="0" err="1">
                  <a:solidFill>
                    <a:srgbClr val="505050"/>
                  </a:solidFill>
                  <a:latin typeface="+mj-lt"/>
                  <a:cs typeface="Arial"/>
                </a:rPr>
                <a:t>Saccente</a:t>
              </a:r>
              <a:br>
                <a:rPr lang="en-US" sz="1100" b="1" dirty="0">
                  <a:solidFill>
                    <a:srgbClr val="505050"/>
                  </a:solidFill>
                  <a:latin typeface="Arial"/>
                  <a:cs typeface="Arial"/>
                </a:rPr>
              </a:br>
              <a:r>
                <a:rPr lang="en-US" sz="1100" dirty="0">
                  <a:solidFill>
                    <a:srgbClr val="505050"/>
                  </a:solidFill>
                  <a:cs typeface="Arial"/>
                </a:rPr>
                <a:t>CCO &amp; COO</a:t>
              </a:r>
            </a:p>
            <a:p>
              <a:pPr>
                <a:lnSpc>
                  <a:spcPts val="1400"/>
                </a:lnSpc>
              </a:pPr>
              <a:r>
                <a:rPr lang="en-US" sz="900" b="1" dirty="0">
                  <a:solidFill>
                    <a:schemeClr val="tx2"/>
                  </a:solidFill>
                  <a:cs typeface="Arial"/>
                </a:rPr>
                <a:t>Compliance &amp; Operations</a:t>
              </a:r>
            </a:p>
          </p:txBody>
        </p:sp>
      </p:grpSp>
      <p:sp>
        <p:nvSpPr>
          <p:cNvPr id="28" name="TextBox 27">
            <a:extLst>
              <a:ext uri="{FF2B5EF4-FFF2-40B4-BE49-F238E27FC236}">
                <a16:creationId xmlns:a16="http://schemas.microsoft.com/office/drawing/2014/main" id="{256975A4-95CF-4097-9DEC-A0177CF25C0C}"/>
              </a:ext>
            </a:extLst>
          </p:cNvPr>
          <p:cNvSpPr txBox="1"/>
          <p:nvPr/>
        </p:nvSpPr>
        <p:spPr>
          <a:xfrm>
            <a:off x="7035394" y="4685961"/>
            <a:ext cx="1310920" cy="624102"/>
          </a:xfrm>
          <a:prstGeom prst="rect">
            <a:avLst/>
          </a:prstGeom>
          <a:noFill/>
        </p:spPr>
        <p:txBody>
          <a:bodyPr wrap="none" rtlCol="0">
            <a:spAutoFit/>
          </a:bodyPr>
          <a:lstStyle/>
          <a:p>
            <a:pPr>
              <a:lnSpc>
                <a:spcPts val="1400"/>
              </a:lnSpc>
            </a:pPr>
            <a:r>
              <a:rPr lang="en-US" sz="1100" b="1" dirty="0" err="1">
                <a:solidFill>
                  <a:srgbClr val="505050"/>
                </a:solidFill>
                <a:latin typeface="+mj-lt"/>
                <a:cs typeface="Arial"/>
              </a:rPr>
              <a:t>Avo</a:t>
            </a:r>
            <a:r>
              <a:rPr lang="en-US" sz="1100" b="1" dirty="0">
                <a:solidFill>
                  <a:srgbClr val="505050"/>
                </a:solidFill>
                <a:latin typeface="+mj-lt"/>
                <a:cs typeface="Arial"/>
              </a:rPr>
              <a:t> </a:t>
            </a:r>
            <a:r>
              <a:rPr lang="en-US" sz="1100" b="1" dirty="0" err="1">
                <a:solidFill>
                  <a:srgbClr val="505050"/>
                </a:solidFill>
                <a:latin typeface="+mj-lt"/>
                <a:cs typeface="Arial"/>
              </a:rPr>
              <a:t>Yetenekyan</a:t>
            </a:r>
            <a:br>
              <a:rPr lang="en-US" sz="1100" b="1" dirty="0">
                <a:solidFill>
                  <a:srgbClr val="505050"/>
                </a:solidFill>
                <a:latin typeface="Arial"/>
                <a:cs typeface="Arial"/>
              </a:rPr>
            </a:br>
            <a:r>
              <a:rPr lang="en-US" sz="1100" dirty="0">
                <a:solidFill>
                  <a:srgbClr val="505050"/>
                </a:solidFill>
                <a:cs typeface="Arial"/>
              </a:rPr>
              <a:t>Portfolio Manager</a:t>
            </a:r>
            <a:br>
              <a:rPr lang="en-US" sz="1100" dirty="0">
                <a:solidFill>
                  <a:srgbClr val="505050"/>
                </a:solidFill>
                <a:cs typeface="Arial"/>
              </a:rPr>
            </a:br>
            <a:r>
              <a:rPr lang="en-US" sz="900" b="1" dirty="0">
                <a:solidFill>
                  <a:schemeClr val="tx2"/>
                </a:solidFill>
                <a:cs typeface="Arial"/>
              </a:rPr>
              <a:t>Investments</a:t>
            </a:r>
          </a:p>
        </p:txBody>
      </p:sp>
      <p:grpSp>
        <p:nvGrpSpPr>
          <p:cNvPr id="7" name="Group 6">
            <a:extLst>
              <a:ext uri="{FF2B5EF4-FFF2-40B4-BE49-F238E27FC236}">
                <a16:creationId xmlns:a16="http://schemas.microsoft.com/office/drawing/2014/main" id="{7622A4E7-A203-4D12-9F07-C54A36791025}"/>
              </a:ext>
            </a:extLst>
          </p:cNvPr>
          <p:cNvGrpSpPr/>
          <p:nvPr/>
        </p:nvGrpSpPr>
        <p:grpSpPr>
          <a:xfrm>
            <a:off x="6998442" y="2503846"/>
            <a:ext cx="4801587" cy="624102"/>
            <a:chOff x="6998442" y="2418692"/>
            <a:chExt cx="4801587" cy="624102"/>
          </a:xfrm>
        </p:grpSpPr>
        <p:sp>
          <p:nvSpPr>
            <p:cNvPr id="19" name="TextBox 18">
              <a:extLst>
                <a:ext uri="{FF2B5EF4-FFF2-40B4-BE49-F238E27FC236}">
                  <a16:creationId xmlns:a16="http://schemas.microsoft.com/office/drawing/2014/main" id="{25D464D2-4DC6-41B4-AA1C-173CF1E8B556}"/>
                </a:ext>
              </a:extLst>
            </p:cNvPr>
            <p:cNvSpPr txBox="1"/>
            <p:nvPr/>
          </p:nvSpPr>
          <p:spPr>
            <a:xfrm>
              <a:off x="6998442" y="2418692"/>
              <a:ext cx="1582578" cy="624102"/>
            </a:xfrm>
            <a:prstGeom prst="rect">
              <a:avLst/>
            </a:prstGeom>
            <a:noFill/>
          </p:spPr>
          <p:txBody>
            <a:bodyPr wrap="none" rtlCol="0">
              <a:spAutoFit/>
            </a:bodyPr>
            <a:lstStyle/>
            <a:p>
              <a:pPr>
                <a:lnSpc>
                  <a:spcPts val="1400"/>
                </a:lnSpc>
              </a:pPr>
              <a:r>
                <a:rPr lang="en-US" sz="1100" b="1" dirty="0">
                  <a:solidFill>
                    <a:srgbClr val="505050"/>
                  </a:solidFill>
                  <a:latin typeface="+mj-lt"/>
                  <a:cs typeface="Arial"/>
                </a:rPr>
                <a:t>Attila </a:t>
              </a:r>
              <a:r>
                <a:rPr lang="en-US" sz="1100" b="1" dirty="0" err="1">
                  <a:solidFill>
                    <a:srgbClr val="505050"/>
                  </a:solidFill>
                  <a:latin typeface="+mj-lt"/>
                  <a:cs typeface="Arial"/>
                </a:rPr>
                <a:t>Soos</a:t>
              </a:r>
              <a:endParaRPr lang="en-US" sz="1100" b="1" dirty="0">
                <a:solidFill>
                  <a:srgbClr val="505050"/>
                </a:solidFill>
                <a:latin typeface="+mj-lt"/>
                <a:cs typeface="Arial"/>
              </a:endParaRPr>
            </a:p>
            <a:p>
              <a:pPr>
                <a:lnSpc>
                  <a:spcPts val="1400"/>
                </a:lnSpc>
              </a:pPr>
              <a:r>
                <a:rPr lang="en-US" sz="1100" dirty="0">
                  <a:solidFill>
                    <a:srgbClr val="505050"/>
                  </a:solidFill>
                  <a:cs typeface="Arial"/>
                </a:rPr>
                <a:t>Chief Financial Officer</a:t>
              </a:r>
            </a:p>
            <a:p>
              <a:pPr>
                <a:lnSpc>
                  <a:spcPts val="1400"/>
                </a:lnSpc>
              </a:pPr>
              <a:r>
                <a:rPr lang="en-US" sz="900" b="1" dirty="0">
                  <a:solidFill>
                    <a:schemeClr val="tx2"/>
                  </a:solidFill>
                  <a:cs typeface="Arial"/>
                </a:rPr>
                <a:t>Finance</a:t>
              </a:r>
            </a:p>
          </p:txBody>
        </p:sp>
        <p:sp>
          <p:nvSpPr>
            <p:cNvPr id="30" name="TextBox 29">
              <a:extLst>
                <a:ext uri="{FF2B5EF4-FFF2-40B4-BE49-F238E27FC236}">
                  <a16:creationId xmlns:a16="http://schemas.microsoft.com/office/drawing/2014/main" id="{5028003A-8FF7-4699-A7F2-F240A4809F09}"/>
                </a:ext>
              </a:extLst>
            </p:cNvPr>
            <p:cNvSpPr txBox="1"/>
            <p:nvPr/>
          </p:nvSpPr>
          <p:spPr>
            <a:xfrm>
              <a:off x="9818396" y="2418692"/>
              <a:ext cx="1981633" cy="620426"/>
            </a:xfrm>
            <a:prstGeom prst="rect">
              <a:avLst/>
            </a:prstGeom>
            <a:noFill/>
          </p:spPr>
          <p:txBody>
            <a:bodyPr wrap="none" rtlCol="0">
              <a:spAutoFit/>
            </a:bodyPr>
            <a:lstStyle/>
            <a:p>
              <a:pPr>
                <a:lnSpc>
                  <a:spcPts val="1400"/>
                </a:lnSpc>
              </a:pPr>
              <a:r>
                <a:rPr lang="en-US" sz="1100" b="1" dirty="0">
                  <a:solidFill>
                    <a:srgbClr val="505050"/>
                  </a:solidFill>
                  <a:latin typeface="+mj-lt"/>
                  <a:cs typeface="Arial"/>
                </a:rPr>
                <a:t>Victoria Warren</a:t>
              </a:r>
            </a:p>
            <a:p>
              <a:pPr>
                <a:lnSpc>
                  <a:spcPts val="1400"/>
                </a:lnSpc>
              </a:pPr>
              <a:r>
                <a:rPr lang="en-US" sz="1100" dirty="0">
                  <a:solidFill>
                    <a:srgbClr val="505050"/>
                  </a:solidFill>
                  <a:cs typeface="Arial"/>
                </a:rPr>
                <a:t>Director of Alternative Assets</a:t>
              </a:r>
            </a:p>
            <a:p>
              <a:pPr>
                <a:lnSpc>
                  <a:spcPts val="1400"/>
                </a:lnSpc>
              </a:pPr>
              <a:r>
                <a:rPr lang="en-US" sz="900" b="1" dirty="0">
                  <a:solidFill>
                    <a:schemeClr val="tx2"/>
                  </a:solidFill>
                  <a:cs typeface="Arial"/>
                </a:rPr>
                <a:t>Private Asset Management</a:t>
              </a:r>
            </a:p>
          </p:txBody>
        </p:sp>
      </p:grpSp>
      <p:pic>
        <p:nvPicPr>
          <p:cNvPr id="32" name="Graphic 31">
            <a:extLst>
              <a:ext uri="{FF2B5EF4-FFF2-40B4-BE49-F238E27FC236}">
                <a16:creationId xmlns:a16="http://schemas.microsoft.com/office/drawing/2014/main" id="{906EA007-3FCB-4D3C-BB2E-6782881E57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6040" y="2810078"/>
            <a:ext cx="933450" cy="19050"/>
          </a:xfrm>
          <a:prstGeom prst="rect">
            <a:avLst/>
          </a:prstGeom>
        </p:spPr>
      </p:pic>
      <p:pic>
        <p:nvPicPr>
          <p:cNvPr id="31" name="Picture 30" descr="Stunnington-58 Nick (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1176" y="1329762"/>
            <a:ext cx="747060" cy="747060"/>
          </a:xfrm>
          <a:prstGeom prst="rect">
            <a:avLst/>
          </a:prstGeom>
        </p:spPr>
      </p:pic>
      <p:pic>
        <p:nvPicPr>
          <p:cNvPr id="33" name="Picture 32" descr="Stunnington-54 Nicholas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4707" y="1329761"/>
            <a:ext cx="747058" cy="747058"/>
          </a:xfrm>
          <a:prstGeom prst="rect">
            <a:avLst/>
          </a:prstGeom>
        </p:spPr>
      </p:pic>
      <p:pic>
        <p:nvPicPr>
          <p:cNvPr id="34" name="Picture 33" descr="Stunnington-40 Attila (1).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8647" y="2442882"/>
            <a:ext cx="754530" cy="754530"/>
          </a:xfrm>
          <a:prstGeom prst="rect">
            <a:avLst/>
          </a:prstGeom>
        </p:spPr>
      </p:pic>
      <p:pic>
        <p:nvPicPr>
          <p:cNvPr id="35" name="Picture 34" descr="Stunnington-7 Victoria (1).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42294" y="2412999"/>
            <a:ext cx="769472" cy="769472"/>
          </a:xfrm>
          <a:prstGeom prst="rect">
            <a:avLst/>
          </a:prstGeom>
        </p:spPr>
      </p:pic>
      <p:pic>
        <p:nvPicPr>
          <p:cNvPr id="36" name="Picture 35" descr="Stunnington-20 ALex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43707" y="3533588"/>
            <a:ext cx="769470" cy="769470"/>
          </a:xfrm>
          <a:prstGeom prst="rect">
            <a:avLst/>
          </a:prstGeom>
        </p:spPr>
      </p:pic>
      <p:pic>
        <p:nvPicPr>
          <p:cNvPr id="37" name="Picture 36" descr="Stunnington-33 Chris (1).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42296" y="3526118"/>
            <a:ext cx="776940" cy="776940"/>
          </a:xfrm>
          <a:prstGeom prst="rect">
            <a:avLst/>
          </a:prstGeom>
        </p:spPr>
      </p:pic>
      <p:pic>
        <p:nvPicPr>
          <p:cNvPr id="38" name="Picture 37" descr="Stunnington-29 Avo (1).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43706" y="4654177"/>
            <a:ext cx="769470" cy="769470"/>
          </a:xfrm>
          <a:prstGeom prst="rect">
            <a:avLst/>
          </a:prstGeom>
        </p:spPr>
      </p:pic>
    </p:spTree>
    <p:extLst>
      <p:ext uri="{BB962C8B-B14F-4D97-AF65-F5344CB8AC3E}">
        <p14:creationId xmlns:p14="http://schemas.microsoft.com/office/powerpoint/2010/main" val="56166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FE97C0D-817D-48AD-AC07-A5BAA3E40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0"/>
            <a:ext cx="2362200" cy="6858000"/>
          </a:xfrm>
          <a:prstGeom prst="rect">
            <a:avLst/>
          </a:prstGeom>
        </p:spPr>
      </p:pic>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545628" y="6209134"/>
            <a:ext cx="304411"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2</a:t>
            </a:fld>
            <a:endParaRPr lang="en-US" sz="1000" dirty="0">
              <a:solidFill>
                <a:schemeClr val="bg1"/>
              </a:solidFill>
            </a:endParaRPr>
          </a:p>
        </p:txBody>
      </p:sp>
      <p:grpSp>
        <p:nvGrpSpPr>
          <p:cNvPr id="2" name="Group 1">
            <a:extLst>
              <a:ext uri="{FF2B5EF4-FFF2-40B4-BE49-F238E27FC236}">
                <a16:creationId xmlns:a16="http://schemas.microsoft.com/office/drawing/2014/main" id="{ED848486-B2AB-4C9A-9504-FE3CCE3F3DBF}"/>
              </a:ext>
            </a:extLst>
          </p:cNvPr>
          <p:cNvGrpSpPr/>
          <p:nvPr/>
        </p:nvGrpSpPr>
        <p:grpSpPr>
          <a:xfrm>
            <a:off x="1049866" y="1676776"/>
            <a:ext cx="7294034" cy="2743211"/>
            <a:chOff x="1049866" y="1690323"/>
            <a:chExt cx="7294034" cy="2743211"/>
          </a:xfrm>
        </p:grpSpPr>
        <p:sp>
          <p:nvSpPr>
            <p:cNvPr id="12" name="TextBox 11">
              <a:extLst>
                <a:ext uri="{FF2B5EF4-FFF2-40B4-BE49-F238E27FC236}">
                  <a16:creationId xmlns:a16="http://schemas.microsoft.com/office/drawing/2014/main" id="{898274F7-BACB-4ACA-A4CB-8C7EAE1063B7}"/>
                </a:ext>
              </a:extLst>
            </p:cNvPr>
            <p:cNvSpPr txBox="1"/>
            <p:nvPr/>
          </p:nvSpPr>
          <p:spPr>
            <a:xfrm>
              <a:off x="1049866" y="1690323"/>
              <a:ext cx="7294034" cy="584776"/>
            </a:xfrm>
            <a:prstGeom prst="rect">
              <a:avLst/>
            </a:prstGeom>
            <a:noFill/>
          </p:spPr>
          <p:txBody>
            <a:bodyPr wrap="square" rtlCol="0">
              <a:spAutoFit/>
            </a:bodyPr>
            <a:lstStyle/>
            <a:p>
              <a:r>
                <a:rPr lang="en-US" sz="3200" b="1" dirty="0">
                  <a:solidFill>
                    <a:schemeClr val="bg2"/>
                  </a:solidFill>
                  <a:latin typeface="+mj-lt"/>
                  <a:cs typeface="Arial Hebrew"/>
                </a:rPr>
                <a:t>Client-centric, Whole-team Approach</a:t>
              </a:r>
            </a:p>
          </p:txBody>
        </p:sp>
        <p:sp>
          <p:nvSpPr>
            <p:cNvPr id="13" name="TextBox 12">
              <a:extLst>
                <a:ext uri="{FF2B5EF4-FFF2-40B4-BE49-F238E27FC236}">
                  <a16:creationId xmlns:a16="http://schemas.microsoft.com/office/drawing/2014/main" id="{12F60941-36FC-4630-9972-7E38AC108CC5}"/>
                </a:ext>
              </a:extLst>
            </p:cNvPr>
            <p:cNvSpPr txBox="1"/>
            <p:nvPr/>
          </p:nvSpPr>
          <p:spPr>
            <a:xfrm>
              <a:off x="1060579" y="2806161"/>
              <a:ext cx="7121395" cy="1627373"/>
            </a:xfrm>
            <a:prstGeom prst="rect">
              <a:avLst/>
            </a:prstGeom>
            <a:noFill/>
          </p:spPr>
          <p:txBody>
            <a:bodyPr wrap="square" rtlCol="0">
              <a:noAutofit/>
            </a:bodyPr>
            <a:lstStyle/>
            <a:p>
              <a:pPr>
                <a:lnSpc>
                  <a:spcPts val="2800"/>
                </a:lnSpc>
              </a:pPr>
              <a:r>
                <a:rPr lang="en-US" sz="1600" spc="70" dirty="0">
                  <a:solidFill>
                    <a:schemeClr val="accent5"/>
                  </a:solidFill>
                  <a:cs typeface="Arial"/>
                </a:rPr>
                <a:t>We know you have unique goals and plans for your future. That’s why we take a personalized, whole-team approach to wealth management and financial planning. Year after year, you can count on us to help you achieve your financial goals. </a:t>
              </a:r>
            </a:p>
          </p:txBody>
        </p:sp>
      </p:grpSp>
      <p:grpSp>
        <p:nvGrpSpPr>
          <p:cNvPr id="23" name="Graphic 28">
            <a:extLst>
              <a:ext uri="{FF2B5EF4-FFF2-40B4-BE49-F238E27FC236}">
                <a16:creationId xmlns:a16="http://schemas.microsoft.com/office/drawing/2014/main" id="{64859E3D-08BD-4276-BC5D-14BA0E17BEFB}"/>
              </a:ext>
            </a:extLst>
          </p:cNvPr>
          <p:cNvGrpSpPr/>
          <p:nvPr/>
        </p:nvGrpSpPr>
        <p:grpSpPr>
          <a:xfrm>
            <a:off x="1168716" y="6115050"/>
            <a:ext cx="1081435" cy="193532"/>
            <a:chOff x="1168716" y="6115050"/>
            <a:chExt cx="1081435" cy="193532"/>
          </a:xfrm>
          <a:solidFill>
            <a:schemeClr val="bg1"/>
          </a:solidFill>
        </p:grpSpPr>
        <p:sp>
          <p:nvSpPr>
            <p:cNvPr id="24" name="Freeform: Shape 23">
              <a:extLst>
                <a:ext uri="{FF2B5EF4-FFF2-40B4-BE49-F238E27FC236}">
                  <a16:creationId xmlns:a16="http://schemas.microsoft.com/office/drawing/2014/main" id="{1B8DEABB-561D-412B-8DC1-7471F6BDE066}"/>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6937979-9929-48CF-A1AD-A464ED6754DC}"/>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CF3923E-33A6-4B21-B311-638051184889}"/>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6C9134A-18E0-4AFA-9587-EB248274469B}"/>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1D5A440-0F4A-4271-BBCD-8DF9E44C4AE3}"/>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0AB3F45-A315-4C04-A6B3-775BA80AEB63}"/>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BBC8FB2-4D2D-4B16-B71E-DA170DAB05CE}"/>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215861C1-39DE-4D0D-A555-3DD871287F5F}"/>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0061F5-5759-4A79-A2F2-25A28BD99143}"/>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CF581D7-604B-4165-A4AD-E546CB3092C6}"/>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5E69E9C-6864-4068-A290-7FA05740252F}"/>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35" name="Graphic 28">
            <a:extLst>
              <a:ext uri="{FF2B5EF4-FFF2-40B4-BE49-F238E27FC236}">
                <a16:creationId xmlns:a16="http://schemas.microsoft.com/office/drawing/2014/main" id="{069B67BF-947B-4DEB-AF2B-29F590F719D7}"/>
              </a:ext>
            </a:extLst>
          </p:cNvPr>
          <p:cNvGrpSpPr/>
          <p:nvPr/>
        </p:nvGrpSpPr>
        <p:grpSpPr>
          <a:xfrm>
            <a:off x="2302889" y="6116764"/>
            <a:ext cx="529230" cy="191681"/>
            <a:chOff x="2302889" y="6116764"/>
            <a:chExt cx="529230" cy="191681"/>
          </a:xfrm>
          <a:solidFill>
            <a:schemeClr val="bg1"/>
          </a:solidFill>
        </p:grpSpPr>
        <p:sp>
          <p:nvSpPr>
            <p:cNvPr id="36" name="Freeform: Shape 35">
              <a:extLst>
                <a:ext uri="{FF2B5EF4-FFF2-40B4-BE49-F238E27FC236}">
                  <a16:creationId xmlns:a16="http://schemas.microsoft.com/office/drawing/2014/main" id="{251A45D1-E621-4827-8424-38337957F56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AEE049B-A058-4D5F-8C76-9038745CC2D2}"/>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0CB6892-3D36-44F0-8BE2-D69C67340E7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3DED2B-E7EC-4481-BEF2-AC656F11290A}"/>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37213E6-B0BE-41A3-A29C-F0275962ECDA}"/>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pic>
        <p:nvPicPr>
          <p:cNvPr id="42" name="Graphic 41">
            <a:extLst>
              <a:ext uri="{FF2B5EF4-FFF2-40B4-BE49-F238E27FC236}">
                <a16:creationId xmlns:a16="http://schemas.microsoft.com/office/drawing/2014/main" id="{3C1273B7-BE1E-44FC-B77D-D632B72242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2413106"/>
            <a:ext cx="933450" cy="19050"/>
          </a:xfrm>
          <a:prstGeom prst="rect">
            <a:avLst/>
          </a:prstGeom>
        </p:spPr>
      </p:pic>
    </p:spTree>
    <p:extLst>
      <p:ext uri="{BB962C8B-B14F-4D97-AF65-F5344CB8AC3E}">
        <p14:creationId xmlns:p14="http://schemas.microsoft.com/office/powerpoint/2010/main" val="304615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AF55BF-78A3-4943-8A58-DD2C0B180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0"/>
            <a:ext cx="2362200" cy="6858000"/>
          </a:xfrm>
          <a:prstGeom prst="rect">
            <a:avLst/>
          </a:prstGeom>
        </p:spPr>
      </p:pic>
      <p:sp>
        <p:nvSpPr>
          <p:cNvPr id="6" name="Date Placeholder 5">
            <a:extLst>
              <a:ext uri="{FF2B5EF4-FFF2-40B4-BE49-F238E27FC236}">
                <a16:creationId xmlns:a16="http://schemas.microsoft.com/office/drawing/2014/main" id="{6FDF97AF-EB22-41EA-B10E-98F3F8F4F54D}"/>
              </a:ext>
            </a:extLst>
          </p:cNvPr>
          <p:cNvSpPr txBox="1">
            <a:spLocks/>
          </p:cNvSpPr>
          <p:nvPr/>
        </p:nvSpPr>
        <p:spPr>
          <a:xfrm>
            <a:off x="11545628" y="6209134"/>
            <a:ext cx="304411"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FDBAA-05AE-4D88-9B11-FF732F0B8A9A}" type="slidenum">
              <a:rPr lang="en-US" sz="1000" smtClean="0">
                <a:solidFill>
                  <a:schemeClr val="bg1"/>
                </a:solidFill>
              </a:rPr>
              <a:t>3</a:t>
            </a:fld>
            <a:endParaRPr lang="en-US" sz="1000" dirty="0">
              <a:solidFill>
                <a:schemeClr val="bg1"/>
              </a:solidFill>
            </a:endParaRPr>
          </a:p>
        </p:txBody>
      </p:sp>
      <p:pic>
        <p:nvPicPr>
          <p:cNvPr id="21" name="Graphic 20">
            <a:extLst>
              <a:ext uri="{FF2B5EF4-FFF2-40B4-BE49-F238E27FC236}">
                <a16:creationId xmlns:a16="http://schemas.microsoft.com/office/drawing/2014/main" id="{2D6079FF-C3CD-43CE-A09E-F0C3AD03B7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6115050"/>
            <a:ext cx="1666490" cy="192024"/>
          </a:xfrm>
          <a:prstGeom prst="rect">
            <a:avLst/>
          </a:prstGeom>
        </p:spPr>
      </p:pic>
      <p:grpSp>
        <p:nvGrpSpPr>
          <p:cNvPr id="4" name="Group 3">
            <a:extLst>
              <a:ext uri="{FF2B5EF4-FFF2-40B4-BE49-F238E27FC236}">
                <a16:creationId xmlns:a16="http://schemas.microsoft.com/office/drawing/2014/main" id="{6A0B1576-9A61-487E-BF34-8AE406888A12}"/>
              </a:ext>
            </a:extLst>
          </p:cNvPr>
          <p:cNvGrpSpPr/>
          <p:nvPr/>
        </p:nvGrpSpPr>
        <p:grpSpPr>
          <a:xfrm>
            <a:off x="1049866" y="870817"/>
            <a:ext cx="7294034" cy="3245533"/>
            <a:chOff x="1049866" y="804498"/>
            <a:chExt cx="7294034" cy="3245533"/>
          </a:xfrm>
        </p:grpSpPr>
        <p:sp>
          <p:nvSpPr>
            <p:cNvPr id="11" name="TextBox 10">
              <a:extLst>
                <a:ext uri="{FF2B5EF4-FFF2-40B4-BE49-F238E27FC236}">
                  <a16:creationId xmlns:a16="http://schemas.microsoft.com/office/drawing/2014/main" id="{1BB3313B-4998-4C76-B22B-779B51D63779}"/>
                </a:ext>
              </a:extLst>
            </p:cNvPr>
            <p:cNvSpPr txBox="1"/>
            <p:nvPr/>
          </p:nvSpPr>
          <p:spPr>
            <a:xfrm>
              <a:off x="1060580" y="2019243"/>
              <a:ext cx="6892795" cy="2030788"/>
            </a:xfrm>
            <a:prstGeom prst="rect">
              <a:avLst/>
            </a:prstGeom>
            <a:noFill/>
          </p:spPr>
          <p:txBody>
            <a:bodyPr wrap="square" rtlCol="0">
              <a:noAutofit/>
            </a:bodyPr>
            <a:lstStyle/>
            <a:p>
              <a:pPr>
                <a:lnSpc>
                  <a:spcPts val="2150"/>
                </a:lnSpc>
              </a:pPr>
              <a:r>
                <a:rPr lang="en-US" dirty="0">
                  <a:solidFill>
                    <a:srgbClr val="505050"/>
                  </a:solidFill>
                  <a:cs typeface="Arial"/>
                </a:rPr>
                <a:t>Our investment philosophy carries forward our fiduciary standard, whereby we spend time learning about our </a:t>
              </a:r>
              <a:r>
                <a:rPr lang="en-US" dirty="0" err="1">
                  <a:solidFill>
                    <a:srgbClr val="505050"/>
                  </a:solidFill>
                  <a:cs typeface="Arial"/>
                </a:rPr>
                <a:t>clientʼs</a:t>
              </a:r>
              <a:r>
                <a:rPr lang="en-US" dirty="0">
                  <a:solidFill>
                    <a:srgbClr val="505050"/>
                  </a:solidFill>
                  <a:cs typeface="Arial"/>
                </a:rPr>
                <a:t> financial circumstances, goals, and constraints prior to investing their money. We put together a financial plan and review it with our clients and then deploy their capital.</a:t>
              </a:r>
            </a:p>
          </p:txBody>
        </p:sp>
        <p:sp>
          <p:nvSpPr>
            <p:cNvPr id="18" name="TextBox 17">
              <a:extLst>
                <a:ext uri="{FF2B5EF4-FFF2-40B4-BE49-F238E27FC236}">
                  <a16:creationId xmlns:a16="http://schemas.microsoft.com/office/drawing/2014/main" id="{87994530-FD77-4178-A5D6-BA61EBCC78CF}"/>
                </a:ext>
              </a:extLst>
            </p:cNvPr>
            <p:cNvSpPr txBox="1"/>
            <p:nvPr/>
          </p:nvSpPr>
          <p:spPr>
            <a:xfrm>
              <a:off x="1049866" y="804498"/>
              <a:ext cx="7294034" cy="646331"/>
            </a:xfrm>
            <a:prstGeom prst="rect">
              <a:avLst/>
            </a:prstGeom>
            <a:noFill/>
          </p:spPr>
          <p:txBody>
            <a:bodyPr wrap="square" rtlCol="0">
              <a:spAutoFit/>
            </a:bodyPr>
            <a:lstStyle/>
            <a:p>
              <a:r>
                <a:rPr lang="en-US" sz="3600" dirty="0">
                  <a:latin typeface="+mj-lt"/>
                  <a:cs typeface="Arial Hebrew"/>
                </a:rPr>
                <a:t>Investment Philosophy</a:t>
              </a:r>
            </a:p>
          </p:txBody>
        </p:sp>
      </p:grpSp>
      <p:pic>
        <p:nvPicPr>
          <p:cNvPr id="13" name="Graphic 12">
            <a:extLst>
              <a:ext uri="{FF2B5EF4-FFF2-40B4-BE49-F238E27FC236}">
                <a16:creationId xmlns:a16="http://schemas.microsoft.com/office/drawing/2014/main" id="{48C615A5-711B-4ADC-94FF-E336DABA78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8716" y="1596290"/>
            <a:ext cx="933450" cy="19050"/>
          </a:xfrm>
          <a:prstGeom prst="rect">
            <a:avLst/>
          </a:prstGeom>
        </p:spPr>
      </p:pic>
    </p:spTree>
    <p:extLst>
      <p:ext uri="{BB962C8B-B14F-4D97-AF65-F5344CB8AC3E}">
        <p14:creationId xmlns:p14="http://schemas.microsoft.com/office/powerpoint/2010/main" val="56680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96C768-6A95-420C-9E5F-EB1BB32EEFC1}"/>
              </a:ext>
            </a:extLst>
          </p:cNvPr>
          <p:cNvSpPr/>
          <p:nvPr/>
        </p:nvSpPr>
        <p:spPr>
          <a:xfrm>
            <a:off x="2738099" y="1889478"/>
            <a:ext cx="6715801" cy="3079044"/>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600" b="1" dirty="0">
              <a:solidFill>
                <a:schemeClr val="tx1">
                  <a:lumMod val="75000"/>
                </a:schemeClr>
              </a:solidFill>
              <a:latin typeface="Georgia" panose="02040502050405020303" pitchFamily="18" charset="0"/>
            </a:endParaRPr>
          </a:p>
        </p:txBody>
      </p:sp>
      <p:grpSp>
        <p:nvGrpSpPr>
          <p:cNvPr id="25" name="Group 24">
            <a:extLst>
              <a:ext uri="{FF2B5EF4-FFF2-40B4-BE49-F238E27FC236}">
                <a16:creationId xmlns:a16="http://schemas.microsoft.com/office/drawing/2014/main" id="{41705D76-11DF-4368-B9E4-D090640C1E12}"/>
              </a:ext>
            </a:extLst>
          </p:cNvPr>
          <p:cNvGrpSpPr/>
          <p:nvPr/>
        </p:nvGrpSpPr>
        <p:grpSpPr>
          <a:xfrm>
            <a:off x="2738099" y="2554845"/>
            <a:ext cx="6715801" cy="1916262"/>
            <a:chOff x="2738099" y="2314765"/>
            <a:chExt cx="6715801" cy="1916262"/>
          </a:xfrm>
        </p:grpSpPr>
        <p:sp>
          <p:nvSpPr>
            <p:cNvPr id="18" name="TextBox 17">
              <a:extLst>
                <a:ext uri="{FF2B5EF4-FFF2-40B4-BE49-F238E27FC236}">
                  <a16:creationId xmlns:a16="http://schemas.microsoft.com/office/drawing/2014/main" id="{48F41FD6-4CCD-4E59-BC85-59FB90D5085D}"/>
                </a:ext>
              </a:extLst>
            </p:cNvPr>
            <p:cNvSpPr txBox="1"/>
            <p:nvPr/>
          </p:nvSpPr>
          <p:spPr>
            <a:xfrm>
              <a:off x="2738099" y="2314765"/>
              <a:ext cx="6715801" cy="1057554"/>
            </a:xfrm>
            <a:prstGeom prst="rect">
              <a:avLst/>
            </a:prstGeom>
            <a:noFill/>
          </p:spPr>
          <p:txBody>
            <a:bodyPr wrap="square" rtlCol="0">
              <a:spAutoFit/>
            </a:bodyPr>
            <a:lstStyle/>
            <a:p>
              <a:pPr algn="ctr">
                <a:lnSpc>
                  <a:spcPts val="3800"/>
                </a:lnSpc>
              </a:pPr>
              <a:r>
                <a:rPr lang="en-US" sz="2800" spc="50" dirty="0">
                  <a:solidFill>
                    <a:schemeClr val="accent5"/>
                  </a:solidFill>
                  <a:cs typeface="Arial"/>
                </a:rPr>
                <a:t>“Successful investment is about</a:t>
              </a:r>
              <a:br>
                <a:rPr lang="en-US" sz="2800" spc="50" dirty="0">
                  <a:solidFill>
                    <a:schemeClr val="accent5"/>
                  </a:solidFill>
                  <a:cs typeface="Arial"/>
                </a:rPr>
              </a:br>
              <a:r>
                <a:rPr lang="en-US" sz="2800" spc="50" dirty="0">
                  <a:solidFill>
                    <a:schemeClr val="accent5"/>
                  </a:solidFill>
                  <a:cs typeface="Arial"/>
                </a:rPr>
                <a:t>managing risk, not avoiding it.”</a:t>
              </a:r>
            </a:p>
          </p:txBody>
        </p:sp>
        <p:sp>
          <p:nvSpPr>
            <p:cNvPr id="19" name="TextBox 18">
              <a:extLst>
                <a:ext uri="{FF2B5EF4-FFF2-40B4-BE49-F238E27FC236}">
                  <a16:creationId xmlns:a16="http://schemas.microsoft.com/office/drawing/2014/main" id="{A868E60B-261D-4FF7-A3F8-EE8ED2ECF183}"/>
                </a:ext>
              </a:extLst>
            </p:cNvPr>
            <p:cNvSpPr txBox="1"/>
            <p:nvPr/>
          </p:nvSpPr>
          <p:spPr>
            <a:xfrm>
              <a:off x="5095235" y="3729533"/>
              <a:ext cx="2001530" cy="501494"/>
            </a:xfrm>
            <a:prstGeom prst="rect">
              <a:avLst/>
            </a:prstGeom>
            <a:noFill/>
          </p:spPr>
          <p:txBody>
            <a:bodyPr wrap="square" rtlCol="0">
              <a:noAutofit/>
            </a:bodyPr>
            <a:lstStyle/>
            <a:p>
              <a:pPr algn="ctr">
                <a:lnSpc>
                  <a:spcPts val="2150"/>
                </a:lnSpc>
              </a:pPr>
              <a:r>
                <a:rPr lang="en-US" sz="1450" dirty="0">
                  <a:solidFill>
                    <a:srgbClr val="DDDDDD"/>
                  </a:solidFill>
                  <a:latin typeface="+mj-lt"/>
                  <a:cs typeface="Arial"/>
                </a:rPr>
                <a:t>Benjamin Graham</a:t>
              </a:r>
            </a:p>
          </p:txBody>
        </p:sp>
        <p:sp>
          <p:nvSpPr>
            <p:cNvPr id="24" name="Rectangle 23">
              <a:extLst>
                <a:ext uri="{FF2B5EF4-FFF2-40B4-BE49-F238E27FC236}">
                  <a16:creationId xmlns:a16="http://schemas.microsoft.com/office/drawing/2014/main" id="{14DADDE3-68BC-422B-AE7E-C82C0F75182B}"/>
                </a:ext>
              </a:extLst>
            </p:cNvPr>
            <p:cNvSpPr/>
            <p:nvPr/>
          </p:nvSpPr>
          <p:spPr>
            <a:xfrm>
              <a:off x="5867400" y="3667506"/>
              <a:ext cx="457200" cy="18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Date Placeholder 5">
            <a:extLst>
              <a:ext uri="{FF2B5EF4-FFF2-40B4-BE49-F238E27FC236}">
                <a16:creationId xmlns:a16="http://schemas.microsoft.com/office/drawing/2014/main" id="{94818BC8-20B8-4025-93E7-EED791E46404}"/>
              </a:ext>
            </a:extLst>
          </p:cNvPr>
          <p:cNvSpPr txBox="1">
            <a:spLocks/>
          </p:cNvSpPr>
          <p:nvPr/>
        </p:nvSpPr>
        <p:spPr>
          <a:xfrm>
            <a:off x="1146810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4</a:t>
            </a:fld>
            <a:endParaRPr lang="en-US" sz="1000" dirty="0">
              <a:solidFill>
                <a:schemeClr val="bg1"/>
              </a:solidFill>
            </a:endParaRPr>
          </a:p>
        </p:txBody>
      </p:sp>
      <p:grpSp>
        <p:nvGrpSpPr>
          <p:cNvPr id="31" name="Graphic 28">
            <a:extLst>
              <a:ext uri="{FF2B5EF4-FFF2-40B4-BE49-F238E27FC236}">
                <a16:creationId xmlns:a16="http://schemas.microsoft.com/office/drawing/2014/main" id="{8F9C8BC5-AF10-402B-BD5B-E171E52B5021}"/>
              </a:ext>
            </a:extLst>
          </p:cNvPr>
          <p:cNvGrpSpPr/>
          <p:nvPr/>
        </p:nvGrpSpPr>
        <p:grpSpPr>
          <a:xfrm>
            <a:off x="1168716" y="6115050"/>
            <a:ext cx="1081435" cy="193532"/>
            <a:chOff x="1168716" y="6115050"/>
            <a:chExt cx="1081435" cy="193532"/>
          </a:xfrm>
          <a:solidFill>
            <a:schemeClr val="bg1"/>
          </a:solidFill>
        </p:grpSpPr>
        <p:sp>
          <p:nvSpPr>
            <p:cNvPr id="32" name="Freeform: Shape 31">
              <a:extLst>
                <a:ext uri="{FF2B5EF4-FFF2-40B4-BE49-F238E27FC236}">
                  <a16:creationId xmlns:a16="http://schemas.microsoft.com/office/drawing/2014/main" id="{0C71D2C2-A673-4546-8163-62B37F147046}"/>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A9F6DF-719F-4477-A404-10284110A47D}"/>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F33902F-FE40-4468-AACA-D7E8853EF186}"/>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F6CD091-5E45-4617-B60D-3EB5A868682A}"/>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7045973-A37F-4E3E-A33D-2A415625B849}"/>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561A11C-01F0-4289-998A-20B0957448D4}"/>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FF7D94A-5F93-4479-98D6-F4D49875C5D6}"/>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BF3276B5-AFC4-4A0F-96F4-FC93AAAE0660}"/>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360A04-F927-4B34-B6AC-D165F3CD4565}"/>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399B755-F02D-4A32-99B4-50A2E584A1FA}"/>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ABBE979-BB2D-48CB-A473-304A2582C1D3}"/>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43" name="Graphic 28">
            <a:extLst>
              <a:ext uri="{FF2B5EF4-FFF2-40B4-BE49-F238E27FC236}">
                <a16:creationId xmlns:a16="http://schemas.microsoft.com/office/drawing/2014/main" id="{8F9C8BC5-AF10-402B-BD5B-E171E52B5021}"/>
              </a:ext>
            </a:extLst>
          </p:cNvPr>
          <p:cNvGrpSpPr/>
          <p:nvPr/>
        </p:nvGrpSpPr>
        <p:grpSpPr>
          <a:xfrm>
            <a:off x="2302889" y="6116764"/>
            <a:ext cx="529230" cy="191681"/>
            <a:chOff x="2302889" y="6116764"/>
            <a:chExt cx="529230" cy="191681"/>
          </a:xfrm>
          <a:solidFill>
            <a:schemeClr val="bg1"/>
          </a:solidFill>
        </p:grpSpPr>
        <p:sp>
          <p:nvSpPr>
            <p:cNvPr id="44" name="Freeform: Shape 43">
              <a:extLst>
                <a:ext uri="{FF2B5EF4-FFF2-40B4-BE49-F238E27FC236}">
                  <a16:creationId xmlns:a16="http://schemas.microsoft.com/office/drawing/2014/main" id="{DC23E61C-8833-4660-8D70-955FF5FA47E0}"/>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38DCB3A-EF32-4E0E-8470-5590F8009B1A}"/>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38A342F-8A7A-4D9C-B237-1FC1EA63FD86}"/>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4D832C4-2EDC-4BE2-9BF6-C6BD37F91F90}"/>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8DD1B38-3337-48FD-B5A3-4EAEFB867F1F}"/>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spTree>
    <p:extLst>
      <p:ext uri="{BB962C8B-B14F-4D97-AF65-F5344CB8AC3E}">
        <p14:creationId xmlns:p14="http://schemas.microsoft.com/office/powerpoint/2010/main" val="1692219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5">
            <a:extLst>
              <a:ext uri="{FF2B5EF4-FFF2-40B4-BE49-F238E27FC236}">
                <a16:creationId xmlns:a16="http://schemas.microsoft.com/office/drawing/2014/main" id="{4A9D6948-684D-454D-965D-4D3ECA96CE39}"/>
              </a:ext>
            </a:extLst>
          </p:cNvPr>
          <p:cNvSpPr txBox="1">
            <a:spLocks/>
          </p:cNvSpPr>
          <p:nvPr/>
        </p:nvSpPr>
        <p:spPr>
          <a:xfrm>
            <a:off x="11545628" y="6209134"/>
            <a:ext cx="304411"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E04102-D59A-4C49-A948-56F41C43B2FB}" type="slidenum">
              <a:rPr lang="en-US" sz="1000" smtClean="0">
                <a:solidFill>
                  <a:schemeClr val="tx2"/>
                </a:solidFill>
              </a:rPr>
              <a:t>5</a:t>
            </a:fld>
            <a:endParaRPr lang="en-US" sz="1000" dirty="0">
              <a:solidFill>
                <a:schemeClr val="tx2"/>
              </a:solidFill>
            </a:endParaRPr>
          </a:p>
        </p:txBody>
      </p:sp>
      <p:pic>
        <p:nvPicPr>
          <p:cNvPr id="19" name="Graphic 18">
            <a:extLst>
              <a:ext uri="{FF2B5EF4-FFF2-40B4-BE49-F238E27FC236}">
                <a16:creationId xmlns:a16="http://schemas.microsoft.com/office/drawing/2014/main" id="{B70C4B44-9970-462C-8CB1-09591807F7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8716" y="6115050"/>
            <a:ext cx="1666490" cy="192024"/>
          </a:xfrm>
          <a:prstGeom prst="rect">
            <a:avLst/>
          </a:prstGeom>
        </p:spPr>
      </p:pic>
      <p:grpSp>
        <p:nvGrpSpPr>
          <p:cNvPr id="4" name="Group 3">
            <a:extLst>
              <a:ext uri="{FF2B5EF4-FFF2-40B4-BE49-F238E27FC236}">
                <a16:creationId xmlns:a16="http://schemas.microsoft.com/office/drawing/2014/main" id="{BEB21420-8655-44FA-B1DC-53FD73B944FE}"/>
              </a:ext>
            </a:extLst>
          </p:cNvPr>
          <p:cNvGrpSpPr/>
          <p:nvPr/>
        </p:nvGrpSpPr>
        <p:grpSpPr>
          <a:xfrm>
            <a:off x="4983557" y="496248"/>
            <a:ext cx="5873159" cy="5865504"/>
            <a:chOff x="5016808" y="393650"/>
            <a:chExt cx="6117917" cy="6109943"/>
          </a:xfrm>
        </p:grpSpPr>
        <p:grpSp>
          <p:nvGrpSpPr>
            <p:cNvPr id="2" name="Group 1">
              <a:extLst>
                <a:ext uri="{FF2B5EF4-FFF2-40B4-BE49-F238E27FC236}">
                  <a16:creationId xmlns:a16="http://schemas.microsoft.com/office/drawing/2014/main" id="{1DD70EC3-9561-4BF0-8586-929EC13F61C4}"/>
                </a:ext>
              </a:extLst>
            </p:cNvPr>
            <p:cNvGrpSpPr/>
            <p:nvPr/>
          </p:nvGrpSpPr>
          <p:grpSpPr>
            <a:xfrm>
              <a:off x="5016808" y="393650"/>
              <a:ext cx="6117917" cy="6109943"/>
              <a:chOff x="4764107" y="237075"/>
              <a:chExt cx="6184593" cy="6184261"/>
            </a:xfrm>
          </p:grpSpPr>
          <p:sp>
            <p:nvSpPr>
              <p:cNvPr id="18" name="Freeform: Shape 17">
                <a:extLst>
                  <a:ext uri="{FF2B5EF4-FFF2-40B4-BE49-F238E27FC236}">
                    <a16:creationId xmlns:a16="http://schemas.microsoft.com/office/drawing/2014/main" id="{7CF236BB-A1DD-40DC-8353-DFC89340BEDD}"/>
                  </a:ext>
                </a:extLst>
              </p:cNvPr>
              <p:cNvSpPr/>
              <p:nvPr/>
            </p:nvSpPr>
            <p:spPr>
              <a:xfrm>
                <a:off x="8420350" y="3149569"/>
                <a:ext cx="2528350" cy="2678144"/>
              </a:xfrm>
              <a:custGeom>
                <a:avLst/>
                <a:gdLst>
                  <a:gd name="connsiteX0" fmla="*/ 1289632 w 2292497"/>
                  <a:gd name="connsiteY0" fmla="*/ 521306 h 2428318"/>
                  <a:gd name="connsiteX1" fmla="*/ 481632 w 2292497"/>
                  <a:gd name="connsiteY1" fmla="*/ 167478 h 2428318"/>
                  <a:gd name="connsiteX2" fmla="*/ 358496 w 2292497"/>
                  <a:gd name="connsiteY2" fmla="*/ 241333 h 2428318"/>
                  <a:gd name="connsiteX3" fmla="*/ 278764 w 2292497"/>
                  <a:gd name="connsiteY3" fmla="*/ 534573 h 2428318"/>
                  <a:gd name="connsiteX4" fmla="*/ 32847 w 2292497"/>
                  <a:gd name="connsiteY4" fmla="*/ 845931 h 2428318"/>
                  <a:gd name="connsiteX5" fmla="*/ 616 w 2292497"/>
                  <a:gd name="connsiteY5" fmla="*/ 924994 h 2428318"/>
                  <a:gd name="connsiteX6" fmla="*/ 114182 w 2292497"/>
                  <a:gd name="connsiteY6" fmla="*/ 1883420 h 2428318"/>
                  <a:gd name="connsiteX7" fmla="*/ 1068111 w 2292497"/>
                  <a:gd name="connsiteY7" fmla="*/ 2417056 h 2428318"/>
                  <a:gd name="connsiteX8" fmla="*/ 1164002 w 2292497"/>
                  <a:gd name="connsiteY8" fmla="*/ 2410868 h 2428318"/>
                  <a:gd name="connsiteX9" fmla="*/ 2025245 w 2292497"/>
                  <a:gd name="connsiteY9" fmla="*/ 1356106 h 2428318"/>
                  <a:gd name="connsiteX10" fmla="*/ 2291373 w 2292497"/>
                  <a:gd name="connsiteY10" fmla="*/ 85654 h 2428318"/>
                  <a:gd name="connsiteX11" fmla="*/ 2158398 w 2292497"/>
                  <a:gd name="connsiteY11" fmla="*/ 12244 h 2428318"/>
                  <a:gd name="connsiteX12" fmla="*/ 1289632 w 2292497"/>
                  <a:gd name="connsiteY12" fmla="*/ 521306 h 242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497" h="2428318">
                    <a:moveTo>
                      <a:pt x="1289632" y="521306"/>
                    </a:moveTo>
                    <a:lnTo>
                      <a:pt x="481632" y="167478"/>
                    </a:lnTo>
                    <a:cubicBezTo>
                      <a:pt x="426118" y="143171"/>
                      <a:pt x="363927" y="180967"/>
                      <a:pt x="358496" y="241333"/>
                    </a:cubicBezTo>
                    <a:cubicBezTo>
                      <a:pt x="349592" y="340297"/>
                      <a:pt x="323504" y="439438"/>
                      <a:pt x="278764" y="534573"/>
                    </a:cubicBezTo>
                    <a:cubicBezTo>
                      <a:pt x="219689" y="660113"/>
                      <a:pt x="134526" y="765042"/>
                      <a:pt x="32847" y="845931"/>
                    </a:cubicBezTo>
                    <a:cubicBezTo>
                      <a:pt x="9075" y="864806"/>
                      <a:pt x="-2945" y="894856"/>
                      <a:pt x="616" y="924994"/>
                    </a:cubicBezTo>
                    <a:lnTo>
                      <a:pt x="114182" y="1883420"/>
                    </a:lnTo>
                    <a:lnTo>
                      <a:pt x="1068111" y="2417056"/>
                    </a:lnTo>
                    <a:cubicBezTo>
                      <a:pt x="1098516" y="2434062"/>
                      <a:pt x="1136045" y="2431658"/>
                      <a:pt x="1164002" y="2410868"/>
                    </a:cubicBezTo>
                    <a:cubicBezTo>
                      <a:pt x="1522238" y="2144384"/>
                      <a:pt x="1821932" y="1788374"/>
                      <a:pt x="2025245" y="1356106"/>
                    </a:cubicBezTo>
                    <a:cubicBezTo>
                      <a:pt x="2218631" y="944983"/>
                      <a:pt x="2303437" y="510756"/>
                      <a:pt x="2291373" y="85654"/>
                    </a:cubicBezTo>
                    <a:cubicBezTo>
                      <a:pt x="2289459" y="18655"/>
                      <a:pt x="2216182" y="-21634"/>
                      <a:pt x="2158398" y="12244"/>
                    </a:cubicBezTo>
                    <a:lnTo>
                      <a:pt x="1289632" y="521306"/>
                    </a:lnTo>
                    <a:close/>
                  </a:path>
                </a:pathLst>
              </a:custGeom>
              <a:solidFill>
                <a:srgbClr val="BCBA1D"/>
              </a:solidFill>
              <a:ln w="222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9113190A-3944-4EB6-900A-9BD79B67439D}"/>
                  </a:ext>
                </a:extLst>
              </p:cNvPr>
              <p:cNvSpPr/>
              <p:nvPr/>
            </p:nvSpPr>
            <p:spPr>
              <a:xfrm>
                <a:off x="4764107" y="830777"/>
                <a:ext cx="2528399" cy="2678095"/>
              </a:xfrm>
              <a:custGeom>
                <a:avLst/>
                <a:gdLst>
                  <a:gd name="connsiteX0" fmla="*/ 1810910 w 2292541"/>
                  <a:gd name="connsiteY0" fmla="*/ 2260796 h 2428273"/>
                  <a:gd name="connsiteX1" fmla="*/ 1934046 w 2292541"/>
                  <a:gd name="connsiteY1" fmla="*/ 2186940 h 2428273"/>
                  <a:gd name="connsiteX2" fmla="*/ 2013778 w 2292541"/>
                  <a:gd name="connsiteY2" fmla="*/ 1893701 h 2428273"/>
                  <a:gd name="connsiteX3" fmla="*/ 2259694 w 2292541"/>
                  <a:gd name="connsiteY3" fmla="*/ 1582343 h 2428273"/>
                  <a:gd name="connsiteX4" fmla="*/ 2291925 w 2292541"/>
                  <a:gd name="connsiteY4" fmla="*/ 1503279 h 2428273"/>
                  <a:gd name="connsiteX5" fmla="*/ 2178360 w 2292541"/>
                  <a:gd name="connsiteY5" fmla="*/ 544854 h 2428273"/>
                  <a:gd name="connsiteX6" fmla="*/ 1224431 w 2292541"/>
                  <a:gd name="connsiteY6" fmla="*/ 11262 h 2428273"/>
                  <a:gd name="connsiteX7" fmla="*/ 1128539 w 2292541"/>
                  <a:gd name="connsiteY7" fmla="*/ 17450 h 2428273"/>
                  <a:gd name="connsiteX8" fmla="*/ 267296 w 2292541"/>
                  <a:gd name="connsiteY8" fmla="*/ 1072212 h 2428273"/>
                  <a:gd name="connsiteX9" fmla="*/ 1124 w 2292541"/>
                  <a:gd name="connsiteY9" fmla="*/ 2342619 h 2428273"/>
                  <a:gd name="connsiteX10" fmla="*/ 134099 w 2292541"/>
                  <a:gd name="connsiteY10" fmla="*/ 2416029 h 2428273"/>
                  <a:gd name="connsiteX11" fmla="*/ 1002865 w 2292541"/>
                  <a:gd name="connsiteY11" fmla="*/ 1906923 h 2428273"/>
                  <a:gd name="connsiteX12" fmla="*/ 1810910 w 2292541"/>
                  <a:gd name="connsiteY12" fmla="*/ 2260796 h 242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541" h="2428273">
                    <a:moveTo>
                      <a:pt x="1810910" y="2260796"/>
                    </a:moveTo>
                    <a:cubicBezTo>
                      <a:pt x="1866423" y="2285102"/>
                      <a:pt x="1928615" y="2247306"/>
                      <a:pt x="1934046" y="2186940"/>
                    </a:cubicBezTo>
                    <a:cubicBezTo>
                      <a:pt x="1942950" y="2087977"/>
                      <a:pt x="1969037" y="1988836"/>
                      <a:pt x="2013778" y="1893701"/>
                    </a:cubicBezTo>
                    <a:cubicBezTo>
                      <a:pt x="2072853" y="1768116"/>
                      <a:pt x="2158016" y="1663232"/>
                      <a:pt x="2259694" y="1582343"/>
                    </a:cubicBezTo>
                    <a:cubicBezTo>
                      <a:pt x="2283467" y="1563467"/>
                      <a:pt x="2295487" y="1533418"/>
                      <a:pt x="2291925" y="1503279"/>
                    </a:cubicBezTo>
                    <a:lnTo>
                      <a:pt x="2178360" y="544854"/>
                    </a:lnTo>
                    <a:lnTo>
                      <a:pt x="1224431" y="11262"/>
                    </a:lnTo>
                    <a:cubicBezTo>
                      <a:pt x="1194025" y="-5744"/>
                      <a:pt x="1156497" y="-3340"/>
                      <a:pt x="1128539" y="17450"/>
                    </a:cubicBezTo>
                    <a:cubicBezTo>
                      <a:pt x="770304" y="283934"/>
                      <a:pt x="470610" y="639944"/>
                      <a:pt x="267296" y="1072212"/>
                    </a:cubicBezTo>
                    <a:cubicBezTo>
                      <a:pt x="73866" y="1483246"/>
                      <a:pt x="-10940" y="1917518"/>
                      <a:pt x="1124" y="2342619"/>
                    </a:cubicBezTo>
                    <a:cubicBezTo>
                      <a:pt x="3038" y="2409619"/>
                      <a:pt x="76315" y="2449907"/>
                      <a:pt x="134099" y="2416029"/>
                    </a:cubicBezTo>
                    <a:lnTo>
                      <a:pt x="1002865" y="1906923"/>
                    </a:lnTo>
                    <a:lnTo>
                      <a:pt x="1810910" y="2260796"/>
                    </a:lnTo>
                    <a:close/>
                  </a:path>
                </a:pathLst>
              </a:custGeom>
              <a:solidFill>
                <a:schemeClr val="accent1"/>
              </a:solidFill>
              <a:ln w="222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4D8E6CB-908F-44DD-A136-3A58B8F89FE8}"/>
                  </a:ext>
                </a:extLst>
              </p:cNvPr>
              <p:cNvSpPr/>
              <p:nvPr/>
            </p:nvSpPr>
            <p:spPr>
              <a:xfrm>
                <a:off x="6219820" y="237075"/>
                <a:ext cx="2924666" cy="2211332"/>
              </a:xfrm>
              <a:custGeom>
                <a:avLst/>
                <a:gdLst>
                  <a:gd name="connsiteX0" fmla="*/ 1147095 w 2651843"/>
                  <a:gd name="connsiteY0" fmla="*/ 1998194 h 2005051"/>
                  <a:gd name="connsiteX1" fmla="*/ 1776578 w 2651843"/>
                  <a:gd name="connsiteY1" fmla="*/ 1981054 h 2005051"/>
                  <a:gd name="connsiteX2" fmla="*/ 1859337 w 2651843"/>
                  <a:gd name="connsiteY2" fmla="*/ 1969435 h 2005051"/>
                  <a:gd name="connsiteX3" fmla="*/ 2651844 w 2651843"/>
                  <a:gd name="connsiteY3" fmla="*/ 1385316 h 2005051"/>
                  <a:gd name="connsiteX4" fmla="*/ 2644143 w 2651843"/>
                  <a:gd name="connsiteY4" fmla="*/ 308963 h 2005051"/>
                  <a:gd name="connsiteX5" fmla="*/ 2590632 w 2651843"/>
                  <a:gd name="connsiteY5" fmla="*/ 228341 h 2005051"/>
                  <a:gd name="connsiteX6" fmla="*/ 42695 w 2651843"/>
                  <a:gd name="connsiteY6" fmla="*/ 399200 h 2005051"/>
                  <a:gd name="connsiteX7" fmla="*/ 45278 w 2651843"/>
                  <a:gd name="connsiteY7" fmla="*/ 551897 h 2005051"/>
                  <a:gd name="connsiteX8" fmla="*/ 920677 w 2651843"/>
                  <a:gd name="connsiteY8" fmla="*/ 1041593 h 2005051"/>
                  <a:gd name="connsiteX9" fmla="*/ 1025606 w 2651843"/>
                  <a:gd name="connsiteY9" fmla="*/ 1927009 h 2005051"/>
                  <a:gd name="connsiteX10" fmla="*/ 1147095 w 2651843"/>
                  <a:gd name="connsiteY10" fmla="*/ 1998194 h 20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1843" h="2005051">
                    <a:moveTo>
                      <a:pt x="1147095" y="1998194"/>
                    </a:moveTo>
                    <a:cubicBezTo>
                      <a:pt x="1342217" y="1916681"/>
                      <a:pt x="1566098" y="1905908"/>
                      <a:pt x="1776578" y="1981054"/>
                    </a:cubicBezTo>
                    <a:cubicBezTo>
                      <a:pt x="1804491" y="1991026"/>
                      <a:pt x="1835475" y="1987020"/>
                      <a:pt x="1859337" y="1969435"/>
                    </a:cubicBezTo>
                    <a:lnTo>
                      <a:pt x="2651844" y="1385316"/>
                    </a:lnTo>
                    <a:lnTo>
                      <a:pt x="2644143" y="308963"/>
                    </a:lnTo>
                    <a:cubicBezTo>
                      <a:pt x="2643875" y="273838"/>
                      <a:pt x="2622863" y="242230"/>
                      <a:pt x="2590632" y="228341"/>
                    </a:cubicBezTo>
                    <a:cubicBezTo>
                      <a:pt x="1735444" y="-139689"/>
                      <a:pt x="791397" y="-48605"/>
                      <a:pt x="42695" y="399200"/>
                    </a:cubicBezTo>
                    <a:cubicBezTo>
                      <a:pt x="-15445" y="433969"/>
                      <a:pt x="-13842" y="518820"/>
                      <a:pt x="45278" y="551897"/>
                    </a:cubicBezTo>
                    <a:lnTo>
                      <a:pt x="920677" y="1041593"/>
                    </a:lnTo>
                    <a:lnTo>
                      <a:pt x="1025606" y="1927009"/>
                    </a:lnTo>
                    <a:cubicBezTo>
                      <a:pt x="1032461" y="1985194"/>
                      <a:pt x="1093051" y="2020764"/>
                      <a:pt x="1147095" y="1998194"/>
                    </a:cubicBezTo>
                    <a:close/>
                  </a:path>
                </a:pathLst>
              </a:custGeom>
              <a:solidFill>
                <a:schemeClr val="accent2"/>
              </a:solidFill>
              <a:ln w="22225" cap="flat">
                <a:noFill/>
                <a:prstDash val="solid"/>
                <a:miter/>
              </a:ln>
            </p:spPr>
            <p:txBody>
              <a:bodyPr rtlCol="0" anchor="ctr"/>
              <a:lstStyle/>
              <a:p>
                <a:endParaRPr lang="en-US">
                  <a:solidFill>
                    <a:schemeClr val="accent6">
                      <a:lumMod val="95000"/>
                    </a:schemeClr>
                  </a:solidFill>
                </a:endParaRPr>
              </a:p>
            </p:txBody>
          </p:sp>
          <p:sp>
            <p:nvSpPr>
              <p:cNvPr id="16" name="Freeform: Shape 15">
                <a:extLst>
                  <a:ext uri="{FF2B5EF4-FFF2-40B4-BE49-F238E27FC236}">
                    <a16:creationId xmlns:a16="http://schemas.microsoft.com/office/drawing/2014/main" id="{B172DB60-0CCB-42A0-B310-88866E3BAB81}"/>
                  </a:ext>
                </a:extLst>
              </p:cNvPr>
              <p:cNvSpPr/>
              <p:nvPr/>
            </p:nvSpPr>
            <p:spPr>
              <a:xfrm>
                <a:off x="6568370" y="4209987"/>
                <a:ext cx="2924568" cy="2211349"/>
              </a:xfrm>
              <a:custGeom>
                <a:avLst/>
                <a:gdLst>
                  <a:gd name="connsiteX0" fmla="*/ 1504749 w 2651754"/>
                  <a:gd name="connsiteY0" fmla="*/ 6857 h 2005067"/>
                  <a:gd name="connsiteX1" fmla="*/ 875266 w 2651754"/>
                  <a:gd name="connsiteY1" fmla="*/ 23997 h 2005067"/>
                  <a:gd name="connsiteX2" fmla="*/ 792507 w 2651754"/>
                  <a:gd name="connsiteY2" fmla="*/ 35616 h 2005067"/>
                  <a:gd name="connsiteX3" fmla="*/ 0 w 2651754"/>
                  <a:gd name="connsiteY3" fmla="*/ 619735 h 2005067"/>
                  <a:gd name="connsiteX4" fmla="*/ 7702 w 2651754"/>
                  <a:gd name="connsiteY4" fmla="*/ 1696089 h 2005067"/>
                  <a:gd name="connsiteX5" fmla="*/ 61212 w 2651754"/>
                  <a:gd name="connsiteY5" fmla="*/ 1776710 h 2005067"/>
                  <a:gd name="connsiteX6" fmla="*/ 2609059 w 2651754"/>
                  <a:gd name="connsiteY6" fmla="*/ 1605895 h 2005067"/>
                  <a:gd name="connsiteX7" fmla="*/ 2606477 w 2651754"/>
                  <a:gd name="connsiteY7" fmla="*/ 1453199 h 2005067"/>
                  <a:gd name="connsiteX8" fmla="*/ 1731078 w 2651754"/>
                  <a:gd name="connsiteY8" fmla="*/ 963502 h 2005067"/>
                  <a:gd name="connsiteX9" fmla="*/ 1626149 w 2651754"/>
                  <a:gd name="connsiteY9" fmla="*/ 78086 h 2005067"/>
                  <a:gd name="connsiteX10" fmla="*/ 1504749 w 2651754"/>
                  <a:gd name="connsiteY10" fmla="*/ 6857 h 20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1754" h="2005067">
                    <a:moveTo>
                      <a:pt x="1504749" y="6857"/>
                    </a:moveTo>
                    <a:cubicBezTo>
                      <a:pt x="1309627" y="88370"/>
                      <a:pt x="1085747" y="99143"/>
                      <a:pt x="875266" y="23997"/>
                    </a:cubicBezTo>
                    <a:cubicBezTo>
                      <a:pt x="847353" y="14025"/>
                      <a:pt x="816369" y="18031"/>
                      <a:pt x="792507" y="35616"/>
                    </a:cubicBezTo>
                    <a:lnTo>
                      <a:pt x="0" y="619735"/>
                    </a:lnTo>
                    <a:lnTo>
                      <a:pt x="7702" y="1696089"/>
                    </a:lnTo>
                    <a:cubicBezTo>
                      <a:pt x="7969" y="1731213"/>
                      <a:pt x="28981" y="1762821"/>
                      <a:pt x="61212" y="1776710"/>
                    </a:cubicBezTo>
                    <a:cubicBezTo>
                      <a:pt x="916312" y="2144739"/>
                      <a:pt x="1860402" y="2053700"/>
                      <a:pt x="2609059" y="1605895"/>
                    </a:cubicBezTo>
                    <a:cubicBezTo>
                      <a:pt x="2667200" y="1571127"/>
                      <a:pt x="2665597" y="1486276"/>
                      <a:pt x="2606477" y="1453199"/>
                    </a:cubicBezTo>
                    <a:lnTo>
                      <a:pt x="1731078" y="963502"/>
                    </a:lnTo>
                    <a:lnTo>
                      <a:pt x="1626149" y="78086"/>
                    </a:lnTo>
                    <a:cubicBezTo>
                      <a:pt x="1619338" y="19857"/>
                      <a:pt x="1558794" y="-15713"/>
                      <a:pt x="1504749" y="6857"/>
                    </a:cubicBezTo>
                    <a:close/>
                  </a:path>
                </a:pathLst>
              </a:custGeom>
              <a:solidFill>
                <a:srgbClr val="A1B125"/>
              </a:solidFill>
              <a:ln w="222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8586D17-D7B3-4A97-B1D3-8A75BCCFCDA4}"/>
                  </a:ext>
                </a:extLst>
              </p:cNvPr>
              <p:cNvSpPr/>
              <p:nvPr/>
            </p:nvSpPr>
            <p:spPr>
              <a:xfrm>
                <a:off x="8379671" y="612926"/>
                <a:ext cx="2544582" cy="3029146"/>
              </a:xfrm>
              <a:custGeom>
                <a:avLst/>
                <a:gdLst>
                  <a:gd name="connsiteX0" fmla="*/ 37189 w 2307215"/>
                  <a:gd name="connsiteY0" fmla="*/ 1755253 h 2746577"/>
                  <a:gd name="connsiteX1" fmla="*/ 382158 w 2307215"/>
                  <a:gd name="connsiteY1" fmla="*/ 2293697 h 2746577"/>
                  <a:gd name="connsiteX2" fmla="*/ 434333 w 2307215"/>
                  <a:gd name="connsiteY2" fmla="*/ 2357803 h 2746577"/>
                  <a:gd name="connsiteX3" fmla="*/ 1322153 w 2307215"/>
                  <a:gd name="connsiteY3" fmla="*/ 2746578 h 2746577"/>
                  <a:gd name="connsiteX4" fmla="*/ 2263484 w 2307215"/>
                  <a:gd name="connsiteY4" fmla="*/ 2194957 h 2746577"/>
                  <a:gd name="connsiteX5" fmla="*/ 2306488 w 2307215"/>
                  <a:gd name="connsiteY5" fmla="*/ 2107479 h 2746577"/>
                  <a:gd name="connsiteX6" fmla="*/ 884275 w 2307215"/>
                  <a:gd name="connsiteY6" fmla="*/ 11132 h 2746577"/>
                  <a:gd name="connsiteX7" fmla="*/ 753259 w 2307215"/>
                  <a:gd name="connsiteY7" fmla="*/ 89172 h 2746577"/>
                  <a:gd name="connsiteX8" fmla="*/ 760338 w 2307215"/>
                  <a:gd name="connsiteY8" fmla="*/ 1078047 h 2746577"/>
                  <a:gd name="connsiteX9" fmla="*/ 35809 w 2307215"/>
                  <a:gd name="connsiteY9" fmla="*/ 1612084 h 2746577"/>
                  <a:gd name="connsiteX10" fmla="*/ 37189 w 2307215"/>
                  <a:gd name="connsiteY10" fmla="*/ 1755253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7215" h="2746577">
                    <a:moveTo>
                      <a:pt x="37189" y="1755253"/>
                    </a:moveTo>
                    <a:cubicBezTo>
                      <a:pt x="219623" y="1886848"/>
                      <a:pt x="340044" y="2081347"/>
                      <a:pt x="382158" y="2293697"/>
                    </a:cubicBezTo>
                    <a:cubicBezTo>
                      <a:pt x="387812" y="2322322"/>
                      <a:pt x="407622" y="2346095"/>
                      <a:pt x="434333" y="2357803"/>
                    </a:cubicBezTo>
                    <a:lnTo>
                      <a:pt x="1322153" y="2746578"/>
                    </a:lnTo>
                    <a:lnTo>
                      <a:pt x="2263484" y="2194957"/>
                    </a:lnTo>
                    <a:cubicBezTo>
                      <a:pt x="2294023" y="2177061"/>
                      <a:pt x="2311029" y="2142604"/>
                      <a:pt x="2306488" y="2107479"/>
                    </a:cubicBezTo>
                    <a:cubicBezTo>
                      <a:pt x="2195728" y="1247215"/>
                      <a:pt x="1688090" y="455509"/>
                      <a:pt x="884275" y="11132"/>
                    </a:cubicBezTo>
                    <a:cubicBezTo>
                      <a:pt x="825200" y="-21544"/>
                      <a:pt x="752770" y="21683"/>
                      <a:pt x="753259" y="89172"/>
                    </a:cubicBezTo>
                    <a:lnTo>
                      <a:pt x="760338" y="1078047"/>
                    </a:lnTo>
                    <a:lnTo>
                      <a:pt x="35809" y="1612084"/>
                    </a:lnTo>
                    <a:cubicBezTo>
                      <a:pt x="-12671" y="1647832"/>
                      <a:pt x="-11647" y="1720040"/>
                      <a:pt x="37189" y="1755253"/>
                    </a:cubicBezTo>
                    <a:close/>
                  </a:path>
                </a:pathLst>
              </a:custGeom>
              <a:solidFill>
                <a:srgbClr val="D7C417"/>
              </a:solidFill>
              <a:ln w="222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A2EE83A-F22A-4030-A362-5D53BE8A9794}"/>
                  </a:ext>
                </a:extLst>
              </p:cNvPr>
              <p:cNvSpPr/>
              <p:nvPr/>
            </p:nvSpPr>
            <p:spPr>
              <a:xfrm>
                <a:off x="4788601" y="3016369"/>
                <a:ext cx="2544566" cy="3029098"/>
              </a:xfrm>
              <a:custGeom>
                <a:avLst/>
                <a:gdLst>
                  <a:gd name="connsiteX0" fmla="*/ 2270028 w 2307200"/>
                  <a:gd name="connsiteY0" fmla="*/ 991324 h 2746533"/>
                  <a:gd name="connsiteX1" fmla="*/ 1925059 w 2307200"/>
                  <a:gd name="connsiteY1" fmla="*/ 452880 h 2746533"/>
                  <a:gd name="connsiteX2" fmla="*/ 1872884 w 2307200"/>
                  <a:gd name="connsiteY2" fmla="*/ 388775 h 2746533"/>
                  <a:gd name="connsiteX3" fmla="*/ 985064 w 2307200"/>
                  <a:gd name="connsiteY3" fmla="*/ 0 h 2746533"/>
                  <a:gd name="connsiteX4" fmla="*/ 43733 w 2307200"/>
                  <a:gd name="connsiteY4" fmla="*/ 551576 h 2746533"/>
                  <a:gd name="connsiteX5" fmla="*/ 729 w 2307200"/>
                  <a:gd name="connsiteY5" fmla="*/ 639054 h 2746533"/>
                  <a:gd name="connsiteX6" fmla="*/ 1422942 w 2307200"/>
                  <a:gd name="connsiteY6" fmla="*/ 2735401 h 2746533"/>
                  <a:gd name="connsiteX7" fmla="*/ 1553958 w 2307200"/>
                  <a:gd name="connsiteY7" fmla="*/ 2657361 h 2746533"/>
                  <a:gd name="connsiteX8" fmla="*/ 1546879 w 2307200"/>
                  <a:gd name="connsiteY8" fmla="*/ 1668486 h 2746533"/>
                  <a:gd name="connsiteX9" fmla="*/ 2271408 w 2307200"/>
                  <a:gd name="connsiteY9" fmla="*/ 1134449 h 2746533"/>
                  <a:gd name="connsiteX10" fmla="*/ 2270028 w 2307200"/>
                  <a:gd name="connsiteY10" fmla="*/ 991324 h 274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7200" h="2746533">
                    <a:moveTo>
                      <a:pt x="2270028" y="991324"/>
                    </a:moveTo>
                    <a:cubicBezTo>
                      <a:pt x="2087594" y="859729"/>
                      <a:pt x="1967173" y="665231"/>
                      <a:pt x="1925059" y="452880"/>
                    </a:cubicBezTo>
                    <a:cubicBezTo>
                      <a:pt x="1919405" y="424255"/>
                      <a:pt x="1899595" y="400483"/>
                      <a:pt x="1872884" y="388775"/>
                    </a:cubicBezTo>
                    <a:lnTo>
                      <a:pt x="985064" y="0"/>
                    </a:lnTo>
                    <a:lnTo>
                      <a:pt x="43733" y="551576"/>
                    </a:lnTo>
                    <a:cubicBezTo>
                      <a:pt x="13149" y="569473"/>
                      <a:pt x="-3812" y="603929"/>
                      <a:pt x="729" y="639054"/>
                    </a:cubicBezTo>
                    <a:cubicBezTo>
                      <a:pt x="111489" y="1499318"/>
                      <a:pt x="619127" y="2291024"/>
                      <a:pt x="1422942" y="2735401"/>
                    </a:cubicBezTo>
                    <a:cubicBezTo>
                      <a:pt x="1482017" y="2768077"/>
                      <a:pt x="1554447" y="2724851"/>
                      <a:pt x="1553958" y="2657361"/>
                    </a:cubicBezTo>
                    <a:lnTo>
                      <a:pt x="1546879" y="1668486"/>
                    </a:lnTo>
                    <a:lnTo>
                      <a:pt x="2271408" y="1134449"/>
                    </a:lnTo>
                    <a:cubicBezTo>
                      <a:pt x="2319843" y="1098746"/>
                      <a:pt x="2318864" y="1026538"/>
                      <a:pt x="2270028" y="991324"/>
                    </a:cubicBezTo>
                    <a:close/>
                  </a:path>
                </a:pathLst>
              </a:custGeom>
              <a:solidFill>
                <a:srgbClr val="88A82B"/>
              </a:solidFill>
              <a:ln w="22225" cap="flat">
                <a:noFill/>
                <a:prstDash val="solid"/>
                <a:miter/>
              </a:ln>
            </p:spPr>
            <p:txBody>
              <a:bodyPr rtlCol="0" anchor="ctr"/>
              <a:lstStyle/>
              <a:p>
                <a:endParaRPr lang="en-US"/>
              </a:p>
            </p:txBody>
          </p:sp>
        </p:grpSp>
        <p:sp>
          <p:nvSpPr>
            <p:cNvPr id="10" name="TextBox 9">
              <a:extLst>
                <a:ext uri="{FF2B5EF4-FFF2-40B4-BE49-F238E27FC236}">
                  <a16:creationId xmlns:a16="http://schemas.microsoft.com/office/drawing/2014/main" id="{10D73C1D-0521-43A2-B8BF-E43B806FDB47}"/>
                </a:ext>
              </a:extLst>
            </p:cNvPr>
            <p:cNvSpPr txBox="1"/>
            <p:nvPr/>
          </p:nvSpPr>
          <p:spPr>
            <a:xfrm>
              <a:off x="9139741" y="2167365"/>
              <a:ext cx="1619149" cy="706729"/>
            </a:xfrm>
            <a:prstGeom prst="rect">
              <a:avLst/>
            </a:prstGeom>
            <a:noFill/>
          </p:spPr>
          <p:txBody>
            <a:bodyPr wrap="square" rtlCol="0">
              <a:noAutofit/>
            </a:bodyPr>
            <a:lstStyle/>
            <a:p>
              <a:pPr algn="ctr">
                <a:lnSpc>
                  <a:spcPts val="1600"/>
                </a:lnSpc>
              </a:pPr>
              <a:r>
                <a:rPr lang="en-US" sz="1200" spc="20" dirty="0">
                  <a:solidFill>
                    <a:schemeClr val="accent6">
                      <a:lumMod val="95000"/>
                    </a:schemeClr>
                  </a:solidFill>
                  <a:cs typeface="Arial"/>
                </a:rPr>
                <a:t>Identify Your Risk Preferences and Liquidity Needs</a:t>
              </a:r>
            </a:p>
          </p:txBody>
        </p:sp>
        <p:sp>
          <p:nvSpPr>
            <p:cNvPr id="11" name="TextBox 10">
              <a:extLst>
                <a:ext uri="{FF2B5EF4-FFF2-40B4-BE49-F238E27FC236}">
                  <a16:creationId xmlns:a16="http://schemas.microsoft.com/office/drawing/2014/main" id="{84BECA00-59C9-4AEB-9D09-4AFB7A18C05A}"/>
                </a:ext>
              </a:extLst>
            </p:cNvPr>
            <p:cNvSpPr txBox="1"/>
            <p:nvPr/>
          </p:nvSpPr>
          <p:spPr>
            <a:xfrm>
              <a:off x="7346881" y="1054379"/>
              <a:ext cx="1885816" cy="706729"/>
            </a:xfrm>
            <a:prstGeom prst="rect">
              <a:avLst/>
            </a:prstGeom>
            <a:noFill/>
          </p:spPr>
          <p:txBody>
            <a:bodyPr wrap="square" rtlCol="0">
              <a:noAutofit/>
            </a:bodyPr>
            <a:lstStyle/>
            <a:p>
              <a:pPr algn="ctr">
                <a:lnSpc>
                  <a:spcPts val="1600"/>
                </a:lnSpc>
              </a:pPr>
              <a:r>
                <a:rPr lang="en-US" sz="1200" dirty="0">
                  <a:solidFill>
                    <a:schemeClr val="accent6">
                      <a:lumMod val="95000"/>
                    </a:schemeClr>
                  </a:solidFill>
                  <a:cs typeface="Arial"/>
                </a:rPr>
                <a:t>Identify Your </a:t>
              </a:r>
            </a:p>
            <a:p>
              <a:pPr algn="ctr">
                <a:lnSpc>
                  <a:spcPts val="1600"/>
                </a:lnSpc>
              </a:pPr>
              <a:r>
                <a:rPr lang="en-US" sz="1200" dirty="0">
                  <a:solidFill>
                    <a:schemeClr val="accent6">
                      <a:lumMod val="95000"/>
                    </a:schemeClr>
                  </a:solidFill>
                  <a:cs typeface="Arial"/>
                </a:rPr>
                <a:t> Financial Goals</a:t>
              </a:r>
            </a:p>
          </p:txBody>
        </p:sp>
        <p:sp>
          <p:nvSpPr>
            <p:cNvPr id="12" name="TextBox 11">
              <a:extLst>
                <a:ext uri="{FF2B5EF4-FFF2-40B4-BE49-F238E27FC236}">
                  <a16:creationId xmlns:a16="http://schemas.microsoft.com/office/drawing/2014/main" id="{56E1B49D-24C4-4A21-B2F9-C820DDE96297}"/>
                </a:ext>
              </a:extLst>
            </p:cNvPr>
            <p:cNvSpPr txBox="1"/>
            <p:nvPr/>
          </p:nvSpPr>
          <p:spPr>
            <a:xfrm>
              <a:off x="8842112" y="4173532"/>
              <a:ext cx="1928007" cy="993555"/>
            </a:xfrm>
            <a:prstGeom prst="rect">
              <a:avLst/>
            </a:prstGeom>
            <a:noFill/>
          </p:spPr>
          <p:txBody>
            <a:bodyPr wrap="square" rtlCol="0">
              <a:noAutofit/>
            </a:bodyPr>
            <a:lstStyle/>
            <a:p>
              <a:pPr algn="ctr">
                <a:lnSpc>
                  <a:spcPts val="1600"/>
                </a:lnSpc>
              </a:pPr>
              <a:r>
                <a:rPr lang="en-US" sz="1200" spc="20" dirty="0">
                  <a:solidFill>
                    <a:schemeClr val="accent6">
                      <a:lumMod val="95000"/>
                    </a:schemeClr>
                  </a:solidFill>
                  <a:cs typeface="Arial"/>
                </a:rPr>
                <a:t>Develop Investment Strategies Based on Your Needs and Goals </a:t>
              </a:r>
            </a:p>
          </p:txBody>
        </p:sp>
        <p:sp>
          <p:nvSpPr>
            <p:cNvPr id="13" name="TextBox 12">
              <a:extLst>
                <a:ext uri="{FF2B5EF4-FFF2-40B4-BE49-F238E27FC236}">
                  <a16:creationId xmlns:a16="http://schemas.microsoft.com/office/drawing/2014/main" id="{79F1DFC0-6847-4961-872F-739A7334B8B8}"/>
                </a:ext>
              </a:extLst>
            </p:cNvPr>
            <p:cNvSpPr txBox="1"/>
            <p:nvPr/>
          </p:nvSpPr>
          <p:spPr>
            <a:xfrm>
              <a:off x="7019908" y="5147722"/>
              <a:ext cx="1573485" cy="993555"/>
            </a:xfrm>
            <a:prstGeom prst="rect">
              <a:avLst/>
            </a:prstGeom>
            <a:noFill/>
          </p:spPr>
          <p:txBody>
            <a:bodyPr wrap="square" rtlCol="0">
              <a:noAutofit/>
            </a:bodyPr>
            <a:lstStyle/>
            <a:p>
              <a:pPr algn="ctr">
                <a:lnSpc>
                  <a:spcPts val="1600"/>
                </a:lnSpc>
              </a:pPr>
              <a:r>
                <a:rPr lang="en-US" sz="1200" dirty="0">
                  <a:solidFill>
                    <a:schemeClr val="accent6">
                      <a:lumMod val="95000"/>
                    </a:schemeClr>
                  </a:solidFill>
                  <a:cs typeface="Arial"/>
                </a:rPr>
                <a:t>Execute the Strategies, Adhering to Our Investment Philosophy </a:t>
              </a:r>
            </a:p>
          </p:txBody>
        </p:sp>
        <p:sp>
          <p:nvSpPr>
            <p:cNvPr id="14" name="TextBox 13">
              <a:extLst>
                <a:ext uri="{FF2B5EF4-FFF2-40B4-BE49-F238E27FC236}">
                  <a16:creationId xmlns:a16="http://schemas.microsoft.com/office/drawing/2014/main" id="{787C4DD2-07E6-4C9C-BDF5-074F0A04B132}"/>
                </a:ext>
              </a:extLst>
            </p:cNvPr>
            <p:cNvSpPr txBox="1"/>
            <p:nvPr/>
          </p:nvSpPr>
          <p:spPr>
            <a:xfrm>
              <a:off x="5390920" y="3862853"/>
              <a:ext cx="1467986" cy="993555"/>
            </a:xfrm>
            <a:prstGeom prst="rect">
              <a:avLst/>
            </a:prstGeom>
            <a:noFill/>
          </p:spPr>
          <p:txBody>
            <a:bodyPr wrap="square" rtlCol="0">
              <a:noAutofit/>
            </a:bodyPr>
            <a:lstStyle/>
            <a:p>
              <a:pPr algn="ctr">
                <a:lnSpc>
                  <a:spcPts val="1800"/>
                </a:lnSpc>
              </a:pPr>
              <a:r>
                <a:rPr lang="en-US" sz="1200" spc="20" dirty="0">
                  <a:solidFill>
                    <a:schemeClr val="accent6">
                      <a:lumMod val="95000"/>
                    </a:schemeClr>
                  </a:solidFill>
                  <a:cs typeface="Arial"/>
                </a:rPr>
                <a:t>Continuously Monitor and Adjust Your Portfolio</a:t>
              </a:r>
            </a:p>
          </p:txBody>
        </p:sp>
        <p:sp>
          <p:nvSpPr>
            <p:cNvPr id="15" name="TextBox 14">
              <a:extLst>
                <a:ext uri="{FF2B5EF4-FFF2-40B4-BE49-F238E27FC236}">
                  <a16:creationId xmlns:a16="http://schemas.microsoft.com/office/drawing/2014/main" id="{9B07B8A2-C886-4B47-BFAA-6C4ACDBAF867}"/>
                </a:ext>
              </a:extLst>
            </p:cNvPr>
            <p:cNvSpPr txBox="1"/>
            <p:nvPr/>
          </p:nvSpPr>
          <p:spPr>
            <a:xfrm>
              <a:off x="5379285" y="1783673"/>
              <a:ext cx="1960623" cy="993555"/>
            </a:xfrm>
            <a:prstGeom prst="rect">
              <a:avLst/>
            </a:prstGeom>
            <a:noFill/>
          </p:spPr>
          <p:txBody>
            <a:bodyPr wrap="square" rtlCol="0">
              <a:noAutofit/>
            </a:bodyPr>
            <a:lstStyle/>
            <a:p>
              <a:pPr algn="ctr">
                <a:lnSpc>
                  <a:spcPts val="1600"/>
                </a:lnSpc>
              </a:pPr>
              <a:r>
                <a:rPr lang="en-US" sz="1200" spc="20" dirty="0">
                  <a:solidFill>
                    <a:schemeClr val="accent6">
                      <a:lumMod val="95000"/>
                    </a:schemeClr>
                  </a:solidFill>
                  <a:cs typeface="Arial"/>
                </a:rPr>
                <a:t>Proactive Communication to Ensure Your Plan Evolves as Your Needs Change</a:t>
              </a:r>
            </a:p>
          </p:txBody>
        </p:sp>
      </p:grpSp>
      <p:sp>
        <p:nvSpPr>
          <p:cNvPr id="23" name="Title 3">
            <a:extLst>
              <a:ext uri="{FF2B5EF4-FFF2-40B4-BE49-F238E27FC236}">
                <a16:creationId xmlns:a16="http://schemas.microsoft.com/office/drawing/2014/main" id="{1592955E-F78F-462C-AEBD-E77319C886C0}"/>
              </a:ext>
            </a:extLst>
          </p:cNvPr>
          <p:cNvSpPr txBox="1">
            <a:spLocks/>
          </p:cNvSpPr>
          <p:nvPr/>
        </p:nvSpPr>
        <p:spPr>
          <a:xfrm>
            <a:off x="892922" y="763879"/>
            <a:ext cx="3374136" cy="11449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cs typeface="Arial Hebrew"/>
              </a:rPr>
              <a:t>Investment</a:t>
            </a:r>
          </a:p>
          <a:p>
            <a:r>
              <a:rPr lang="en-US" sz="3600" dirty="0">
                <a:cs typeface="Arial Hebrew"/>
              </a:rPr>
              <a:t>Process</a:t>
            </a:r>
          </a:p>
        </p:txBody>
      </p:sp>
      <p:sp>
        <p:nvSpPr>
          <p:cNvPr id="26" name="TextBox 25">
            <a:extLst>
              <a:ext uri="{FF2B5EF4-FFF2-40B4-BE49-F238E27FC236}">
                <a16:creationId xmlns:a16="http://schemas.microsoft.com/office/drawing/2014/main" id="{7C3E556E-8C74-44D2-968F-6314DC88136C}"/>
              </a:ext>
            </a:extLst>
          </p:cNvPr>
          <p:cNvSpPr txBox="1"/>
          <p:nvPr/>
        </p:nvSpPr>
        <p:spPr>
          <a:xfrm>
            <a:off x="966321" y="2199001"/>
            <a:ext cx="3486150" cy="549082"/>
          </a:xfrm>
          <a:prstGeom prst="rect">
            <a:avLst/>
          </a:prstGeom>
          <a:noFill/>
        </p:spPr>
        <p:txBody>
          <a:bodyPr wrap="square" rtlCol="0">
            <a:noAutofit/>
          </a:bodyPr>
          <a:lstStyle/>
          <a:p>
            <a:pPr>
              <a:lnSpc>
                <a:spcPts val="2900"/>
              </a:lnSpc>
            </a:pPr>
            <a:r>
              <a:rPr lang="en-US" sz="1700" spc="70" dirty="0">
                <a:cs typeface="Arial"/>
              </a:rPr>
              <a:t>As circumstances change, we constantly review your investment portfolios and speak to you to ensure that your investment allocation continues to make sense, and if not, we adjust your investments.</a:t>
            </a:r>
          </a:p>
        </p:txBody>
      </p:sp>
      <p:pic>
        <p:nvPicPr>
          <p:cNvPr id="24" name="Graphic 23">
            <a:extLst>
              <a:ext uri="{FF2B5EF4-FFF2-40B4-BE49-F238E27FC236}">
                <a16:creationId xmlns:a16="http://schemas.microsoft.com/office/drawing/2014/main" id="{BFC90F03-818B-4F0B-97E5-BD04A33099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246" y="1916157"/>
            <a:ext cx="933450" cy="19050"/>
          </a:xfrm>
          <a:prstGeom prst="rect">
            <a:avLst/>
          </a:prstGeom>
        </p:spPr>
      </p:pic>
    </p:spTree>
    <p:extLst>
      <p:ext uri="{BB962C8B-B14F-4D97-AF65-F5344CB8AC3E}">
        <p14:creationId xmlns:p14="http://schemas.microsoft.com/office/powerpoint/2010/main" val="31968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9336CC-5C62-493F-9E2A-08A04E880010}"/>
              </a:ext>
            </a:extLst>
          </p:cNvPr>
          <p:cNvSpPr/>
          <p:nvPr/>
        </p:nvSpPr>
        <p:spPr>
          <a:xfrm>
            <a:off x="0" y="-1"/>
            <a:ext cx="12192000" cy="42640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ate Placeholder 5">
            <a:extLst>
              <a:ext uri="{FF2B5EF4-FFF2-40B4-BE49-F238E27FC236}">
                <a16:creationId xmlns:a16="http://schemas.microsoft.com/office/drawing/2014/main" id="{8D5D1F82-CA1B-439B-AD65-ADD4EE3D0C80}"/>
              </a:ext>
            </a:extLst>
          </p:cNvPr>
          <p:cNvSpPr txBox="1">
            <a:spLocks/>
          </p:cNvSpPr>
          <p:nvPr/>
        </p:nvSpPr>
        <p:spPr>
          <a:xfrm>
            <a:off x="11545628" y="6209134"/>
            <a:ext cx="304411"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E04102-D59A-4C49-A948-56F41C43B2FB}" type="slidenum">
              <a:rPr lang="en-US" sz="1000" smtClean="0">
                <a:solidFill>
                  <a:schemeClr val="tx2"/>
                </a:solidFill>
              </a:rPr>
              <a:t>6</a:t>
            </a:fld>
            <a:endParaRPr lang="en-US" sz="1000" dirty="0">
              <a:solidFill>
                <a:schemeClr val="tx2"/>
              </a:solidFill>
            </a:endParaRPr>
          </a:p>
        </p:txBody>
      </p:sp>
      <p:pic>
        <p:nvPicPr>
          <p:cNvPr id="54" name="Graphic 53">
            <a:extLst>
              <a:ext uri="{FF2B5EF4-FFF2-40B4-BE49-F238E27FC236}">
                <a16:creationId xmlns:a16="http://schemas.microsoft.com/office/drawing/2014/main" id="{2F6499F4-462F-44A9-BB22-87783EAE8B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8716" y="6115050"/>
            <a:ext cx="1666490" cy="192024"/>
          </a:xfrm>
          <a:prstGeom prst="rect">
            <a:avLst/>
          </a:prstGeom>
        </p:spPr>
      </p:pic>
      <p:sp>
        <p:nvSpPr>
          <p:cNvPr id="26" name="TextBox 25">
            <a:extLst>
              <a:ext uri="{FF2B5EF4-FFF2-40B4-BE49-F238E27FC236}">
                <a16:creationId xmlns:a16="http://schemas.microsoft.com/office/drawing/2014/main" id="{B80746EA-140E-426B-836D-805CFDD3732E}"/>
              </a:ext>
            </a:extLst>
          </p:cNvPr>
          <p:cNvSpPr txBox="1"/>
          <p:nvPr/>
        </p:nvSpPr>
        <p:spPr>
          <a:xfrm>
            <a:off x="3017850" y="761776"/>
            <a:ext cx="6156300" cy="677108"/>
          </a:xfrm>
          <a:prstGeom prst="rect">
            <a:avLst/>
          </a:prstGeom>
          <a:noFill/>
        </p:spPr>
        <p:txBody>
          <a:bodyPr wrap="square" rtlCol="0">
            <a:spAutoFit/>
          </a:bodyPr>
          <a:lstStyle/>
          <a:p>
            <a:pPr algn="ctr"/>
            <a:r>
              <a:rPr lang="en-US" sz="3800" b="1" dirty="0">
                <a:solidFill>
                  <a:schemeClr val="accent6"/>
                </a:solidFill>
                <a:latin typeface="+mj-lt"/>
                <a:cs typeface="Arial Hebrew"/>
              </a:rPr>
              <a:t>At Your Service</a:t>
            </a:r>
          </a:p>
        </p:txBody>
      </p:sp>
      <p:sp>
        <p:nvSpPr>
          <p:cNvPr id="27" name="TextBox 26">
            <a:extLst>
              <a:ext uri="{FF2B5EF4-FFF2-40B4-BE49-F238E27FC236}">
                <a16:creationId xmlns:a16="http://schemas.microsoft.com/office/drawing/2014/main" id="{AE2C6F03-22CE-4E3B-9F61-6A1722778F02}"/>
              </a:ext>
            </a:extLst>
          </p:cNvPr>
          <p:cNvSpPr txBox="1"/>
          <p:nvPr/>
        </p:nvSpPr>
        <p:spPr>
          <a:xfrm>
            <a:off x="1125204" y="1886731"/>
            <a:ext cx="10191054" cy="1042100"/>
          </a:xfrm>
          <a:prstGeom prst="rect">
            <a:avLst/>
          </a:prstGeom>
          <a:noFill/>
        </p:spPr>
        <p:txBody>
          <a:bodyPr wrap="square" rtlCol="0">
            <a:noAutofit/>
          </a:bodyPr>
          <a:lstStyle/>
          <a:p>
            <a:pPr algn="ctr">
              <a:lnSpc>
                <a:spcPts val="2700"/>
              </a:lnSpc>
            </a:pPr>
            <a:r>
              <a:rPr lang="en-US" sz="1500" dirty="0">
                <a:solidFill>
                  <a:schemeClr val="accent6"/>
                </a:solidFill>
                <a:cs typeface="Arial"/>
              </a:rPr>
              <a:t>We offer a wide range of customizable services, and our experienced, results-oriented team knows how to connect the dots between tax strategies, estate planning, and investing to grow your wealth and preserve your legacy. </a:t>
            </a:r>
          </a:p>
        </p:txBody>
      </p:sp>
      <p:sp>
        <p:nvSpPr>
          <p:cNvPr id="37" name="Rectangle 36">
            <a:extLst>
              <a:ext uri="{FF2B5EF4-FFF2-40B4-BE49-F238E27FC236}">
                <a16:creationId xmlns:a16="http://schemas.microsoft.com/office/drawing/2014/main" id="{D87181ED-16E5-4517-87CB-716FB05E1C09}"/>
              </a:ext>
            </a:extLst>
          </p:cNvPr>
          <p:cNvSpPr/>
          <p:nvPr/>
        </p:nvSpPr>
        <p:spPr>
          <a:xfrm>
            <a:off x="1168716" y="3197293"/>
            <a:ext cx="2266950" cy="214116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8" name="Rectangle 37">
            <a:extLst>
              <a:ext uri="{FF2B5EF4-FFF2-40B4-BE49-F238E27FC236}">
                <a16:creationId xmlns:a16="http://schemas.microsoft.com/office/drawing/2014/main" id="{2E687CA1-B25F-4B24-AB3F-3F1A7C154DCB}"/>
              </a:ext>
            </a:extLst>
          </p:cNvPr>
          <p:cNvSpPr/>
          <p:nvPr/>
        </p:nvSpPr>
        <p:spPr>
          <a:xfrm>
            <a:off x="1168716" y="3197293"/>
            <a:ext cx="2267712" cy="2141159"/>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40" name="TextBox 39">
            <a:extLst>
              <a:ext uri="{FF2B5EF4-FFF2-40B4-BE49-F238E27FC236}">
                <a16:creationId xmlns:a16="http://schemas.microsoft.com/office/drawing/2014/main" id="{575BEDA9-4A85-4A98-A987-41484F8E7C3A}"/>
              </a:ext>
            </a:extLst>
          </p:cNvPr>
          <p:cNvSpPr txBox="1"/>
          <p:nvPr/>
        </p:nvSpPr>
        <p:spPr>
          <a:xfrm>
            <a:off x="1364302" y="3764066"/>
            <a:ext cx="1875778" cy="1007615"/>
          </a:xfrm>
          <a:prstGeom prst="rect">
            <a:avLst/>
          </a:prstGeom>
          <a:noFill/>
        </p:spPr>
        <p:txBody>
          <a:bodyPr wrap="square" rtlCol="0">
            <a:noAutofit/>
          </a:bodyPr>
          <a:lstStyle/>
          <a:p>
            <a:pPr algn="ctr">
              <a:lnSpc>
                <a:spcPts val="2400"/>
              </a:lnSpc>
            </a:pPr>
            <a:r>
              <a:rPr lang="en-US" sz="1900" dirty="0">
                <a:solidFill>
                  <a:schemeClr val="bg1"/>
                </a:solidFill>
                <a:effectLst>
                  <a:outerShdw blurRad="38100" sx="102000" sy="102000" algn="ctr" rotWithShape="0">
                    <a:prstClr val="black">
                      <a:alpha val="20000"/>
                    </a:prstClr>
                  </a:outerShdw>
                </a:effectLst>
                <a:latin typeface="+mj-lt"/>
                <a:cs typeface="Arial Hebrew"/>
              </a:rPr>
              <a:t>Financial </a:t>
            </a:r>
            <a:br>
              <a:rPr lang="en-US" sz="1900" dirty="0">
                <a:solidFill>
                  <a:schemeClr val="bg1"/>
                </a:solidFill>
                <a:effectLst>
                  <a:outerShdw blurRad="38100" sx="102000" sy="102000" algn="ctr" rotWithShape="0">
                    <a:prstClr val="black">
                      <a:alpha val="20000"/>
                    </a:prstClr>
                  </a:outerShdw>
                </a:effectLst>
                <a:latin typeface="+mj-lt"/>
                <a:cs typeface="Arial Hebrew"/>
              </a:rPr>
            </a:br>
            <a:r>
              <a:rPr lang="en-US" sz="1900" dirty="0">
                <a:solidFill>
                  <a:schemeClr val="bg1"/>
                </a:solidFill>
                <a:effectLst>
                  <a:outerShdw blurRad="38100" sx="102000" sy="102000" algn="ctr" rotWithShape="0">
                    <a:prstClr val="black">
                      <a:alpha val="20000"/>
                    </a:prstClr>
                  </a:outerShdw>
                </a:effectLst>
                <a:latin typeface="+mj-lt"/>
                <a:cs typeface="Arial Hebrew"/>
              </a:rPr>
              <a:t>&amp; Estate Planning</a:t>
            </a:r>
          </a:p>
        </p:txBody>
      </p:sp>
      <p:sp>
        <p:nvSpPr>
          <p:cNvPr id="45" name="Rectangle 44">
            <a:extLst>
              <a:ext uri="{FF2B5EF4-FFF2-40B4-BE49-F238E27FC236}">
                <a16:creationId xmlns:a16="http://schemas.microsoft.com/office/drawing/2014/main" id="{F520FCEF-BEE1-4DB8-8CE9-56EAB31B73AA}"/>
              </a:ext>
            </a:extLst>
          </p:cNvPr>
          <p:cNvSpPr/>
          <p:nvPr/>
        </p:nvSpPr>
        <p:spPr>
          <a:xfrm>
            <a:off x="3694988" y="3197293"/>
            <a:ext cx="2266950" cy="214116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C2A3A02E-458B-41E3-80F6-7EA15DCE5608}"/>
              </a:ext>
            </a:extLst>
          </p:cNvPr>
          <p:cNvSpPr/>
          <p:nvPr/>
        </p:nvSpPr>
        <p:spPr>
          <a:xfrm>
            <a:off x="3694988" y="3197293"/>
            <a:ext cx="2267712" cy="2139696"/>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47" name="TextBox 46">
            <a:extLst>
              <a:ext uri="{FF2B5EF4-FFF2-40B4-BE49-F238E27FC236}">
                <a16:creationId xmlns:a16="http://schemas.microsoft.com/office/drawing/2014/main" id="{670E9375-4C63-409A-8CCE-BB57BF86C96B}"/>
              </a:ext>
            </a:extLst>
          </p:cNvPr>
          <p:cNvSpPr txBox="1"/>
          <p:nvPr/>
        </p:nvSpPr>
        <p:spPr>
          <a:xfrm>
            <a:off x="3890574" y="3764066"/>
            <a:ext cx="1875778" cy="1007615"/>
          </a:xfrm>
          <a:prstGeom prst="rect">
            <a:avLst/>
          </a:prstGeom>
          <a:noFill/>
          <a:effectLst/>
        </p:spPr>
        <p:txBody>
          <a:bodyPr wrap="square" rtlCol="0">
            <a:noAutofit/>
          </a:bodyPr>
          <a:lstStyle/>
          <a:p>
            <a:pPr algn="ctr">
              <a:lnSpc>
                <a:spcPts val="2400"/>
              </a:lnSpc>
            </a:pPr>
            <a:r>
              <a:rPr lang="en-US" sz="1900" dirty="0">
                <a:solidFill>
                  <a:schemeClr val="bg1"/>
                </a:solidFill>
                <a:effectLst>
                  <a:outerShdw blurRad="38100" sx="102000" sy="102000" algn="ctr" rotWithShape="0">
                    <a:prstClr val="black">
                      <a:alpha val="20000"/>
                    </a:prstClr>
                  </a:outerShdw>
                </a:effectLst>
                <a:latin typeface="+mj-lt"/>
                <a:cs typeface="Arial Hebrew"/>
              </a:rPr>
              <a:t>Corporate</a:t>
            </a:r>
            <a:br>
              <a:rPr lang="en-US" sz="1900" dirty="0">
                <a:solidFill>
                  <a:schemeClr val="bg1"/>
                </a:solidFill>
                <a:effectLst>
                  <a:outerShdw blurRad="38100" sx="102000" sy="102000" algn="ctr" rotWithShape="0">
                    <a:prstClr val="black">
                      <a:alpha val="20000"/>
                    </a:prstClr>
                  </a:outerShdw>
                </a:effectLst>
                <a:latin typeface="+mj-lt"/>
                <a:cs typeface="Arial Hebrew"/>
              </a:rPr>
            </a:br>
            <a:r>
              <a:rPr lang="en-US" sz="1900" dirty="0">
                <a:solidFill>
                  <a:schemeClr val="bg1"/>
                </a:solidFill>
                <a:effectLst>
                  <a:outerShdw blurRad="38100" sx="102000" sy="102000" algn="ctr" rotWithShape="0">
                    <a:prstClr val="black">
                      <a:alpha val="20000"/>
                    </a:prstClr>
                  </a:outerShdw>
                </a:effectLst>
                <a:latin typeface="+mj-lt"/>
                <a:cs typeface="Arial Hebrew"/>
              </a:rPr>
              <a:t>Retirement</a:t>
            </a:r>
            <a:br>
              <a:rPr lang="en-US" sz="1900" dirty="0">
                <a:solidFill>
                  <a:schemeClr val="bg1"/>
                </a:solidFill>
                <a:effectLst>
                  <a:outerShdw blurRad="38100" sx="102000" sy="102000" algn="ctr" rotWithShape="0">
                    <a:prstClr val="black">
                      <a:alpha val="20000"/>
                    </a:prstClr>
                  </a:outerShdw>
                </a:effectLst>
                <a:latin typeface="+mj-lt"/>
                <a:cs typeface="Arial Hebrew"/>
              </a:rPr>
            </a:br>
            <a:r>
              <a:rPr lang="en-US" sz="1900" dirty="0">
                <a:solidFill>
                  <a:schemeClr val="bg1"/>
                </a:solidFill>
                <a:effectLst>
                  <a:outerShdw blurRad="38100" sx="102000" sy="102000" algn="ctr" rotWithShape="0">
                    <a:prstClr val="black">
                      <a:alpha val="20000"/>
                    </a:prstClr>
                  </a:outerShdw>
                </a:effectLst>
                <a:latin typeface="+mj-lt"/>
                <a:cs typeface="Arial Hebrew"/>
              </a:rPr>
              <a:t>Plans</a:t>
            </a:r>
          </a:p>
        </p:txBody>
      </p:sp>
      <p:sp>
        <p:nvSpPr>
          <p:cNvPr id="52" name="Rectangle 51">
            <a:extLst>
              <a:ext uri="{FF2B5EF4-FFF2-40B4-BE49-F238E27FC236}">
                <a16:creationId xmlns:a16="http://schemas.microsoft.com/office/drawing/2014/main" id="{82B340D7-06E8-41EC-A058-1236478DEC5A}"/>
              </a:ext>
            </a:extLst>
          </p:cNvPr>
          <p:cNvSpPr/>
          <p:nvPr/>
        </p:nvSpPr>
        <p:spPr>
          <a:xfrm>
            <a:off x="6221260" y="3193510"/>
            <a:ext cx="2266950" cy="214116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BF3F94E-6B5E-47E6-B454-B6F2D6E21216}"/>
              </a:ext>
            </a:extLst>
          </p:cNvPr>
          <p:cNvSpPr/>
          <p:nvPr/>
        </p:nvSpPr>
        <p:spPr>
          <a:xfrm>
            <a:off x="6221260" y="3193510"/>
            <a:ext cx="2267712" cy="2139696"/>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56" name="TextBox 55">
            <a:extLst>
              <a:ext uri="{FF2B5EF4-FFF2-40B4-BE49-F238E27FC236}">
                <a16:creationId xmlns:a16="http://schemas.microsoft.com/office/drawing/2014/main" id="{FBDDFCE1-FA17-4704-B7E3-E967A1F6F750}"/>
              </a:ext>
            </a:extLst>
          </p:cNvPr>
          <p:cNvSpPr txBox="1"/>
          <p:nvPr/>
        </p:nvSpPr>
        <p:spPr>
          <a:xfrm>
            <a:off x="6416846" y="4077389"/>
            <a:ext cx="1875778" cy="373402"/>
          </a:xfrm>
          <a:prstGeom prst="rect">
            <a:avLst/>
          </a:prstGeom>
          <a:noFill/>
        </p:spPr>
        <p:txBody>
          <a:bodyPr wrap="square" rtlCol="0">
            <a:noAutofit/>
          </a:bodyPr>
          <a:lstStyle/>
          <a:p>
            <a:pPr algn="ctr">
              <a:lnSpc>
                <a:spcPts val="2400"/>
              </a:lnSpc>
            </a:pPr>
            <a:r>
              <a:rPr lang="en-US" sz="1900" dirty="0">
                <a:solidFill>
                  <a:schemeClr val="bg1"/>
                </a:solidFill>
                <a:latin typeface="+mj-lt"/>
                <a:cs typeface="Arial Hebrew"/>
              </a:rPr>
              <a:t>Family Office</a:t>
            </a:r>
          </a:p>
        </p:txBody>
      </p:sp>
      <p:sp>
        <p:nvSpPr>
          <p:cNvPr id="57" name="Rectangle 56">
            <a:extLst>
              <a:ext uri="{FF2B5EF4-FFF2-40B4-BE49-F238E27FC236}">
                <a16:creationId xmlns:a16="http://schemas.microsoft.com/office/drawing/2014/main" id="{B7C36905-9955-4010-8917-D522C202FCD3}"/>
              </a:ext>
            </a:extLst>
          </p:cNvPr>
          <p:cNvSpPr/>
          <p:nvPr/>
        </p:nvSpPr>
        <p:spPr>
          <a:xfrm>
            <a:off x="8747532" y="3197293"/>
            <a:ext cx="2266950" cy="214116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96808A5-5D88-4C4F-AA3D-849E0F7D2B91}"/>
              </a:ext>
            </a:extLst>
          </p:cNvPr>
          <p:cNvSpPr/>
          <p:nvPr/>
        </p:nvSpPr>
        <p:spPr>
          <a:xfrm>
            <a:off x="8747532" y="3197293"/>
            <a:ext cx="2267712" cy="2139696"/>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59" name="TextBox 58">
            <a:extLst>
              <a:ext uri="{FF2B5EF4-FFF2-40B4-BE49-F238E27FC236}">
                <a16:creationId xmlns:a16="http://schemas.microsoft.com/office/drawing/2014/main" id="{99B2F79D-328F-4FF1-BDD6-D6E8A7596490}"/>
              </a:ext>
            </a:extLst>
          </p:cNvPr>
          <p:cNvSpPr txBox="1"/>
          <p:nvPr/>
        </p:nvSpPr>
        <p:spPr>
          <a:xfrm>
            <a:off x="8949038" y="4081486"/>
            <a:ext cx="1875778" cy="373402"/>
          </a:xfrm>
          <a:prstGeom prst="rect">
            <a:avLst/>
          </a:prstGeom>
          <a:noFill/>
        </p:spPr>
        <p:txBody>
          <a:bodyPr wrap="square" rtlCol="0">
            <a:noAutofit/>
          </a:bodyPr>
          <a:lstStyle/>
          <a:p>
            <a:pPr algn="ctr">
              <a:lnSpc>
                <a:spcPts val="2400"/>
              </a:lnSpc>
            </a:pPr>
            <a:r>
              <a:rPr lang="en-US" sz="1900" dirty="0">
                <a:solidFill>
                  <a:schemeClr val="bg1"/>
                </a:solidFill>
                <a:effectLst>
                  <a:outerShdw blurRad="38100" sx="102000" sy="102000" algn="ctr" rotWithShape="0">
                    <a:prstClr val="black">
                      <a:alpha val="20000"/>
                    </a:prstClr>
                  </a:outerShdw>
                </a:effectLst>
                <a:latin typeface="+mj-lt"/>
                <a:cs typeface="Arial Hebrew"/>
              </a:rPr>
              <a:t>Insurance</a:t>
            </a:r>
          </a:p>
        </p:txBody>
      </p:sp>
      <p:pic>
        <p:nvPicPr>
          <p:cNvPr id="21" name="Graphic 20">
            <a:extLst>
              <a:ext uri="{FF2B5EF4-FFF2-40B4-BE49-F238E27FC236}">
                <a16:creationId xmlns:a16="http://schemas.microsoft.com/office/drawing/2014/main" id="{596D69A0-F64B-4F15-A711-0B939D28C3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29469" y="1567979"/>
            <a:ext cx="933450" cy="19050"/>
          </a:xfrm>
          <a:prstGeom prst="rect">
            <a:avLst/>
          </a:prstGeom>
        </p:spPr>
      </p:pic>
    </p:spTree>
    <p:extLst>
      <p:ext uri="{BB962C8B-B14F-4D97-AF65-F5344CB8AC3E}">
        <p14:creationId xmlns:p14="http://schemas.microsoft.com/office/powerpoint/2010/main" val="185126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21E3308-DC4E-4825-B0BE-BB682130B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0"/>
            <a:ext cx="2362200" cy="6858000"/>
          </a:xfrm>
          <a:prstGeom prst="rect">
            <a:avLst/>
          </a:prstGeom>
        </p:spPr>
      </p:pic>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44905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7</a:t>
            </a:fld>
            <a:endParaRPr lang="en-US" sz="1000" dirty="0">
              <a:solidFill>
                <a:schemeClr val="bg1"/>
              </a:solidFill>
            </a:endParaRPr>
          </a:p>
        </p:txBody>
      </p:sp>
      <p:grpSp>
        <p:nvGrpSpPr>
          <p:cNvPr id="2" name="Group 1">
            <a:extLst>
              <a:ext uri="{FF2B5EF4-FFF2-40B4-BE49-F238E27FC236}">
                <a16:creationId xmlns:a16="http://schemas.microsoft.com/office/drawing/2014/main" id="{F09F1AE9-420A-4C69-9451-AE576019FA3D}"/>
              </a:ext>
            </a:extLst>
          </p:cNvPr>
          <p:cNvGrpSpPr/>
          <p:nvPr/>
        </p:nvGrpSpPr>
        <p:grpSpPr>
          <a:xfrm>
            <a:off x="1068527" y="869314"/>
            <a:ext cx="7294034" cy="4578570"/>
            <a:chOff x="1049866" y="1137873"/>
            <a:chExt cx="7294034" cy="4578570"/>
          </a:xfrm>
        </p:grpSpPr>
        <p:sp>
          <p:nvSpPr>
            <p:cNvPr id="12" name="TextBox 11">
              <a:extLst>
                <a:ext uri="{FF2B5EF4-FFF2-40B4-BE49-F238E27FC236}">
                  <a16:creationId xmlns:a16="http://schemas.microsoft.com/office/drawing/2014/main" id="{898274F7-BACB-4ACA-A4CB-8C7EAE1063B7}"/>
                </a:ext>
              </a:extLst>
            </p:cNvPr>
            <p:cNvSpPr txBox="1"/>
            <p:nvPr/>
          </p:nvSpPr>
          <p:spPr>
            <a:xfrm>
              <a:off x="1049866" y="1137873"/>
              <a:ext cx="7294034" cy="584775"/>
            </a:xfrm>
            <a:prstGeom prst="rect">
              <a:avLst/>
            </a:prstGeom>
            <a:noFill/>
          </p:spPr>
          <p:txBody>
            <a:bodyPr wrap="square" rtlCol="0">
              <a:spAutoFit/>
            </a:bodyPr>
            <a:lstStyle/>
            <a:p>
              <a:r>
                <a:rPr lang="en-US" sz="3200" b="1" dirty="0">
                  <a:solidFill>
                    <a:schemeClr val="bg2"/>
                  </a:solidFill>
                  <a:latin typeface="+mj-lt"/>
                  <a:cs typeface="Arial Hebrew"/>
                </a:rPr>
                <a:t>Financial and Estate Planning</a:t>
              </a:r>
            </a:p>
          </p:txBody>
        </p:sp>
        <p:sp>
          <p:nvSpPr>
            <p:cNvPr id="13" name="TextBox 12">
              <a:extLst>
                <a:ext uri="{FF2B5EF4-FFF2-40B4-BE49-F238E27FC236}">
                  <a16:creationId xmlns:a16="http://schemas.microsoft.com/office/drawing/2014/main" id="{12F60941-36FC-4630-9972-7E38AC108CC5}"/>
                </a:ext>
              </a:extLst>
            </p:cNvPr>
            <p:cNvSpPr txBox="1"/>
            <p:nvPr/>
          </p:nvSpPr>
          <p:spPr>
            <a:xfrm>
              <a:off x="1060579" y="2291035"/>
              <a:ext cx="7283321" cy="3425408"/>
            </a:xfrm>
            <a:prstGeom prst="rect">
              <a:avLst/>
            </a:prstGeom>
            <a:noFill/>
          </p:spPr>
          <p:txBody>
            <a:bodyPr wrap="square" rtlCol="0">
              <a:noAutofit/>
            </a:bodyPr>
            <a:lstStyle/>
            <a:p>
              <a:pPr>
                <a:lnSpc>
                  <a:spcPts val="2700"/>
                </a:lnSpc>
              </a:pPr>
              <a:r>
                <a:rPr lang="en-US" sz="1500" spc="70" dirty="0">
                  <a:solidFill>
                    <a:schemeClr val="accent5"/>
                  </a:solidFill>
                  <a:cs typeface="Arial"/>
                </a:rPr>
                <a:t>We view financial and estate planning as on ongoing process rather than a onetime task to be completed. We’ll work with you to identify your goals and create a framework to help you grow, preserve and transfer your wealth. </a:t>
              </a:r>
            </a:p>
            <a:p>
              <a:pPr>
                <a:lnSpc>
                  <a:spcPts val="2700"/>
                </a:lnSpc>
              </a:pPr>
              <a:endParaRPr lang="en-US" sz="1500" spc="70" dirty="0">
                <a:solidFill>
                  <a:schemeClr val="accent5"/>
                </a:solidFill>
                <a:cs typeface="Arial"/>
              </a:endParaRPr>
            </a:p>
            <a:p>
              <a:pPr>
                <a:lnSpc>
                  <a:spcPts val="2700"/>
                </a:lnSpc>
              </a:pPr>
              <a:r>
                <a:rPr lang="en-US" sz="1500" spc="70" dirty="0">
                  <a:solidFill>
                    <a:schemeClr val="accent5"/>
                  </a:solidFill>
                  <a:cs typeface="Arial"/>
                </a:rPr>
                <a:t>While our investment strategies will evolve as your needs change, our commitment to helping you achieve your financial goals throughout life’s journey will remain steadfast. From saving for retirement to the eventual transfer of wealth to subsequent generations and philanthropic causes, we’ll be there to guide you.</a:t>
              </a:r>
            </a:p>
          </p:txBody>
        </p:sp>
      </p:grpSp>
      <p:grpSp>
        <p:nvGrpSpPr>
          <p:cNvPr id="9" name="Graphic 28">
            <a:extLst>
              <a:ext uri="{FF2B5EF4-FFF2-40B4-BE49-F238E27FC236}">
                <a16:creationId xmlns:a16="http://schemas.microsoft.com/office/drawing/2014/main" id="{52A0EB32-DBCF-44F6-89A3-15CAE5DD1517}"/>
              </a:ext>
            </a:extLst>
          </p:cNvPr>
          <p:cNvGrpSpPr/>
          <p:nvPr/>
        </p:nvGrpSpPr>
        <p:grpSpPr>
          <a:xfrm>
            <a:off x="1168716" y="6115050"/>
            <a:ext cx="1081435" cy="193532"/>
            <a:chOff x="1168716" y="6115050"/>
            <a:chExt cx="1081435" cy="193532"/>
          </a:xfrm>
          <a:solidFill>
            <a:schemeClr val="bg1"/>
          </a:solidFill>
        </p:grpSpPr>
        <p:sp>
          <p:nvSpPr>
            <p:cNvPr id="10" name="Freeform: Shape 9">
              <a:extLst>
                <a:ext uri="{FF2B5EF4-FFF2-40B4-BE49-F238E27FC236}">
                  <a16:creationId xmlns:a16="http://schemas.microsoft.com/office/drawing/2014/main" id="{9DBF5258-389D-4D6D-8DC1-B7CEBCBD72FA}"/>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1B7DAB-04F9-45D1-ACF5-EBAE262FFF57}"/>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DE6870-5E99-4B2F-8D0A-FB9D3FD768AC}"/>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FD34179-859C-4879-A5E7-F1A82DD44196}"/>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A784EC-5A84-4CCA-B8EC-0E26DDE3727A}"/>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A73306-C5EC-42A1-9C80-1A0C81264681}"/>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59CA094-39FB-4501-AA73-71FA02166FBD}"/>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65F9216-81B5-4CC7-B7E0-59B193008E35}"/>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073B8F7-8B83-4D2B-BD9E-E8798E1A9DEB}"/>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D2999F-4A60-4691-9E81-A20F8B0A2847}"/>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F039431-891C-4BED-83EA-016C76ACB105}"/>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27" name="Graphic 28">
            <a:extLst>
              <a:ext uri="{FF2B5EF4-FFF2-40B4-BE49-F238E27FC236}">
                <a16:creationId xmlns:a16="http://schemas.microsoft.com/office/drawing/2014/main" id="{0B9856C7-7534-4BB2-9380-BE4E8E5B2A23}"/>
              </a:ext>
            </a:extLst>
          </p:cNvPr>
          <p:cNvGrpSpPr/>
          <p:nvPr/>
        </p:nvGrpSpPr>
        <p:grpSpPr>
          <a:xfrm>
            <a:off x="2302889" y="6116764"/>
            <a:ext cx="529230" cy="191681"/>
            <a:chOff x="2302889" y="6116764"/>
            <a:chExt cx="529230" cy="191681"/>
          </a:xfrm>
          <a:solidFill>
            <a:schemeClr val="bg1"/>
          </a:solidFill>
        </p:grpSpPr>
        <p:sp>
          <p:nvSpPr>
            <p:cNvPr id="28" name="Freeform: Shape 27">
              <a:extLst>
                <a:ext uri="{FF2B5EF4-FFF2-40B4-BE49-F238E27FC236}">
                  <a16:creationId xmlns:a16="http://schemas.microsoft.com/office/drawing/2014/main" id="{54519AC8-8743-46D2-B94C-914A84183CE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56EE2A-67AD-4DAF-B7D4-422EB789E440}"/>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0FB5A6-47B1-49C1-B258-CAB6751B76E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605EBCC-3ABD-43BA-BF99-17D7DA1552EB}"/>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F23307-EBB1-4EE4-A9E0-570B71E35D01}"/>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pic>
        <p:nvPicPr>
          <p:cNvPr id="35" name="Graphic 34">
            <a:extLst>
              <a:ext uri="{FF2B5EF4-FFF2-40B4-BE49-F238E27FC236}">
                <a16:creationId xmlns:a16="http://schemas.microsoft.com/office/drawing/2014/main" id="{91344F67-DA01-4198-8D19-AFAD5D1C5E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1604336"/>
            <a:ext cx="933450" cy="19050"/>
          </a:xfrm>
          <a:prstGeom prst="rect">
            <a:avLst/>
          </a:prstGeom>
        </p:spPr>
      </p:pic>
    </p:spTree>
    <p:extLst>
      <p:ext uri="{BB962C8B-B14F-4D97-AF65-F5344CB8AC3E}">
        <p14:creationId xmlns:p14="http://schemas.microsoft.com/office/powerpoint/2010/main" val="2578993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1BE277BD-7B7A-4019-917C-FA5F14C25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0"/>
            <a:ext cx="2362200" cy="6858000"/>
          </a:xfrm>
          <a:prstGeom prst="rect">
            <a:avLst/>
          </a:prstGeom>
        </p:spPr>
      </p:pic>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44905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8</a:t>
            </a:fld>
            <a:endParaRPr lang="en-US" sz="1000" dirty="0">
              <a:solidFill>
                <a:schemeClr val="bg1"/>
              </a:solidFill>
            </a:endParaRPr>
          </a:p>
        </p:txBody>
      </p:sp>
      <p:grpSp>
        <p:nvGrpSpPr>
          <p:cNvPr id="9" name="Graphic 28">
            <a:extLst>
              <a:ext uri="{FF2B5EF4-FFF2-40B4-BE49-F238E27FC236}">
                <a16:creationId xmlns:a16="http://schemas.microsoft.com/office/drawing/2014/main" id="{52A0EB32-DBCF-44F6-89A3-15CAE5DD1517}"/>
              </a:ext>
            </a:extLst>
          </p:cNvPr>
          <p:cNvGrpSpPr/>
          <p:nvPr/>
        </p:nvGrpSpPr>
        <p:grpSpPr>
          <a:xfrm>
            <a:off x="1168716" y="6115050"/>
            <a:ext cx="1081435" cy="193532"/>
            <a:chOff x="1168716" y="6115050"/>
            <a:chExt cx="1081435" cy="193532"/>
          </a:xfrm>
          <a:solidFill>
            <a:schemeClr val="bg1"/>
          </a:solidFill>
        </p:grpSpPr>
        <p:sp>
          <p:nvSpPr>
            <p:cNvPr id="10" name="Freeform: Shape 9">
              <a:extLst>
                <a:ext uri="{FF2B5EF4-FFF2-40B4-BE49-F238E27FC236}">
                  <a16:creationId xmlns:a16="http://schemas.microsoft.com/office/drawing/2014/main" id="{9DBF5258-389D-4D6D-8DC1-B7CEBCBD72FA}"/>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1B7DAB-04F9-45D1-ACF5-EBAE262FFF57}"/>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DE6870-5E99-4B2F-8D0A-FB9D3FD768AC}"/>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FD34179-859C-4879-A5E7-F1A82DD44196}"/>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A784EC-5A84-4CCA-B8EC-0E26DDE3727A}"/>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A73306-C5EC-42A1-9C80-1A0C81264681}"/>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59CA094-39FB-4501-AA73-71FA02166FBD}"/>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65F9216-81B5-4CC7-B7E0-59B193008E35}"/>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073B8F7-8B83-4D2B-BD9E-E8798E1A9DEB}"/>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D2999F-4A60-4691-9E81-A20F8B0A2847}"/>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F039431-891C-4BED-83EA-016C76ACB105}"/>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27" name="Graphic 28">
            <a:extLst>
              <a:ext uri="{FF2B5EF4-FFF2-40B4-BE49-F238E27FC236}">
                <a16:creationId xmlns:a16="http://schemas.microsoft.com/office/drawing/2014/main" id="{0B9856C7-7534-4BB2-9380-BE4E8E5B2A23}"/>
              </a:ext>
            </a:extLst>
          </p:cNvPr>
          <p:cNvGrpSpPr/>
          <p:nvPr/>
        </p:nvGrpSpPr>
        <p:grpSpPr>
          <a:xfrm>
            <a:off x="2302889" y="6116764"/>
            <a:ext cx="529230" cy="191681"/>
            <a:chOff x="2302889" y="6116764"/>
            <a:chExt cx="529230" cy="191681"/>
          </a:xfrm>
          <a:solidFill>
            <a:schemeClr val="bg1"/>
          </a:solidFill>
        </p:grpSpPr>
        <p:sp>
          <p:nvSpPr>
            <p:cNvPr id="28" name="Freeform: Shape 27">
              <a:extLst>
                <a:ext uri="{FF2B5EF4-FFF2-40B4-BE49-F238E27FC236}">
                  <a16:creationId xmlns:a16="http://schemas.microsoft.com/office/drawing/2014/main" id="{54519AC8-8743-46D2-B94C-914A84183CE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56EE2A-67AD-4DAF-B7D4-422EB789E440}"/>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0FB5A6-47B1-49C1-B258-CAB6751B76E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605EBCC-3ABD-43BA-BF99-17D7DA1552EB}"/>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F23307-EBB1-4EE4-A9E0-570B71E35D01}"/>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4E01602D-3053-4DFD-BB6C-E6BDEA5DA81E}"/>
              </a:ext>
            </a:extLst>
          </p:cNvPr>
          <p:cNvGrpSpPr/>
          <p:nvPr/>
        </p:nvGrpSpPr>
        <p:grpSpPr>
          <a:xfrm>
            <a:off x="1068527" y="1419822"/>
            <a:ext cx="7513126" cy="3395895"/>
            <a:chOff x="1068527" y="869314"/>
            <a:chExt cx="7513126" cy="3395895"/>
          </a:xfrm>
        </p:grpSpPr>
        <p:grpSp>
          <p:nvGrpSpPr>
            <p:cNvPr id="2" name="Group 1">
              <a:extLst>
                <a:ext uri="{FF2B5EF4-FFF2-40B4-BE49-F238E27FC236}">
                  <a16:creationId xmlns:a16="http://schemas.microsoft.com/office/drawing/2014/main" id="{F09F1AE9-420A-4C69-9451-AE576019FA3D}"/>
                </a:ext>
              </a:extLst>
            </p:cNvPr>
            <p:cNvGrpSpPr/>
            <p:nvPr/>
          </p:nvGrpSpPr>
          <p:grpSpPr>
            <a:xfrm>
              <a:off x="1068527" y="869314"/>
              <a:ext cx="7294034" cy="3395895"/>
              <a:chOff x="1049866" y="1137873"/>
              <a:chExt cx="7294034" cy="3395895"/>
            </a:xfrm>
          </p:grpSpPr>
          <p:sp>
            <p:nvSpPr>
              <p:cNvPr id="12" name="TextBox 11">
                <a:extLst>
                  <a:ext uri="{FF2B5EF4-FFF2-40B4-BE49-F238E27FC236}">
                    <a16:creationId xmlns:a16="http://schemas.microsoft.com/office/drawing/2014/main" id="{898274F7-BACB-4ACA-A4CB-8C7EAE1063B7}"/>
                  </a:ext>
                </a:extLst>
              </p:cNvPr>
              <p:cNvSpPr txBox="1"/>
              <p:nvPr/>
            </p:nvSpPr>
            <p:spPr>
              <a:xfrm>
                <a:off x="1049866" y="1137873"/>
                <a:ext cx="7294034" cy="584775"/>
              </a:xfrm>
              <a:prstGeom prst="rect">
                <a:avLst/>
              </a:prstGeom>
              <a:noFill/>
            </p:spPr>
            <p:txBody>
              <a:bodyPr wrap="square" rtlCol="0">
                <a:spAutoFit/>
              </a:bodyPr>
              <a:lstStyle/>
              <a:p>
                <a:r>
                  <a:rPr lang="en-US" sz="3200" b="1" dirty="0">
                    <a:solidFill>
                      <a:schemeClr val="bg2"/>
                    </a:solidFill>
                    <a:latin typeface="+mj-lt"/>
                    <a:cs typeface="Arial Hebrew"/>
                  </a:rPr>
                  <a:t>Corporate Retirement Plans</a:t>
                </a:r>
              </a:p>
            </p:txBody>
          </p:sp>
          <p:sp>
            <p:nvSpPr>
              <p:cNvPr id="13" name="TextBox 12">
                <a:extLst>
                  <a:ext uri="{FF2B5EF4-FFF2-40B4-BE49-F238E27FC236}">
                    <a16:creationId xmlns:a16="http://schemas.microsoft.com/office/drawing/2014/main" id="{12F60941-36FC-4630-9972-7E38AC108CC5}"/>
                  </a:ext>
                </a:extLst>
              </p:cNvPr>
              <p:cNvSpPr txBox="1"/>
              <p:nvPr/>
            </p:nvSpPr>
            <p:spPr>
              <a:xfrm>
                <a:off x="1060579" y="2291035"/>
                <a:ext cx="4752389" cy="2242733"/>
              </a:xfrm>
              <a:prstGeom prst="rect">
                <a:avLst/>
              </a:prstGeom>
              <a:noFill/>
            </p:spPr>
            <p:txBody>
              <a:bodyPr wrap="square" rtlCol="0">
                <a:noAutofit/>
              </a:bodyPr>
              <a:lstStyle/>
              <a:p>
                <a:pPr>
                  <a:lnSpc>
                    <a:spcPts val="2600"/>
                  </a:lnSpc>
                </a:pPr>
                <a:r>
                  <a:rPr lang="en-US" sz="1400" spc="70" dirty="0">
                    <a:solidFill>
                      <a:schemeClr val="accent5"/>
                    </a:solidFill>
                    <a:cs typeface="Arial"/>
                  </a:rPr>
                  <a:t>We’ll build, implement, and manage a customized benefits program that will help you recruit, retain, and reward top employees. We’ll work with everyone in your firm on both a group and an individual level to help them prepare for retirement and serve their individual retirement planning needs.</a:t>
                </a:r>
              </a:p>
            </p:txBody>
          </p:sp>
        </p:grpSp>
        <p:sp>
          <p:nvSpPr>
            <p:cNvPr id="35" name="TextBox 34">
              <a:extLst>
                <a:ext uri="{FF2B5EF4-FFF2-40B4-BE49-F238E27FC236}">
                  <a16:creationId xmlns:a16="http://schemas.microsoft.com/office/drawing/2014/main" id="{4E8E6BB0-7BBD-4A1C-912B-AF82876FE94C}"/>
                </a:ext>
              </a:extLst>
            </p:cNvPr>
            <p:cNvSpPr txBox="1"/>
            <p:nvPr/>
          </p:nvSpPr>
          <p:spPr>
            <a:xfrm>
              <a:off x="6582132" y="2424387"/>
              <a:ext cx="1999521" cy="1762619"/>
            </a:xfrm>
            <a:prstGeom prst="rect">
              <a:avLst/>
            </a:prstGeom>
            <a:noFill/>
          </p:spPr>
          <p:txBody>
            <a:bodyPr wrap="square" numCol="1" rtlCol="0">
              <a:noAutofit/>
            </a:bodyPr>
            <a:lstStyle/>
            <a:p>
              <a:pPr marL="182880" indent="-182880">
                <a:lnSpc>
                  <a:spcPts val="2500"/>
                </a:lnSpc>
                <a:buFont typeface="Arial" panose="020B0604020202020204" pitchFamily="34" charset="0"/>
                <a:buChar char="•"/>
              </a:pPr>
              <a:r>
                <a:rPr lang="en-US" sz="1300" spc="20" dirty="0">
                  <a:solidFill>
                    <a:schemeClr val="bg1"/>
                  </a:solidFill>
                  <a:cs typeface="Arial"/>
                </a:rPr>
                <a:t>401(k)</a:t>
              </a:r>
            </a:p>
            <a:p>
              <a:pPr marL="182880" indent="-182880">
                <a:lnSpc>
                  <a:spcPts val="2500"/>
                </a:lnSpc>
                <a:buFont typeface="Arial" panose="020B0604020202020204" pitchFamily="34" charset="0"/>
                <a:buChar char="•"/>
              </a:pPr>
              <a:r>
                <a:rPr lang="en-US" sz="1300" spc="20" dirty="0">
                  <a:solidFill>
                    <a:schemeClr val="bg1"/>
                  </a:solidFill>
                  <a:cs typeface="Arial"/>
                </a:rPr>
                <a:t>403(b)</a:t>
              </a:r>
            </a:p>
            <a:p>
              <a:pPr marL="182880" indent="-182880">
                <a:lnSpc>
                  <a:spcPts val="2500"/>
                </a:lnSpc>
                <a:buFont typeface="Arial" panose="020B0604020202020204" pitchFamily="34" charset="0"/>
                <a:buChar char="•"/>
              </a:pPr>
              <a:r>
                <a:rPr lang="en-US" sz="1300" spc="20" dirty="0">
                  <a:solidFill>
                    <a:schemeClr val="bg1"/>
                  </a:solidFill>
                  <a:cs typeface="Arial"/>
                </a:rPr>
                <a:t>Profit-sharing</a:t>
              </a:r>
            </a:p>
            <a:p>
              <a:pPr marL="182880" indent="-182880">
                <a:lnSpc>
                  <a:spcPts val="2500"/>
                </a:lnSpc>
                <a:buFont typeface="Arial" panose="020B0604020202020204" pitchFamily="34" charset="0"/>
                <a:buChar char="•"/>
              </a:pPr>
              <a:r>
                <a:rPr lang="en-US" sz="1300" spc="20" dirty="0">
                  <a:solidFill>
                    <a:schemeClr val="bg1"/>
                  </a:solidFill>
                  <a:cs typeface="Arial"/>
                </a:rPr>
                <a:t>Defined-benefit Plans</a:t>
              </a:r>
            </a:p>
            <a:p>
              <a:pPr marL="182880" indent="-182880">
                <a:lnSpc>
                  <a:spcPts val="2500"/>
                </a:lnSpc>
                <a:buFont typeface="Arial" panose="020B0604020202020204" pitchFamily="34" charset="0"/>
                <a:buChar char="•"/>
              </a:pPr>
              <a:r>
                <a:rPr lang="en-US" sz="1300" spc="20" dirty="0">
                  <a:solidFill>
                    <a:schemeClr val="bg1"/>
                  </a:solidFill>
                  <a:cs typeface="Arial"/>
                </a:rPr>
                <a:t>Cash Balance Plans</a:t>
              </a:r>
            </a:p>
          </p:txBody>
        </p:sp>
        <p:sp>
          <p:nvSpPr>
            <p:cNvPr id="36" name="TextBox 35">
              <a:extLst>
                <a:ext uri="{FF2B5EF4-FFF2-40B4-BE49-F238E27FC236}">
                  <a16:creationId xmlns:a16="http://schemas.microsoft.com/office/drawing/2014/main" id="{9A50A524-F358-4C80-9973-AAD5230026A7}"/>
                </a:ext>
              </a:extLst>
            </p:cNvPr>
            <p:cNvSpPr txBox="1"/>
            <p:nvPr/>
          </p:nvSpPr>
          <p:spPr>
            <a:xfrm>
              <a:off x="6582132" y="2059800"/>
              <a:ext cx="1429204" cy="354936"/>
            </a:xfrm>
            <a:prstGeom prst="rect">
              <a:avLst/>
            </a:prstGeom>
            <a:noFill/>
          </p:spPr>
          <p:txBody>
            <a:bodyPr wrap="square" numCol="1" rtlCol="0">
              <a:noAutofit/>
            </a:bodyPr>
            <a:lstStyle/>
            <a:p>
              <a:pPr>
                <a:lnSpc>
                  <a:spcPts val="2300"/>
                </a:lnSpc>
              </a:pPr>
              <a:r>
                <a:rPr lang="en-US" sz="1300" b="1" spc="70" dirty="0">
                  <a:solidFill>
                    <a:schemeClr val="accent5">
                      <a:lumMod val="85000"/>
                    </a:schemeClr>
                  </a:solidFill>
                  <a:latin typeface="+mj-lt"/>
                  <a:cs typeface="Arial"/>
                </a:rPr>
                <a:t>Offered Plans</a:t>
              </a:r>
            </a:p>
          </p:txBody>
        </p:sp>
        <p:cxnSp>
          <p:nvCxnSpPr>
            <p:cNvPr id="37" name="Straight Connector 36">
              <a:extLst>
                <a:ext uri="{FF2B5EF4-FFF2-40B4-BE49-F238E27FC236}">
                  <a16:creationId xmlns:a16="http://schemas.microsoft.com/office/drawing/2014/main" id="{CCBFEBC6-4557-4495-AF72-6CDECEEB96C7}"/>
                </a:ext>
              </a:extLst>
            </p:cNvPr>
            <p:cNvCxnSpPr>
              <a:cxnSpLocks/>
            </p:cNvCxnSpPr>
            <p:nvPr/>
          </p:nvCxnSpPr>
          <p:spPr>
            <a:xfrm>
              <a:off x="6105331" y="1992446"/>
              <a:ext cx="0" cy="2194560"/>
            </a:xfrm>
            <a:prstGeom prst="line">
              <a:avLst/>
            </a:prstGeom>
            <a:ln>
              <a:solidFill>
                <a:schemeClr val="tx2">
                  <a:alpha val="44000"/>
                </a:schemeClr>
              </a:solidFill>
            </a:ln>
          </p:spPr>
          <p:style>
            <a:lnRef idx="1">
              <a:schemeClr val="accent1"/>
            </a:lnRef>
            <a:fillRef idx="0">
              <a:schemeClr val="accent1"/>
            </a:fillRef>
            <a:effectRef idx="0">
              <a:schemeClr val="accent1"/>
            </a:effectRef>
            <a:fontRef idx="minor">
              <a:schemeClr val="tx1"/>
            </a:fontRef>
          </p:style>
        </p:cxnSp>
      </p:grpSp>
      <p:pic>
        <p:nvPicPr>
          <p:cNvPr id="38" name="Graphic 37">
            <a:extLst>
              <a:ext uri="{FF2B5EF4-FFF2-40B4-BE49-F238E27FC236}">
                <a16:creationId xmlns:a16="http://schemas.microsoft.com/office/drawing/2014/main" id="{44090F0D-5205-4036-AEFF-945F3AD713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16" y="2147204"/>
            <a:ext cx="933450" cy="19050"/>
          </a:xfrm>
          <a:prstGeom prst="rect">
            <a:avLst/>
          </a:prstGeom>
        </p:spPr>
      </p:pic>
    </p:spTree>
    <p:extLst>
      <p:ext uri="{BB962C8B-B14F-4D97-AF65-F5344CB8AC3E}">
        <p14:creationId xmlns:p14="http://schemas.microsoft.com/office/powerpoint/2010/main" val="23968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1C0F98E-0B67-4FE1-A213-C62E830E0A7B}"/>
              </a:ext>
            </a:extLst>
          </p:cNvPr>
          <p:cNvSpPr/>
          <p:nvPr/>
        </p:nvSpPr>
        <p:spPr>
          <a:xfrm>
            <a:off x="5570052" y="0"/>
            <a:ext cx="662195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6BCD2546-106A-46D8-98CE-D4B11630DCB1}"/>
              </a:ext>
            </a:extLst>
          </p:cNvPr>
          <p:cNvGrpSpPr/>
          <p:nvPr/>
        </p:nvGrpSpPr>
        <p:grpSpPr>
          <a:xfrm>
            <a:off x="892370" y="3588736"/>
            <a:ext cx="3406599" cy="2010874"/>
            <a:chOff x="926101" y="1738473"/>
            <a:chExt cx="3052833" cy="1802050"/>
          </a:xfrm>
        </p:grpSpPr>
        <p:pic>
          <p:nvPicPr>
            <p:cNvPr id="3" name="Graphic 2" descr="Man">
              <a:extLst>
                <a:ext uri="{FF2B5EF4-FFF2-40B4-BE49-F238E27FC236}">
                  <a16:creationId xmlns:a16="http://schemas.microsoft.com/office/drawing/2014/main" id="{9D82761E-A125-46CF-9DCB-C0DE6472A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6101" y="1738473"/>
              <a:ext cx="843612" cy="843612"/>
            </a:xfrm>
            <a:prstGeom prst="rect">
              <a:avLst/>
            </a:prstGeom>
          </p:spPr>
        </p:pic>
        <p:pic>
          <p:nvPicPr>
            <p:cNvPr id="34" name="Graphic 33" descr="Man">
              <a:extLst>
                <a:ext uri="{FF2B5EF4-FFF2-40B4-BE49-F238E27FC236}">
                  <a16:creationId xmlns:a16="http://schemas.microsoft.com/office/drawing/2014/main" id="{69BD32DB-BF63-4531-8693-1373BFFA2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477979" y="1738473"/>
              <a:ext cx="843612" cy="843612"/>
            </a:xfrm>
            <a:prstGeom prst="rect">
              <a:avLst/>
            </a:prstGeom>
          </p:spPr>
        </p:pic>
        <p:pic>
          <p:nvPicPr>
            <p:cNvPr id="35" name="Graphic 34" descr="Man">
              <a:extLst>
                <a:ext uri="{FF2B5EF4-FFF2-40B4-BE49-F238E27FC236}">
                  <a16:creationId xmlns:a16="http://schemas.microsoft.com/office/drawing/2014/main" id="{0F1021D3-13AA-4840-A3EB-D8FF5AD807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029857" y="1738473"/>
              <a:ext cx="843612" cy="843612"/>
            </a:xfrm>
            <a:prstGeom prst="rect">
              <a:avLst/>
            </a:prstGeom>
          </p:spPr>
        </p:pic>
        <p:pic>
          <p:nvPicPr>
            <p:cNvPr id="36" name="Graphic 35" descr="Man">
              <a:extLst>
                <a:ext uri="{FF2B5EF4-FFF2-40B4-BE49-F238E27FC236}">
                  <a16:creationId xmlns:a16="http://schemas.microsoft.com/office/drawing/2014/main" id="{38D6EECA-A2F4-4B93-929A-8517419CAE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581735" y="1738473"/>
              <a:ext cx="843612" cy="843612"/>
            </a:xfrm>
            <a:prstGeom prst="rect">
              <a:avLst/>
            </a:prstGeom>
          </p:spPr>
        </p:pic>
        <p:pic>
          <p:nvPicPr>
            <p:cNvPr id="37" name="Graphic 36" descr="Man">
              <a:extLst>
                <a:ext uri="{FF2B5EF4-FFF2-40B4-BE49-F238E27FC236}">
                  <a16:creationId xmlns:a16="http://schemas.microsoft.com/office/drawing/2014/main" id="{F732A6AB-231E-4D7F-A218-DAFF9C1C0C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133613" y="1738473"/>
              <a:ext cx="843612" cy="843612"/>
            </a:xfrm>
            <a:prstGeom prst="rect">
              <a:avLst/>
            </a:prstGeom>
          </p:spPr>
        </p:pic>
        <p:pic>
          <p:nvPicPr>
            <p:cNvPr id="43" name="Graphic 42" descr="Man">
              <a:extLst>
                <a:ext uri="{FF2B5EF4-FFF2-40B4-BE49-F238E27FC236}">
                  <a16:creationId xmlns:a16="http://schemas.microsoft.com/office/drawing/2014/main" id="{7B4BFF85-DBD2-4209-91FE-D377FD4AD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7812" y="2696911"/>
              <a:ext cx="843612" cy="843612"/>
            </a:xfrm>
            <a:prstGeom prst="rect">
              <a:avLst/>
            </a:prstGeom>
          </p:spPr>
        </p:pic>
        <p:pic>
          <p:nvPicPr>
            <p:cNvPr id="44" name="Graphic 43" descr="Man">
              <a:extLst>
                <a:ext uri="{FF2B5EF4-FFF2-40B4-BE49-F238E27FC236}">
                  <a16:creationId xmlns:a16="http://schemas.microsoft.com/office/drawing/2014/main" id="{4BED4620-C3D2-4C6B-8544-E89757A476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479690" y="2696911"/>
              <a:ext cx="843612" cy="843612"/>
            </a:xfrm>
            <a:prstGeom prst="rect">
              <a:avLst/>
            </a:prstGeom>
          </p:spPr>
        </p:pic>
        <p:pic>
          <p:nvPicPr>
            <p:cNvPr id="45" name="Graphic 44" descr="Man">
              <a:extLst>
                <a:ext uri="{FF2B5EF4-FFF2-40B4-BE49-F238E27FC236}">
                  <a16:creationId xmlns:a16="http://schemas.microsoft.com/office/drawing/2014/main" id="{DAE3A2AF-E91E-440A-80EB-4865A8EE44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031568" y="2696911"/>
              <a:ext cx="843612" cy="843612"/>
            </a:xfrm>
            <a:prstGeom prst="rect">
              <a:avLst/>
            </a:prstGeom>
          </p:spPr>
        </p:pic>
        <p:pic>
          <p:nvPicPr>
            <p:cNvPr id="46" name="Graphic 45" descr="Man">
              <a:extLst>
                <a:ext uri="{FF2B5EF4-FFF2-40B4-BE49-F238E27FC236}">
                  <a16:creationId xmlns:a16="http://schemas.microsoft.com/office/drawing/2014/main" id="{9AED1C06-BC6C-4DD9-8993-530060B98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583446" y="2696911"/>
              <a:ext cx="843612" cy="843612"/>
            </a:xfrm>
            <a:prstGeom prst="rect">
              <a:avLst/>
            </a:prstGeom>
          </p:spPr>
        </p:pic>
        <p:pic>
          <p:nvPicPr>
            <p:cNvPr id="47" name="Graphic 46" descr="Man">
              <a:extLst>
                <a:ext uri="{FF2B5EF4-FFF2-40B4-BE49-F238E27FC236}">
                  <a16:creationId xmlns:a16="http://schemas.microsoft.com/office/drawing/2014/main" id="{34D1FBC3-F8EA-47B0-8F7D-FCA9F70CBF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135322" y="2696911"/>
              <a:ext cx="843612" cy="843612"/>
            </a:xfrm>
            <a:prstGeom prst="rect">
              <a:avLst/>
            </a:prstGeom>
          </p:spPr>
        </p:pic>
      </p:grpSp>
      <p:sp>
        <p:nvSpPr>
          <p:cNvPr id="20" name="Date Placeholder 5">
            <a:extLst>
              <a:ext uri="{FF2B5EF4-FFF2-40B4-BE49-F238E27FC236}">
                <a16:creationId xmlns:a16="http://schemas.microsoft.com/office/drawing/2014/main" id="{F905A3A5-B7AB-4B8A-99E4-776AD7E3FCF2}"/>
              </a:ext>
            </a:extLst>
          </p:cNvPr>
          <p:cNvSpPr txBox="1">
            <a:spLocks/>
          </p:cNvSpPr>
          <p:nvPr/>
        </p:nvSpPr>
        <p:spPr>
          <a:xfrm>
            <a:off x="11449050" y="6209134"/>
            <a:ext cx="400989" cy="3241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60D38-3997-49A0-90A1-1FA9F2F86CF2}" type="slidenum">
              <a:rPr lang="en-US" sz="1000">
                <a:solidFill>
                  <a:schemeClr val="bg1"/>
                </a:solidFill>
              </a:rPr>
              <a:t>9</a:t>
            </a:fld>
            <a:endParaRPr lang="en-US" sz="1000" dirty="0">
              <a:solidFill>
                <a:schemeClr val="bg1"/>
              </a:solidFill>
            </a:endParaRPr>
          </a:p>
        </p:txBody>
      </p:sp>
      <p:grpSp>
        <p:nvGrpSpPr>
          <p:cNvPr id="9" name="Graphic 28">
            <a:extLst>
              <a:ext uri="{FF2B5EF4-FFF2-40B4-BE49-F238E27FC236}">
                <a16:creationId xmlns:a16="http://schemas.microsoft.com/office/drawing/2014/main" id="{52A0EB32-DBCF-44F6-89A3-15CAE5DD1517}"/>
              </a:ext>
            </a:extLst>
          </p:cNvPr>
          <p:cNvGrpSpPr/>
          <p:nvPr/>
        </p:nvGrpSpPr>
        <p:grpSpPr>
          <a:xfrm>
            <a:off x="1168716" y="6115050"/>
            <a:ext cx="1081435" cy="193532"/>
            <a:chOff x="1168716" y="6115050"/>
            <a:chExt cx="1081435" cy="193532"/>
          </a:xfrm>
          <a:solidFill>
            <a:schemeClr val="bg1"/>
          </a:solidFill>
        </p:grpSpPr>
        <p:sp>
          <p:nvSpPr>
            <p:cNvPr id="10" name="Freeform: Shape 9">
              <a:extLst>
                <a:ext uri="{FF2B5EF4-FFF2-40B4-BE49-F238E27FC236}">
                  <a16:creationId xmlns:a16="http://schemas.microsoft.com/office/drawing/2014/main" id="{9DBF5258-389D-4D6D-8DC1-B7CEBCBD72FA}"/>
                </a:ext>
              </a:extLst>
            </p:cNvPr>
            <p:cNvSpPr/>
            <p:nvPr/>
          </p:nvSpPr>
          <p:spPr>
            <a:xfrm>
              <a:off x="1168716" y="6115050"/>
              <a:ext cx="83461" cy="153212"/>
            </a:xfrm>
            <a:custGeom>
              <a:avLst/>
              <a:gdLst>
                <a:gd name="connsiteX0" fmla="*/ 411 w 83461"/>
                <a:gd name="connsiteY0" fmla="*/ 143949 h 153212"/>
                <a:gd name="connsiteX1" fmla="*/ 7818 w 83461"/>
                <a:gd name="connsiteY1" fmla="*/ 125227 h 153212"/>
                <a:gd name="connsiteX2" fmla="*/ 21946 w 83461"/>
                <a:gd name="connsiteY2" fmla="*/ 132291 h 153212"/>
                <a:gd name="connsiteX3" fmla="*/ 37102 w 83461"/>
                <a:gd name="connsiteY3" fmla="*/ 135103 h 153212"/>
                <a:gd name="connsiteX4" fmla="*/ 56098 w 83461"/>
                <a:gd name="connsiteY4" fmla="*/ 128656 h 153212"/>
                <a:gd name="connsiteX5" fmla="*/ 63299 w 83461"/>
                <a:gd name="connsiteY5" fmla="*/ 112128 h 153212"/>
                <a:gd name="connsiteX6" fmla="*/ 59322 w 83461"/>
                <a:gd name="connsiteY6" fmla="*/ 98207 h 153212"/>
                <a:gd name="connsiteX7" fmla="*/ 39228 w 83461"/>
                <a:gd name="connsiteY7" fmla="*/ 84148 h 153212"/>
                <a:gd name="connsiteX8" fmla="*/ 27295 w 83461"/>
                <a:gd name="connsiteY8" fmla="*/ 78593 h 153212"/>
                <a:gd name="connsiteX9" fmla="*/ 6104 w 83461"/>
                <a:gd name="connsiteY9" fmla="*/ 61791 h 153212"/>
                <a:gd name="connsiteX10" fmla="*/ 0 w 83461"/>
                <a:gd name="connsiteY10" fmla="*/ 38473 h 153212"/>
                <a:gd name="connsiteX11" fmla="*/ 11727 w 83461"/>
                <a:gd name="connsiteY11" fmla="*/ 10973 h 153212"/>
                <a:gd name="connsiteX12" fmla="*/ 41834 w 83461"/>
                <a:gd name="connsiteY12" fmla="*/ 0 h 153212"/>
                <a:gd name="connsiteX13" fmla="*/ 75986 w 83461"/>
                <a:gd name="connsiteY13" fmla="*/ 7955 h 153212"/>
                <a:gd name="connsiteX14" fmla="*/ 70020 w 83461"/>
                <a:gd name="connsiteY14" fmla="*/ 25580 h 153212"/>
                <a:gd name="connsiteX15" fmla="*/ 57676 w 83461"/>
                <a:gd name="connsiteY15" fmla="*/ 20025 h 153212"/>
                <a:gd name="connsiteX16" fmla="*/ 42382 w 83461"/>
                <a:gd name="connsiteY16" fmla="*/ 17351 h 153212"/>
                <a:gd name="connsiteX17" fmla="*/ 26129 w 83461"/>
                <a:gd name="connsiteY17" fmla="*/ 23180 h 153212"/>
                <a:gd name="connsiteX18" fmla="*/ 20231 w 83461"/>
                <a:gd name="connsiteY18" fmla="*/ 38199 h 153212"/>
                <a:gd name="connsiteX19" fmla="*/ 22357 w 83461"/>
                <a:gd name="connsiteY19" fmla="*/ 48486 h 153212"/>
                <a:gd name="connsiteX20" fmla="*/ 28255 w 83461"/>
                <a:gd name="connsiteY20" fmla="*/ 56236 h 153212"/>
                <a:gd name="connsiteX21" fmla="*/ 43823 w 83461"/>
                <a:gd name="connsiteY21" fmla="*/ 65014 h 153212"/>
                <a:gd name="connsiteX22" fmla="*/ 56030 w 83461"/>
                <a:gd name="connsiteY22" fmla="*/ 70775 h 153212"/>
                <a:gd name="connsiteX23" fmla="*/ 77358 w 83461"/>
                <a:gd name="connsiteY23" fmla="*/ 87920 h 153212"/>
                <a:gd name="connsiteX24" fmla="*/ 83462 w 83461"/>
                <a:gd name="connsiteY24" fmla="*/ 113294 h 153212"/>
                <a:gd name="connsiteX25" fmla="*/ 70020 w 83461"/>
                <a:gd name="connsiteY25" fmla="*/ 141618 h 153212"/>
                <a:gd name="connsiteX26" fmla="*/ 34084 w 83461"/>
                <a:gd name="connsiteY26" fmla="*/ 153208 h 153212"/>
                <a:gd name="connsiteX27" fmla="*/ 411 w 83461"/>
                <a:gd name="connsiteY27" fmla="*/ 143949 h 1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61" h="153212">
                  <a:moveTo>
                    <a:pt x="411" y="143949"/>
                  </a:moveTo>
                  <a:lnTo>
                    <a:pt x="7818" y="125227"/>
                  </a:lnTo>
                  <a:cubicBezTo>
                    <a:pt x="11590" y="128039"/>
                    <a:pt x="16322" y="130439"/>
                    <a:pt x="21946" y="132291"/>
                  </a:cubicBezTo>
                  <a:cubicBezTo>
                    <a:pt x="27569" y="134211"/>
                    <a:pt x="32644" y="135103"/>
                    <a:pt x="37102" y="135103"/>
                  </a:cubicBezTo>
                  <a:cubicBezTo>
                    <a:pt x="44988" y="135103"/>
                    <a:pt x="51366" y="132977"/>
                    <a:pt x="56098" y="128656"/>
                  </a:cubicBezTo>
                  <a:cubicBezTo>
                    <a:pt x="60899" y="124336"/>
                    <a:pt x="63299" y="118849"/>
                    <a:pt x="63299" y="112128"/>
                  </a:cubicBezTo>
                  <a:cubicBezTo>
                    <a:pt x="63299" y="107122"/>
                    <a:pt x="61996" y="102527"/>
                    <a:pt x="59322" y="98207"/>
                  </a:cubicBezTo>
                  <a:cubicBezTo>
                    <a:pt x="56647" y="93955"/>
                    <a:pt x="49926" y="89223"/>
                    <a:pt x="39228" y="84148"/>
                  </a:cubicBezTo>
                  <a:lnTo>
                    <a:pt x="27295" y="78593"/>
                  </a:lnTo>
                  <a:cubicBezTo>
                    <a:pt x="17145" y="73861"/>
                    <a:pt x="10081" y="68306"/>
                    <a:pt x="6104" y="61791"/>
                  </a:cubicBezTo>
                  <a:cubicBezTo>
                    <a:pt x="1989" y="55344"/>
                    <a:pt x="0" y="47595"/>
                    <a:pt x="0" y="38473"/>
                  </a:cubicBezTo>
                  <a:cubicBezTo>
                    <a:pt x="0" y="27432"/>
                    <a:pt x="3909" y="18242"/>
                    <a:pt x="11727" y="10973"/>
                  </a:cubicBezTo>
                  <a:cubicBezTo>
                    <a:pt x="19545" y="3635"/>
                    <a:pt x="29626" y="0"/>
                    <a:pt x="41834" y="0"/>
                  </a:cubicBezTo>
                  <a:cubicBezTo>
                    <a:pt x="58224" y="0"/>
                    <a:pt x="69609" y="2675"/>
                    <a:pt x="75986" y="7955"/>
                  </a:cubicBezTo>
                  <a:lnTo>
                    <a:pt x="70020" y="25580"/>
                  </a:lnTo>
                  <a:cubicBezTo>
                    <a:pt x="67345" y="23660"/>
                    <a:pt x="63231" y="21808"/>
                    <a:pt x="57676" y="20025"/>
                  </a:cubicBezTo>
                  <a:cubicBezTo>
                    <a:pt x="52189" y="18242"/>
                    <a:pt x="47114" y="17351"/>
                    <a:pt x="42382" y="17351"/>
                  </a:cubicBezTo>
                  <a:cubicBezTo>
                    <a:pt x="35524" y="17351"/>
                    <a:pt x="30107" y="19271"/>
                    <a:pt x="26129" y="23180"/>
                  </a:cubicBezTo>
                  <a:cubicBezTo>
                    <a:pt x="22220" y="27089"/>
                    <a:pt x="20231" y="32095"/>
                    <a:pt x="20231" y="38199"/>
                  </a:cubicBezTo>
                  <a:cubicBezTo>
                    <a:pt x="20231" y="41971"/>
                    <a:pt x="20917" y="45400"/>
                    <a:pt x="22357" y="48486"/>
                  </a:cubicBezTo>
                  <a:cubicBezTo>
                    <a:pt x="23797" y="51572"/>
                    <a:pt x="25786" y="54178"/>
                    <a:pt x="28255" y="56236"/>
                  </a:cubicBezTo>
                  <a:cubicBezTo>
                    <a:pt x="30792" y="58293"/>
                    <a:pt x="36004" y="61242"/>
                    <a:pt x="43823" y="65014"/>
                  </a:cubicBezTo>
                  <a:lnTo>
                    <a:pt x="56030" y="70775"/>
                  </a:lnTo>
                  <a:cubicBezTo>
                    <a:pt x="66180" y="75575"/>
                    <a:pt x="73243" y="81267"/>
                    <a:pt x="77358" y="87920"/>
                  </a:cubicBezTo>
                  <a:cubicBezTo>
                    <a:pt x="81473" y="94572"/>
                    <a:pt x="83462" y="103007"/>
                    <a:pt x="83462" y="113294"/>
                  </a:cubicBezTo>
                  <a:cubicBezTo>
                    <a:pt x="83462" y="124404"/>
                    <a:pt x="79004" y="133868"/>
                    <a:pt x="70020" y="141618"/>
                  </a:cubicBezTo>
                  <a:cubicBezTo>
                    <a:pt x="61036" y="149367"/>
                    <a:pt x="49103" y="153208"/>
                    <a:pt x="34084" y="153208"/>
                  </a:cubicBezTo>
                  <a:cubicBezTo>
                    <a:pt x="20985" y="153345"/>
                    <a:pt x="9738" y="150190"/>
                    <a:pt x="411" y="143949"/>
                  </a:cubicBezTo>
                  <a:close/>
                </a:path>
              </a:pathLst>
            </a:custGeom>
            <a:grpFill/>
            <a:ln w="68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91B7DAB-04F9-45D1-ACF5-EBAE262FFF57}"/>
                </a:ext>
              </a:extLst>
            </p:cNvPr>
            <p:cNvSpPr/>
            <p:nvPr/>
          </p:nvSpPr>
          <p:spPr>
            <a:xfrm>
              <a:off x="1268431" y="6127051"/>
              <a:ext cx="69402" cy="140931"/>
            </a:xfrm>
            <a:custGeom>
              <a:avLst/>
              <a:gdLst>
                <a:gd name="connsiteX0" fmla="*/ 12413 w 69402"/>
                <a:gd name="connsiteY0" fmla="*/ 45469 h 140931"/>
                <a:gd name="connsiteX1" fmla="*/ 0 w 69402"/>
                <a:gd name="connsiteY1" fmla="*/ 45469 h 140931"/>
                <a:gd name="connsiteX2" fmla="*/ 0 w 69402"/>
                <a:gd name="connsiteY2" fmla="*/ 30175 h 140931"/>
                <a:gd name="connsiteX3" fmla="*/ 12413 w 69402"/>
                <a:gd name="connsiteY3" fmla="*/ 30175 h 140931"/>
                <a:gd name="connsiteX4" fmla="*/ 12413 w 69402"/>
                <a:gd name="connsiteY4" fmla="*/ 7407 h 140931"/>
                <a:gd name="connsiteX5" fmla="*/ 31821 w 69402"/>
                <a:gd name="connsiteY5" fmla="*/ 0 h 140931"/>
                <a:gd name="connsiteX6" fmla="*/ 31821 w 69402"/>
                <a:gd name="connsiteY6" fmla="*/ 30175 h 140931"/>
                <a:gd name="connsiteX7" fmla="*/ 61585 w 69402"/>
                <a:gd name="connsiteY7" fmla="*/ 30175 h 140931"/>
                <a:gd name="connsiteX8" fmla="*/ 61585 w 69402"/>
                <a:gd name="connsiteY8" fmla="*/ 45469 h 140931"/>
                <a:gd name="connsiteX9" fmla="*/ 31821 w 69402"/>
                <a:gd name="connsiteY9" fmla="*/ 45469 h 140931"/>
                <a:gd name="connsiteX10" fmla="*/ 31821 w 69402"/>
                <a:gd name="connsiteY10" fmla="*/ 99510 h 140931"/>
                <a:gd name="connsiteX11" fmla="*/ 36416 w 69402"/>
                <a:gd name="connsiteY11" fmla="*/ 118986 h 140931"/>
                <a:gd name="connsiteX12" fmla="*/ 51229 w 69402"/>
                <a:gd name="connsiteY12" fmla="*/ 124816 h 140931"/>
                <a:gd name="connsiteX13" fmla="*/ 66522 w 69402"/>
                <a:gd name="connsiteY13" fmla="*/ 121112 h 140931"/>
                <a:gd name="connsiteX14" fmla="*/ 69403 w 69402"/>
                <a:gd name="connsiteY14" fmla="*/ 137914 h 140931"/>
                <a:gd name="connsiteX15" fmla="*/ 43068 w 69402"/>
                <a:gd name="connsiteY15" fmla="*/ 140932 h 140931"/>
                <a:gd name="connsiteX16" fmla="*/ 21260 w 69402"/>
                <a:gd name="connsiteY16" fmla="*/ 131331 h 140931"/>
                <a:gd name="connsiteX17" fmla="*/ 12344 w 69402"/>
                <a:gd name="connsiteY17" fmla="*/ 107122 h 140931"/>
                <a:gd name="connsiteX18" fmla="*/ 12344 w 69402"/>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02"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403" y="137914"/>
                  </a:lnTo>
                  <a:cubicBezTo>
                    <a:pt x="61379" y="139903"/>
                    <a:pt x="52601" y="140932"/>
                    <a:pt x="43068" y="140932"/>
                  </a:cubicBezTo>
                  <a:cubicBezTo>
                    <a:pt x="34427" y="140932"/>
                    <a:pt x="27158" y="137777"/>
                    <a:pt x="21260" y="131331"/>
                  </a:cubicBezTo>
                  <a:cubicBezTo>
                    <a:pt x="15362" y="124953"/>
                    <a:pt x="12344" y="116860"/>
                    <a:pt x="12344" y="107122"/>
                  </a:cubicBezTo>
                  <a:lnTo>
                    <a:pt x="12344" y="45469"/>
                  </a:lnTo>
                  <a:close/>
                </a:path>
              </a:pathLst>
            </a:custGeom>
            <a:grpFill/>
            <a:ln w="68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DE6870-5E99-4B2F-8D0A-FB9D3FD768AC}"/>
                </a:ext>
              </a:extLst>
            </p:cNvPr>
            <p:cNvSpPr/>
            <p:nvPr/>
          </p:nvSpPr>
          <p:spPr>
            <a:xfrm>
              <a:off x="1349012"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0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893 w 98343"/>
                <a:gd name="connsiteY7" fmla="*/ 97178 h 112471"/>
                <a:gd name="connsiteX8" fmla="*/ 0 w 98343"/>
                <a:gd name="connsiteY8" fmla="*/ 55961 h 112471"/>
                <a:gd name="connsiteX9" fmla="*/ 20231 w 98343"/>
                <a:gd name="connsiteY9" fmla="*/ 55961 h 112471"/>
                <a:gd name="connsiteX10" fmla="*/ 49240 w 98343"/>
                <a:gd name="connsiteY10" fmla="*/ 96698 h 112471"/>
                <a:gd name="connsiteX11" fmla="*/ 70431 w 98343"/>
                <a:gd name="connsiteY11" fmla="*/ 85794 h 112471"/>
                <a:gd name="connsiteX12" fmla="*/ 78112 w 98343"/>
                <a:gd name="connsiteY12" fmla="*/ 55961 h 112471"/>
                <a:gd name="connsiteX13" fmla="*/ 49240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0"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893" y="97178"/>
                  </a:cubicBezTo>
                  <a:cubicBezTo>
                    <a:pt x="4252" y="86959"/>
                    <a:pt x="0" y="73243"/>
                    <a:pt x="0" y="55961"/>
                  </a:cubicBezTo>
                  <a:close/>
                  <a:moveTo>
                    <a:pt x="20231" y="55961"/>
                  </a:moveTo>
                  <a:cubicBezTo>
                    <a:pt x="20231" y="83119"/>
                    <a:pt x="29901" y="96698"/>
                    <a:pt x="49240" y="96698"/>
                  </a:cubicBezTo>
                  <a:cubicBezTo>
                    <a:pt x="58293" y="96698"/>
                    <a:pt x="65357" y="93063"/>
                    <a:pt x="70431" y="85794"/>
                  </a:cubicBezTo>
                  <a:cubicBezTo>
                    <a:pt x="75575" y="78524"/>
                    <a:pt x="78112" y="68580"/>
                    <a:pt x="78112" y="55961"/>
                  </a:cubicBezTo>
                  <a:cubicBezTo>
                    <a:pt x="78112" y="29146"/>
                    <a:pt x="68511" y="15705"/>
                    <a:pt x="49240" y="15705"/>
                  </a:cubicBezTo>
                  <a:cubicBezTo>
                    <a:pt x="40462" y="15705"/>
                    <a:pt x="33398" y="19271"/>
                    <a:pt x="28118" y="26403"/>
                  </a:cubicBezTo>
                  <a:cubicBezTo>
                    <a:pt x="22837" y="33604"/>
                    <a:pt x="20231" y="43411"/>
                    <a:pt x="20231" y="55961"/>
                  </a:cubicBezTo>
                  <a:close/>
                </a:path>
              </a:pathLst>
            </a:custGeom>
            <a:grpFill/>
            <a:ln w="68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FD34179-859C-4879-A5E7-F1A82DD44196}"/>
                </a:ext>
              </a:extLst>
            </p:cNvPr>
            <p:cNvSpPr/>
            <p:nvPr/>
          </p:nvSpPr>
          <p:spPr>
            <a:xfrm>
              <a:off x="1467312"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151" y="27638"/>
                    <a:pt x="61722" y="22974"/>
                  </a:cubicBezTo>
                  <a:cubicBezTo>
                    <a:pt x="58224" y="18379"/>
                    <a:pt x="52395" y="16048"/>
                    <a:pt x="44234" y="16048"/>
                  </a:cubicBezTo>
                  <a:cubicBezTo>
                    <a:pt x="39845" y="16048"/>
                    <a:pt x="35250" y="17351"/>
                    <a:pt x="30449" y="20025"/>
                  </a:cubicBezTo>
                  <a:cubicBezTo>
                    <a:pt x="25649" y="22631"/>
                    <a:pt x="22014"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A784EC-5A84-4CCA-B8EC-0E26DDE3727A}"/>
                </a:ext>
              </a:extLst>
            </p:cNvPr>
            <p:cNvSpPr/>
            <p:nvPr/>
          </p:nvSpPr>
          <p:spPr>
            <a:xfrm>
              <a:off x="1580537" y="6155580"/>
              <a:ext cx="86342" cy="110345"/>
            </a:xfrm>
            <a:custGeom>
              <a:avLst/>
              <a:gdLst>
                <a:gd name="connsiteX0" fmla="*/ 66934 w 86342"/>
                <a:gd name="connsiteY0" fmla="*/ 110345 h 110345"/>
                <a:gd name="connsiteX1" fmla="*/ 66934 w 86342"/>
                <a:gd name="connsiteY1" fmla="*/ 47252 h 110345"/>
                <a:gd name="connsiteX2" fmla="*/ 61722 w 86342"/>
                <a:gd name="connsiteY2" fmla="*/ 22974 h 110345"/>
                <a:gd name="connsiteX3" fmla="*/ 44234 w 86342"/>
                <a:gd name="connsiteY3" fmla="*/ 16048 h 110345"/>
                <a:gd name="connsiteX4" fmla="*/ 30449 w 86342"/>
                <a:gd name="connsiteY4" fmla="*/ 20025 h 110345"/>
                <a:gd name="connsiteX5" fmla="*/ 19408 w 86342"/>
                <a:gd name="connsiteY5" fmla="*/ 29764 h 110345"/>
                <a:gd name="connsiteX6" fmla="*/ 19408 w 86342"/>
                <a:gd name="connsiteY6" fmla="*/ 110345 h 110345"/>
                <a:gd name="connsiteX7" fmla="*/ 0 w 86342"/>
                <a:gd name="connsiteY7" fmla="*/ 110345 h 110345"/>
                <a:gd name="connsiteX8" fmla="*/ 0 w 86342"/>
                <a:gd name="connsiteY8" fmla="*/ 1646 h 110345"/>
                <a:gd name="connsiteX9" fmla="*/ 13236 w 86342"/>
                <a:gd name="connsiteY9" fmla="*/ 1646 h 110345"/>
                <a:gd name="connsiteX10" fmla="*/ 19340 w 86342"/>
                <a:gd name="connsiteY10" fmla="*/ 15636 h 110345"/>
                <a:gd name="connsiteX11" fmla="*/ 50543 w 86342"/>
                <a:gd name="connsiteY11" fmla="*/ 0 h 110345"/>
                <a:gd name="connsiteX12" fmla="*/ 86342 w 86342"/>
                <a:gd name="connsiteY12" fmla="*/ 43274 h 110345"/>
                <a:gd name="connsiteX13" fmla="*/ 86342 w 86342"/>
                <a:gd name="connsiteY13" fmla="*/ 110345 h 110345"/>
                <a:gd name="connsiteX14" fmla="*/ 66934 w 86342"/>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42"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543" y="0"/>
                  </a:cubicBezTo>
                  <a:cubicBezTo>
                    <a:pt x="74409" y="0"/>
                    <a:pt x="86342" y="14470"/>
                    <a:pt x="86342" y="43274"/>
                  </a:cubicBezTo>
                  <a:lnTo>
                    <a:pt x="86342" y="110345"/>
                  </a:lnTo>
                  <a:lnTo>
                    <a:pt x="66934" y="110345"/>
                  </a:lnTo>
                  <a:close/>
                </a:path>
              </a:pathLst>
            </a:custGeom>
            <a:grpFill/>
            <a:ln w="68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A73306-C5EC-42A1-9C80-1A0C81264681}"/>
                </a:ext>
              </a:extLst>
            </p:cNvPr>
            <p:cNvSpPr/>
            <p:nvPr/>
          </p:nvSpPr>
          <p:spPr>
            <a:xfrm>
              <a:off x="1688002" y="6115872"/>
              <a:ext cx="37581" cy="150053"/>
            </a:xfrm>
            <a:custGeom>
              <a:avLst/>
              <a:gdLst>
                <a:gd name="connsiteX0" fmla="*/ 14882 w 37581"/>
                <a:gd name="connsiteY0" fmla="*/ 150053 h 150053"/>
                <a:gd name="connsiteX1" fmla="*/ 14882 w 37581"/>
                <a:gd name="connsiteY1" fmla="*/ 57470 h 150053"/>
                <a:gd name="connsiteX2" fmla="*/ 0 w 37581"/>
                <a:gd name="connsiteY2" fmla="*/ 57470 h 150053"/>
                <a:gd name="connsiteX3" fmla="*/ 0 w 37581"/>
                <a:gd name="connsiteY3" fmla="*/ 41354 h 150053"/>
                <a:gd name="connsiteX4" fmla="*/ 34290 w 37581"/>
                <a:gd name="connsiteY4" fmla="*/ 41354 h 150053"/>
                <a:gd name="connsiteX5" fmla="*/ 34290 w 37581"/>
                <a:gd name="connsiteY5" fmla="*/ 150053 h 150053"/>
                <a:gd name="connsiteX6" fmla="*/ 14882 w 37581"/>
                <a:gd name="connsiteY6" fmla="*/ 150053 h 150053"/>
                <a:gd name="connsiteX7" fmla="*/ 25580 w 37581"/>
                <a:gd name="connsiteY7" fmla="*/ 0 h 150053"/>
                <a:gd name="connsiteX8" fmla="*/ 34084 w 37581"/>
                <a:gd name="connsiteY8" fmla="*/ 3498 h 150053"/>
                <a:gd name="connsiteX9" fmla="*/ 37582 w 37581"/>
                <a:gd name="connsiteY9" fmla="*/ 11933 h 150053"/>
                <a:gd name="connsiteX10" fmla="*/ 34084 w 37581"/>
                <a:gd name="connsiteY10" fmla="*/ 20437 h 150053"/>
                <a:gd name="connsiteX11" fmla="*/ 25580 w 37581"/>
                <a:gd name="connsiteY11" fmla="*/ 23934 h 150053"/>
                <a:gd name="connsiteX12" fmla="*/ 17145 w 37581"/>
                <a:gd name="connsiteY12" fmla="*/ 20437 h 150053"/>
                <a:gd name="connsiteX13" fmla="*/ 13647 w 37581"/>
                <a:gd name="connsiteY13" fmla="*/ 11933 h 150053"/>
                <a:gd name="connsiteX14" fmla="*/ 17145 w 37581"/>
                <a:gd name="connsiteY14" fmla="*/ 3498 h 150053"/>
                <a:gd name="connsiteX15" fmla="*/ 25580 w 37581"/>
                <a:gd name="connsiteY15" fmla="*/ 0 h 1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1" h="150053">
                  <a:moveTo>
                    <a:pt x="14882" y="150053"/>
                  </a:moveTo>
                  <a:lnTo>
                    <a:pt x="14882" y="57470"/>
                  </a:lnTo>
                  <a:lnTo>
                    <a:pt x="0" y="57470"/>
                  </a:lnTo>
                  <a:lnTo>
                    <a:pt x="0" y="41354"/>
                  </a:lnTo>
                  <a:lnTo>
                    <a:pt x="34290" y="41354"/>
                  </a:lnTo>
                  <a:lnTo>
                    <a:pt x="34290" y="150053"/>
                  </a:lnTo>
                  <a:lnTo>
                    <a:pt x="14882" y="150053"/>
                  </a:lnTo>
                  <a:close/>
                  <a:moveTo>
                    <a:pt x="25580" y="0"/>
                  </a:moveTo>
                  <a:cubicBezTo>
                    <a:pt x="28941" y="0"/>
                    <a:pt x="31752" y="1166"/>
                    <a:pt x="34084" y="3498"/>
                  </a:cubicBezTo>
                  <a:cubicBezTo>
                    <a:pt x="36416" y="5829"/>
                    <a:pt x="37582" y="8641"/>
                    <a:pt x="37582" y="11933"/>
                  </a:cubicBezTo>
                  <a:cubicBezTo>
                    <a:pt x="37582" y="15225"/>
                    <a:pt x="36416" y="18105"/>
                    <a:pt x="34084" y="20437"/>
                  </a:cubicBezTo>
                  <a:cubicBezTo>
                    <a:pt x="31752" y="22769"/>
                    <a:pt x="28872" y="23934"/>
                    <a:pt x="25580" y="23934"/>
                  </a:cubicBezTo>
                  <a:cubicBezTo>
                    <a:pt x="22288" y="23934"/>
                    <a:pt x="19545" y="22769"/>
                    <a:pt x="17145" y="20437"/>
                  </a:cubicBezTo>
                  <a:cubicBezTo>
                    <a:pt x="14813" y="18105"/>
                    <a:pt x="13647" y="15225"/>
                    <a:pt x="13647" y="11933"/>
                  </a:cubicBezTo>
                  <a:cubicBezTo>
                    <a:pt x="13647" y="8641"/>
                    <a:pt x="14813" y="5761"/>
                    <a:pt x="17145" y="3498"/>
                  </a:cubicBezTo>
                  <a:cubicBezTo>
                    <a:pt x="19477" y="1166"/>
                    <a:pt x="22288" y="0"/>
                    <a:pt x="25580" y="0"/>
                  </a:cubicBezTo>
                  <a:close/>
                </a:path>
              </a:pathLst>
            </a:custGeom>
            <a:grpFill/>
            <a:ln w="68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59CA094-39FB-4501-AA73-71FA02166FBD}"/>
                </a:ext>
              </a:extLst>
            </p:cNvPr>
            <p:cNvSpPr/>
            <p:nvPr/>
          </p:nvSpPr>
          <p:spPr>
            <a:xfrm>
              <a:off x="1752947"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65F9216-81B5-4CC7-B7E0-59B193008E35}"/>
                </a:ext>
              </a:extLst>
            </p:cNvPr>
            <p:cNvSpPr/>
            <p:nvPr/>
          </p:nvSpPr>
          <p:spPr>
            <a:xfrm>
              <a:off x="1860823" y="6150643"/>
              <a:ext cx="89702" cy="157939"/>
            </a:xfrm>
            <a:custGeom>
              <a:avLst/>
              <a:gdLst>
                <a:gd name="connsiteX0" fmla="*/ 1646 w 89702"/>
                <a:gd name="connsiteY0" fmla="*/ 145047 h 157939"/>
                <a:gd name="connsiteX1" fmla="*/ 12070 w 89702"/>
                <a:gd name="connsiteY1" fmla="*/ 129753 h 157939"/>
                <a:gd name="connsiteX2" fmla="*/ 43000 w 89702"/>
                <a:gd name="connsiteY2" fmla="*/ 140932 h 157939"/>
                <a:gd name="connsiteX3" fmla="*/ 63574 w 89702"/>
                <a:gd name="connsiteY3" fmla="*/ 136406 h 157939"/>
                <a:gd name="connsiteX4" fmla="*/ 71117 w 89702"/>
                <a:gd name="connsiteY4" fmla="*/ 125227 h 157939"/>
                <a:gd name="connsiteX5" fmla="*/ 52121 w 89702"/>
                <a:gd name="connsiteY5" fmla="*/ 111991 h 157939"/>
                <a:gd name="connsiteX6" fmla="*/ 40394 w 89702"/>
                <a:gd name="connsiteY6" fmla="*/ 113637 h 157939"/>
                <a:gd name="connsiteX7" fmla="*/ 27158 w 89702"/>
                <a:gd name="connsiteY7" fmla="*/ 115283 h 157939"/>
                <a:gd name="connsiteX8" fmla="*/ 4115 w 89702"/>
                <a:gd name="connsiteY8" fmla="*/ 97727 h 157939"/>
                <a:gd name="connsiteX9" fmla="*/ 9533 w 89702"/>
                <a:gd name="connsiteY9" fmla="*/ 87920 h 157939"/>
                <a:gd name="connsiteX10" fmla="*/ 22837 w 89702"/>
                <a:gd name="connsiteY10" fmla="*/ 81610 h 157939"/>
                <a:gd name="connsiteX11" fmla="*/ 0 w 89702"/>
                <a:gd name="connsiteY11" fmla="*/ 44508 h 157939"/>
                <a:gd name="connsiteX12" fmla="*/ 11796 w 89702"/>
                <a:gd name="connsiteY12" fmla="*/ 16253 h 157939"/>
                <a:gd name="connsiteX13" fmla="*/ 40942 w 89702"/>
                <a:gd name="connsiteY13" fmla="*/ 4938 h 157939"/>
                <a:gd name="connsiteX14" fmla="*/ 65905 w 89702"/>
                <a:gd name="connsiteY14" fmla="*/ 11521 h 157939"/>
                <a:gd name="connsiteX15" fmla="*/ 75506 w 89702"/>
                <a:gd name="connsiteY15" fmla="*/ 0 h 157939"/>
                <a:gd name="connsiteX16" fmla="*/ 88057 w 89702"/>
                <a:gd name="connsiteY16" fmla="*/ 11796 h 157939"/>
                <a:gd name="connsiteX17" fmla="*/ 76535 w 89702"/>
                <a:gd name="connsiteY17" fmla="*/ 20505 h 157939"/>
                <a:gd name="connsiteX18" fmla="*/ 83942 w 89702"/>
                <a:gd name="connsiteY18" fmla="*/ 45469 h 157939"/>
                <a:gd name="connsiteX19" fmla="*/ 73723 w 89702"/>
                <a:gd name="connsiteY19" fmla="*/ 72901 h 157939"/>
                <a:gd name="connsiteX20" fmla="*/ 46977 w 89702"/>
                <a:gd name="connsiteY20" fmla="*/ 85588 h 157939"/>
                <a:gd name="connsiteX21" fmla="*/ 31135 w 89702"/>
                <a:gd name="connsiteY21" fmla="*/ 87371 h 157939"/>
                <a:gd name="connsiteX22" fmla="*/ 23729 w 89702"/>
                <a:gd name="connsiteY22" fmla="*/ 89565 h 157939"/>
                <a:gd name="connsiteX23" fmla="*/ 19065 w 89702"/>
                <a:gd name="connsiteY23" fmla="*/ 94572 h 157939"/>
                <a:gd name="connsiteX24" fmla="*/ 28941 w 89702"/>
                <a:gd name="connsiteY24" fmla="*/ 98755 h 157939"/>
                <a:gd name="connsiteX25" fmla="*/ 42382 w 89702"/>
                <a:gd name="connsiteY25" fmla="*/ 97109 h 157939"/>
                <a:gd name="connsiteX26" fmla="*/ 55961 w 89702"/>
                <a:gd name="connsiteY26" fmla="*/ 95463 h 157939"/>
                <a:gd name="connsiteX27" fmla="*/ 80787 w 89702"/>
                <a:gd name="connsiteY27" fmla="*/ 103144 h 157939"/>
                <a:gd name="connsiteX28" fmla="*/ 89702 w 89702"/>
                <a:gd name="connsiteY28" fmla="*/ 124404 h 157939"/>
                <a:gd name="connsiteX29" fmla="*/ 76329 w 89702"/>
                <a:gd name="connsiteY29" fmla="*/ 148681 h 157939"/>
                <a:gd name="connsiteX30" fmla="*/ 42451 w 89702"/>
                <a:gd name="connsiteY30" fmla="*/ 157940 h 157939"/>
                <a:gd name="connsiteX31" fmla="*/ 20300 w 89702"/>
                <a:gd name="connsiteY31" fmla="*/ 154236 h 157939"/>
                <a:gd name="connsiteX32" fmla="*/ 1646 w 89702"/>
                <a:gd name="connsiteY32" fmla="*/ 145047 h 157939"/>
                <a:gd name="connsiteX33" fmla="*/ 42382 w 89702"/>
                <a:gd name="connsiteY33" fmla="*/ 20574 h 157939"/>
                <a:gd name="connsiteX34" fmla="*/ 26129 w 89702"/>
                <a:gd name="connsiteY34" fmla="*/ 27638 h 157939"/>
                <a:gd name="connsiteX35" fmla="*/ 19820 w 89702"/>
                <a:gd name="connsiteY35" fmla="*/ 44646 h 157939"/>
                <a:gd name="connsiteX36" fmla="*/ 25923 w 89702"/>
                <a:gd name="connsiteY36" fmla="*/ 63231 h 157939"/>
                <a:gd name="connsiteX37" fmla="*/ 42382 w 89702"/>
                <a:gd name="connsiteY37" fmla="*/ 70569 h 157939"/>
                <a:gd name="connsiteX38" fmla="*/ 58293 w 89702"/>
                <a:gd name="connsiteY38" fmla="*/ 63436 h 157939"/>
                <a:gd name="connsiteX39" fmla="*/ 64054 w 89702"/>
                <a:gd name="connsiteY39" fmla="*/ 44646 h 157939"/>
                <a:gd name="connsiteX40" fmla="*/ 57881 w 89702"/>
                <a:gd name="connsiteY40" fmla="*/ 27638 h 157939"/>
                <a:gd name="connsiteX41" fmla="*/ 42382 w 89702"/>
                <a:gd name="connsiteY41" fmla="*/ 20574 h 1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702" h="157939">
                  <a:moveTo>
                    <a:pt x="1646" y="145047"/>
                  </a:moveTo>
                  <a:lnTo>
                    <a:pt x="12070" y="129753"/>
                  </a:lnTo>
                  <a:cubicBezTo>
                    <a:pt x="23249" y="137229"/>
                    <a:pt x="33536" y="140932"/>
                    <a:pt x="43000" y="140932"/>
                  </a:cubicBezTo>
                  <a:cubicBezTo>
                    <a:pt x="51709" y="140932"/>
                    <a:pt x="58567" y="139423"/>
                    <a:pt x="63574" y="136406"/>
                  </a:cubicBezTo>
                  <a:cubicBezTo>
                    <a:pt x="68580" y="133388"/>
                    <a:pt x="71117" y="129685"/>
                    <a:pt x="71117" y="125227"/>
                  </a:cubicBezTo>
                  <a:cubicBezTo>
                    <a:pt x="71117" y="116449"/>
                    <a:pt x="64808" y="111991"/>
                    <a:pt x="52121" y="111991"/>
                  </a:cubicBezTo>
                  <a:cubicBezTo>
                    <a:pt x="49995" y="111991"/>
                    <a:pt x="46086" y="112540"/>
                    <a:pt x="40394" y="113637"/>
                  </a:cubicBezTo>
                  <a:cubicBezTo>
                    <a:pt x="34770" y="114734"/>
                    <a:pt x="30312" y="115283"/>
                    <a:pt x="27158" y="115283"/>
                  </a:cubicBezTo>
                  <a:cubicBezTo>
                    <a:pt x="11796" y="115283"/>
                    <a:pt x="4115" y="109454"/>
                    <a:pt x="4115" y="97727"/>
                  </a:cubicBezTo>
                  <a:cubicBezTo>
                    <a:pt x="4115" y="94160"/>
                    <a:pt x="5898" y="90869"/>
                    <a:pt x="9533" y="87920"/>
                  </a:cubicBezTo>
                  <a:cubicBezTo>
                    <a:pt x="13099" y="85039"/>
                    <a:pt x="17556" y="82913"/>
                    <a:pt x="22837" y="81610"/>
                  </a:cubicBezTo>
                  <a:cubicBezTo>
                    <a:pt x="7612" y="74478"/>
                    <a:pt x="0" y="62133"/>
                    <a:pt x="0" y="44508"/>
                  </a:cubicBezTo>
                  <a:cubicBezTo>
                    <a:pt x="0" y="33193"/>
                    <a:pt x="3909" y="23797"/>
                    <a:pt x="11796" y="16253"/>
                  </a:cubicBezTo>
                  <a:cubicBezTo>
                    <a:pt x="19682" y="8710"/>
                    <a:pt x="29421" y="4938"/>
                    <a:pt x="40942" y="4938"/>
                  </a:cubicBezTo>
                  <a:cubicBezTo>
                    <a:pt x="51572" y="4938"/>
                    <a:pt x="59870" y="7132"/>
                    <a:pt x="65905" y="11521"/>
                  </a:cubicBezTo>
                  <a:lnTo>
                    <a:pt x="75506" y="0"/>
                  </a:lnTo>
                  <a:lnTo>
                    <a:pt x="88057" y="11796"/>
                  </a:lnTo>
                  <a:lnTo>
                    <a:pt x="76535" y="20505"/>
                  </a:lnTo>
                  <a:cubicBezTo>
                    <a:pt x="81473" y="26883"/>
                    <a:pt x="83942" y="35182"/>
                    <a:pt x="83942" y="45469"/>
                  </a:cubicBezTo>
                  <a:cubicBezTo>
                    <a:pt x="83942" y="56373"/>
                    <a:pt x="80513" y="65494"/>
                    <a:pt x="73723" y="72901"/>
                  </a:cubicBezTo>
                  <a:cubicBezTo>
                    <a:pt x="66934" y="80307"/>
                    <a:pt x="58019" y="84559"/>
                    <a:pt x="46977" y="85588"/>
                  </a:cubicBezTo>
                  <a:lnTo>
                    <a:pt x="31135" y="87371"/>
                  </a:lnTo>
                  <a:cubicBezTo>
                    <a:pt x="29284" y="87577"/>
                    <a:pt x="26815" y="88331"/>
                    <a:pt x="23729" y="89565"/>
                  </a:cubicBezTo>
                  <a:cubicBezTo>
                    <a:pt x="20643" y="90869"/>
                    <a:pt x="19065" y="92514"/>
                    <a:pt x="19065" y="94572"/>
                  </a:cubicBezTo>
                  <a:cubicBezTo>
                    <a:pt x="19065" y="97384"/>
                    <a:pt x="22357" y="98755"/>
                    <a:pt x="28941" y="98755"/>
                  </a:cubicBezTo>
                  <a:cubicBezTo>
                    <a:pt x="31821" y="98755"/>
                    <a:pt x="36279" y="98207"/>
                    <a:pt x="42382" y="97109"/>
                  </a:cubicBezTo>
                  <a:cubicBezTo>
                    <a:pt x="48486" y="96012"/>
                    <a:pt x="53012" y="95463"/>
                    <a:pt x="55961" y="95463"/>
                  </a:cubicBezTo>
                  <a:cubicBezTo>
                    <a:pt x="66591" y="95463"/>
                    <a:pt x="74821" y="98001"/>
                    <a:pt x="80787" y="103144"/>
                  </a:cubicBezTo>
                  <a:cubicBezTo>
                    <a:pt x="86754" y="108288"/>
                    <a:pt x="89702" y="115352"/>
                    <a:pt x="89702" y="124404"/>
                  </a:cubicBezTo>
                  <a:cubicBezTo>
                    <a:pt x="89702" y="134417"/>
                    <a:pt x="85245" y="142509"/>
                    <a:pt x="76329" y="148681"/>
                  </a:cubicBezTo>
                  <a:cubicBezTo>
                    <a:pt x="67414" y="154854"/>
                    <a:pt x="56098" y="157940"/>
                    <a:pt x="42451" y="157940"/>
                  </a:cubicBezTo>
                  <a:cubicBezTo>
                    <a:pt x="35456" y="157940"/>
                    <a:pt x="28049" y="156705"/>
                    <a:pt x="20300" y="154236"/>
                  </a:cubicBezTo>
                  <a:cubicBezTo>
                    <a:pt x="12619" y="151630"/>
                    <a:pt x="6378" y="148613"/>
                    <a:pt x="1646" y="145047"/>
                  </a:cubicBezTo>
                  <a:close/>
                  <a:moveTo>
                    <a:pt x="42382" y="20574"/>
                  </a:moveTo>
                  <a:cubicBezTo>
                    <a:pt x="35730" y="20574"/>
                    <a:pt x="30312" y="22906"/>
                    <a:pt x="26129" y="27638"/>
                  </a:cubicBezTo>
                  <a:cubicBezTo>
                    <a:pt x="21946" y="32301"/>
                    <a:pt x="19820" y="37993"/>
                    <a:pt x="19820" y="44646"/>
                  </a:cubicBezTo>
                  <a:cubicBezTo>
                    <a:pt x="19820" y="52121"/>
                    <a:pt x="21877" y="58362"/>
                    <a:pt x="25923" y="63231"/>
                  </a:cubicBezTo>
                  <a:cubicBezTo>
                    <a:pt x="29969" y="68100"/>
                    <a:pt x="35456" y="70569"/>
                    <a:pt x="42382" y="70569"/>
                  </a:cubicBezTo>
                  <a:cubicBezTo>
                    <a:pt x="49172" y="70569"/>
                    <a:pt x="54452" y="68169"/>
                    <a:pt x="58293" y="63436"/>
                  </a:cubicBezTo>
                  <a:cubicBezTo>
                    <a:pt x="62133" y="58636"/>
                    <a:pt x="64054" y="52395"/>
                    <a:pt x="64054" y="44646"/>
                  </a:cubicBezTo>
                  <a:cubicBezTo>
                    <a:pt x="64054" y="37925"/>
                    <a:pt x="61996" y="32301"/>
                    <a:pt x="57881" y="27638"/>
                  </a:cubicBezTo>
                  <a:cubicBezTo>
                    <a:pt x="53767" y="22974"/>
                    <a:pt x="48555" y="20574"/>
                    <a:pt x="42382" y="20574"/>
                  </a:cubicBezTo>
                  <a:close/>
                </a:path>
              </a:pathLst>
            </a:custGeom>
            <a:grpFill/>
            <a:ln w="68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073B8F7-8B83-4D2B-BD9E-E8798E1A9DEB}"/>
                </a:ext>
              </a:extLst>
            </p:cNvPr>
            <p:cNvSpPr/>
            <p:nvPr/>
          </p:nvSpPr>
          <p:spPr>
            <a:xfrm>
              <a:off x="1964859" y="6127051"/>
              <a:ext cx="69334" cy="140931"/>
            </a:xfrm>
            <a:custGeom>
              <a:avLst/>
              <a:gdLst>
                <a:gd name="connsiteX0" fmla="*/ 12413 w 69334"/>
                <a:gd name="connsiteY0" fmla="*/ 45469 h 140931"/>
                <a:gd name="connsiteX1" fmla="*/ 0 w 69334"/>
                <a:gd name="connsiteY1" fmla="*/ 45469 h 140931"/>
                <a:gd name="connsiteX2" fmla="*/ 0 w 69334"/>
                <a:gd name="connsiteY2" fmla="*/ 30175 h 140931"/>
                <a:gd name="connsiteX3" fmla="*/ 12413 w 69334"/>
                <a:gd name="connsiteY3" fmla="*/ 30175 h 140931"/>
                <a:gd name="connsiteX4" fmla="*/ 12413 w 69334"/>
                <a:gd name="connsiteY4" fmla="*/ 7407 h 140931"/>
                <a:gd name="connsiteX5" fmla="*/ 31821 w 69334"/>
                <a:gd name="connsiteY5" fmla="*/ 0 h 140931"/>
                <a:gd name="connsiteX6" fmla="*/ 31821 w 69334"/>
                <a:gd name="connsiteY6" fmla="*/ 30175 h 140931"/>
                <a:gd name="connsiteX7" fmla="*/ 61585 w 69334"/>
                <a:gd name="connsiteY7" fmla="*/ 30175 h 140931"/>
                <a:gd name="connsiteX8" fmla="*/ 61585 w 69334"/>
                <a:gd name="connsiteY8" fmla="*/ 45469 h 140931"/>
                <a:gd name="connsiteX9" fmla="*/ 31821 w 69334"/>
                <a:gd name="connsiteY9" fmla="*/ 45469 h 140931"/>
                <a:gd name="connsiteX10" fmla="*/ 31821 w 69334"/>
                <a:gd name="connsiteY10" fmla="*/ 99510 h 140931"/>
                <a:gd name="connsiteX11" fmla="*/ 36416 w 69334"/>
                <a:gd name="connsiteY11" fmla="*/ 118986 h 140931"/>
                <a:gd name="connsiteX12" fmla="*/ 51229 w 69334"/>
                <a:gd name="connsiteY12" fmla="*/ 124816 h 140931"/>
                <a:gd name="connsiteX13" fmla="*/ 66522 w 69334"/>
                <a:gd name="connsiteY13" fmla="*/ 121112 h 140931"/>
                <a:gd name="connsiteX14" fmla="*/ 69334 w 69334"/>
                <a:gd name="connsiteY14" fmla="*/ 137914 h 140931"/>
                <a:gd name="connsiteX15" fmla="*/ 43000 w 69334"/>
                <a:gd name="connsiteY15" fmla="*/ 140932 h 140931"/>
                <a:gd name="connsiteX16" fmla="*/ 21191 w 69334"/>
                <a:gd name="connsiteY16" fmla="*/ 131331 h 140931"/>
                <a:gd name="connsiteX17" fmla="*/ 12276 w 69334"/>
                <a:gd name="connsiteY17" fmla="*/ 107122 h 140931"/>
                <a:gd name="connsiteX18" fmla="*/ 12276 w 69334"/>
                <a:gd name="connsiteY18" fmla="*/ 45469 h 1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334" h="140931">
                  <a:moveTo>
                    <a:pt x="12413" y="45469"/>
                  </a:moveTo>
                  <a:lnTo>
                    <a:pt x="0" y="45469"/>
                  </a:lnTo>
                  <a:lnTo>
                    <a:pt x="0" y="30175"/>
                  </a:lnTo>
                  <a:lnTo>
                    <a:pt x="12413" y="30175"/>
                  </a:lnTo>
                  <a:lnTo>
                    <a:pt x="12413" y="7407"/>
                  </a:lnTo>
                  <a:lnTo>
                    <a:pt x="31821" y="0"/>
                  </a:lnTo>
                  <a:lnTo>
                    <a:pt x="31821" y="30175"/>
                  </a:lnTo>
                  <a:lnTo>
                    <a:pt x="61585" y="30175"/>
                  </a:lnTo>
                  <a:lnTo>
                    <a:pt x="61585" y="45469"/>
                  </a:lnTo>
                  <a:lnTo>
                    <a:pt x="31821" y="45469"/>
                  </a:lnTo>
                  <a:lnTo>
                    <a:pt x="31821" y="99510"/>
                  </a:lnTo>
                  <a:cubicBezTo>
                    <a:pt x="31821" y="108631"/>
                    <a:pt x="33330" y="115146"/>
                    <a:pt x="36416" y="118986"/>
                  </a:cubicBezTo>
                  <a:cubicBezTo>
                    <a:pt x="39502" y="122895"/>
                    <a:pt x="44440" y="124816"/>
                    <a:pt x="51229" y="124816"/>
                  </a:cubicBezTo>
                  <a:cubicBezTo>
                    <a:pt x="56167" y="124816"/>
                    <a:pt x="61242" y="123581"/>
                    <a:pt x="66522" y="121112"/>
                  </a:cubicBezTo>
                  <a:lnTo>
                    <a:pt x="69334" y="137914"/>
                  </a:lnTo>
                  <a:cubicBezTo>
                    <a:pt x="61379" y="139903"/>
                    <a:pt x="52532" y="140932"/>
                    <a:pt x="43000" y="140932"/>
                  </a:cubicBezTo>
                  <a:cubicBezTo>
                    <a:pt x="34359" y="140932"/>
                    <a:pt x="27089" y="137777"/>
                    <a:pt x="21191" y="131331"/>
                  </a:cubicBezTo>
                  <a:cubicBezTo>
                    <a:pt x="15225" y="124953"/>
                    <a:pt x="12276" y="116860"/>
                    <a:pt x="12276" y="107122"/>
                  </a:cubicBezTo>
                  <a:lnTo>
                    <a:pt x="12276" y="45469"/>
                  </a:lnTo>
                  <a:close/>
                </a:path>
              </a:pathLst>
            </a:custGeom>
            <a:grpFill/>
            <a:ln w="682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D2999F-4A60-4691-9E81-A20F8B0A2847}"/>
                </a:ext>
              </a:extLst>
            </p:cNvPr>
            <p:cNvSpPr/>
            <p:nvPr/>
          </p:nvSpPr>
          <p:spPr>
            <a:xfrm>
              <a:off x="2045440" y="6155512"/>
              <a:ext cx="98343" cy="112471"/>
            </a:xfrm>
            <a:custGeom>
              <a:avLst/>
              <a:gdLst>
                <a:gd name="connsiteX0" fmla="*/ 0 w 98343"/>
                <a:gd name="connsiteY0" fmla="*/ 55961 h 112471"/>
                <a:gd name="connsiteX1" fmla="*/ 13510 w 98343"/>
                <a:gd name="connsiteY1" fmla="*/ 15430 h 112471"/>
                <a:gd name="connsiteX2" fmla="*/ 49172 w 98343"/>
                <a:gd name="connsiteY2" fmla="*/ 0 h 112471"/>
                <a:gd name="connsiteX3" fmla="*/ 85451 w 98343"/>
                <a:gd name="connsiteY3" fmla="*/ 14813 h 112471"/>
                <a:gd name="connsiteX4" fmla="*/ 98343 w 98343"/>
                <a:gd name="connsiteY4" fmla="*/ 55961 h 112471"/>
                <a:gd name="connsiteX5" fmla="*/ 85108 w 98343"/>
                <a:gd name="connsiteY5" fmla="*/ 97315 h 112471"/>
                <a:gd name="connsiteX6" fmla="*/ 49172 w 98343"/>
                <a:gd name="connsiteY6" fmla="*/ 112471 h 112471"/>
                <a:gd name="connsiteX7" fmla="*/ 12962 w 98343"/>
                <a:gd name="connsiteY7" fmla="*/ 97178 h 112471"/>
                <a:gd name="connsiteX8" fmla="*/ 0 w 98343"/>
                <a:gd name="connsiteY8" fmla="*/ 55961 h 112471"/>
                <a:gd name="connsiteX9" fmla="*/ 20231 w 98343"/>
                <a:gd name="connsiteY9" fmla="*/ 55961 h 112471"/>
                <a:gd name="connsiteX10" fmla="*/ 49172 w 98343"/>
                <a:gd name="connsiteY10" fmla="*/ 96698 h 112471"/>
                <a:gd name="connsiteX11" fmla="*/ 70363 w 98343"/>
                <a:gd name="connsiteY11" fmla="*/ 85794 h 112471"/>
                <a:gd name="connsiteX12" fmla="*/ 78044 w 98343"/>
                <a:gd name="connsiteY12" fmla="*/ 55961 h 112471"/>
                <a:gd name="connsiteX13" fmla="*/ 49172 w 98343"/>
                <a:gd name="connsiteY13" fmla="*/ 15705 h 112471"/>
                <a:gd name="connsiteX14" fmla="*/ 28118 w 98343"/>
                <a:gd name="connsiteY14" fmla="*/ 26403 h 112471"/>
                <a:gd name="connsiteX15" fmla="*/ 20231 w 98343"/>
                <a:gd name="connsiteY15" fmla="*/ 55961 h 1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43" h="112471">
                  <a:moveTo>
                    <a:pt x="0" y="55961"/>
                  </a:moveTo>
                  <a:cubicBezTo>
                    <a:pt x="0" y="39228"/>
                    <a:pt x="4526" y="25717"/>
                    <a:pt x="13510" y="15430"/>
                  </a:cubicBezTo>
                  <a:cubicBezTo>
                    <a:pt x="22563" y="5144"/>
                    <a:pt x="34427" y="0"/>
                    <a:pt x="49172" y="0"/>
                  </a:cubicBezTo>
                  <a:cubicBezTo>
                    <a:pt x="64739" y="0"/>
                    <a:pt x="76809" y="4938"/>
                    <a:pt x="85451" y="14813"/>
                  </a:cubicBezTo>
                  <a:cubicBezTo>
                    <a:pt x="94023" y="24689"/>
                    <a:pt x="98343" y="38405"/>
                    <a:pt x="98343" y="55961"/>
                  </a:cubicBezTo>
                  <a:cubicBezTo>
                    <a:pt x="98343" y="73449"/>
                    <a:pt x="93954" y="87234"/>
                    <a:pt x="85108" y="97315"/>
                  </a:cubicBezTo>
                  <a:cubicBezTo>
                    <a:pt x="76329" y="107396"/>
                    <a:pt x="64328" y="112471"/>
                    <a:pt x="49172" y="112471"/>
                  </a:cubicBezTo>
                  <a:cubicBezTo>
                    <a:pt x="33673" y="112471"/>
                    <a:pt x="21603" y="107396"/>
                    <a:pt x="12962" y="97178"/>
                  </a:cubicBezTo>
                  <a:cubicBezTo>
                    <a:pt x="4321" y="86959"/>
                    <a:pt x="0" y="73243"/>
                    <a:pt x="0" y="55961"/>
                  </a:cubicBezTo>
                  <a:close/>
                  <a:moveTo>
                    <a:pt x="20231" y="55961"/>
                  </a:moveTo>
                  <a:cubicBezTo>
                    <a:pt x="20231" y="83119"/>
                    <a:pt x="29901" y="96698"/>
                    <a:pt x="49172" y="96698"/>
                  </a:cubicBezTo>
                  <a:cubicBezTo>
                    <a:pt x="58224" y="96698"/>
                    <a:pt x="65288" y="93063"/>
                    <a:pt x="70363" y="85794"/>
                  </a:cubicBezTo>
                  <a:cubicBezTo>
                    <a:pt x="75506" y="78524"/>
                    <a:pt x="78044" y="68580"/>
                    <a:pt x="78044" y="55961"/>
                  </a:cubicBezTo>
                  <a:cubicBezTo>
                    <a:pt x="78044" y="29146"/>
                    <a:pt x="68443" y="15705"/>
                    <a:pt x="49172" y="15705"/>
                  </a:cubicBezTo>
                  <a:cubicBezTo>
                    <a:pt x="40394" y="15705"/>
                    <a:pt x="33330" y="19271"/>
                    <a:pt x="28118" y="26403"/>
                  </a:cubicBezTo>
                  <a:cubicBezTo>
                    <a:pt x="22906" y="33604"/>
                    <a:pt x="20231" y="43411"/>
                    <a:pt x="20231" y="55961"/>
                  </a:cubicBezTo>
                  <a:close/>
                </a:path>
              </a:pathLst>
            </a:custGeom>
            <a:grpFill/>
            <a:ln w="682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F039431-891C-4BED-83EA-016C76ACB105}"/>
                </a:ext>
              </a:extLst>
            </p:cNvPr>
            <p:cNvSpPr/>
            <p:nvPr/>
          </p:nvSpPr>
          <p:spPr>
            <a:xfrm>
              <a:off x="2163740" y="6155580"/>
              <a:ext cx="86410" cy="110345"/>
            </a:xfrm>
            <a:custGeom>
              <a:avLst/>
              <a:gdLst>
                <a:gd name="connsiteX0" fmla="*/ 66934 w 86410"/>
                <a:gd name="connsiteY0" fmla="*/ 110345 h 110345"/>
                <a:gd name="connsiteX1" fmla="*/ 66934 w 86410"/>
                <a:gd name="connsiteY1" fmla="*/ 47252 h 110345"/>
                <a:gd name="connsiteX2" fmla="*/ 61722 w 86410"/>
                <a:gd name="connsiteY2" fmla="*/ 22974 h 110345"/>
                <a:gd name="connsiteX3" fmla="*/ 44234 w 86410"/>
                <a:gd name="connsiteY3" fmla="*/ 16048 h 110345"/>
                <a:gd name="connsiteX4" fmla="*/ 30449 w 86410"/>
                <a:gd name="connsiteY4" fmla="*/ 20025 h 110345"/>
                <a:gd name="connsiteX5" fmla="*/ 19408 w 86410"/>
                <a:gd name="connsiteY5" fmla="*/ 29764 h 110345"/>
                <a:gd name="connsiteX6" fmla="*/ 19408 w 86410"/>
                <a:gd name="connsiteY6" fmla="*/ 110345 h 110345"/>
                <a:gd name="connsiteX7" fmla="*/ 0 w 86410"/>
                <a:gd name="connsiteY7" fmla="*/ 110345 h 110345"/>
                <a:gd name="connsiteX8" fmla="*/ 0 w 86410"/>
                <a:gd name="connsiteY8" fmla="*/ 1646 h 110345"/>
                <a:gd name="connsiteX9" fmla="*/ 13236 w 86410"/>
                <a:gd name="connsiteY9" fmla="*/ 1646 h 110345"/>
                <a:gd name="connsiteX10" fmla="*/ 19340 w 86410"/>
                <a:gd name="connsiteY10" fmla="*/ 15636 h 110345"/>
                <a:gd name="connsiteX11" fmla="*/ 50612 w 86410"/>
                <a:gd name="connsiteY11" fmla="*/ 0 h 110345"/>
                <a:gd name="connsiteX12" fmla="*/ 86411 w 86410"/>
                <a:gd name="connsiteY12" fmla="*/ 43274 h 110345"/>
                <a:gd name="connsiteX13" fmla="*/ 86411 w 86410"/>
                <a:gd name="connsiteY13" fmla="*/ 110345 h 110345"/>
                <a:gd name="connsiteX14" fmla="*/ 66934 w 86410"/>
                <a:gd name="connsiteY14" fmla="*/ 110345 h 1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10" h="110345">
                  <a:moveTo>
                    <a:pt x="66934" y="110345"/>
                  </a:moveTo>
                  <a:lnTo>
                    <a:pt x="66934" y="47252"/>
                  </a:lnTo>
                  <a:cubicBezTo>
                    <a:pt x="66934" y="35730"/>
                    <a:pt x="65219" y="27638"/>
                    <a:pt x="61722" y="22974"/>
                  </a:cubicBezTo>
                  <a:cubicBezTo>
                    <a:pt x="58224" y="18379"/>
                    <a:pt x="52395" y="16048"/>
                    <a:pt x="44234" y="16048"/>
                  </a:cubicBezTo>
                  <a:cubicBezTo>
                    <a:pt x="39845" y="16048"/>
                    <a:pt x="35250" y="17351"/>
                    <a:pt x="30449" y="20025"/>
                  </a:cubicBezTo>
                  <a:cubicBezTo>
                    <a:pt x="25649" y="22631"/>
                    <a:pt x="21946" y="25923"/>
                    <a:pt x="19408" y="29764"/>
                  </a:cubicBezTo>
                  <a:lnTo>
                    <a:pt x="19408" y="110345"/>
                  </a:lnTo>
                  <a:lnTo>
                    <a:pt x="0" y="110345"/>
                  </a:lnTo>
                  <a:lnTo>
                    <a:pt x="0" y="1646"/>
                  </a:lnTo>
                  <a:lnTo>
                    <a:pt x="13236" y="1646"/>
                  </a:lnTo>
                  <a:lnTo>
                    <a:pt x="19340" y="15636"/>
                  </a:lnTo>
                  <a:cubicBezTo>
                    <a:pt x="25717" y="5212"/>
                    <a:pt x="36142" y="0"/>
                    <a:pt x="50612" y="0"/>
                  </a:cubicBezTo>
                  <a:cubicBezTo>
                    <a:pt x="74478" y="0"/>
                    <a:pt x="86411" y="14470"/>
                    <a:pt x="86411" y="43274"/>
                  </a:cubicBezTo>
                  <a:lnTo>
                    <a:pt x="86411" y="110345"/>
                  </a:lnTo>
                  <a:lnTo>
                    <a:pt x="66934" y="110345"/>
                  </a:lnTo>
                  <a:close/>
                </a:path>
              </a:pathLst>
            </a:custGeom>
            <a:grpFill/>
            <a:ln w="6820" cap="flat">
              <a:noFill/>
              <a:prstDash val="solid"/>
              <a:miter/>
            </a:ln>
          </p:spPr>
          <p:txBody>
            <a:bodyPr rtlCol="0" anchor="ctr"/>
            <a:lstStyle/>
            <a:p>
              <a:endParaRPr lang="en-US"/>
            </a:p>
          </p:txBody>
        </p:sp>
      </p:grpSp>
      <p:grpSp>
        <p:nvGrpSpPr>
          <p:cNvPr id="27" name="Graphic 28">
            <a:extLst>
              <a:ext uri="{FF2B5EF4-FFF2-40B4-BE49-F238E27FC236}">
                <a16:creationId xmlns:a16="http://schemas.microsoft.com/office/drawing/2014/main" id="{0B9856C7-7534-4BB2-9380-BE4E8E5B2A23}"/>
              </a:ext>
            </a:extLst>
          </p:cNvPr>
          <p:cNvGrpSpPr/>
          <p:nvPr/>
        </p:nvGrpSpPr>
        <p:grpSpPr>
          <a:xfrm>
            <a:off x="2302889" y="6116764"/>
            <a:ext cx="529230" cy="191681"/>
            <a:chOff x="2302889" y="6116764"/>
            <a:chExt cx="529230" cy="191681"/>
          </a:xfrm>
          <a:solidFill>
            <a:schemeClr val="bg1"/>
          </a:solidFill>
        </p:grpSpPr>
        <p:sp>
          <p:nvSpPr>
            <p:cNvPr id="28" name="Freeform: Shape 27">
              <a:extLst>
                <a:ext uri="{FF2B5EF4-FFF2-40B4-BE49-F238E27FC236}">
                  <a16:creationId xmlns:a16="http://schemas.microsoft.com/office/drawing/2014/main" id="{54519AC8-8743-46D2-B94C-914A84183CEC}"/>
                </a:ext>
              </a:extLst>
            </p:cNvPr>
            <p:cNvSpPr/>
            <p:nvPr/>
          </p:nvSpPr>
          <p:spPr>
            <a:xfrm>
              <a:off x="2302889" y="6116764"/>
              <a:ext cx="115899" cy="152110"/>
            </a:xfrm>
            <a:custGeom>
              <a:avLst/>
              <a:gdLst>
                <a:gd name="connsiteX0" fmla="*/ 108836 w 115899"/>
                <a:gd name="connsiteY0" fmla="*/ 12756 h 152110"/>
                <a:gd name="connsiteX1" fmla="*/ 100538 w 115899"/>
                <a:gd name="connsiteY1" fmla="*/ 29352 h 152110"/>
                <a:gd name="connsiteX2" fmla="*/ 70843 w 115899"/>
                <a:gd name="connsiteY2" fmla="*/ 18105 h 152110"/>
                <a:gd name="connsiteX3" fmla="*/ 34427 w 115899"/>
                <a:gd name="connsiteY3" fmla="*/ 34359 h 152110"/>
                <a:gd name="connsiteX4" fmla="*/ 21054 w 115899"/>
                <a:gd name="connsiteY4" fmla="*/ 77427 h 152110"/>
                <a:gd name="connsiteX5" fmla="*/ 34153 w 115899"/>
                <a:gd name="connsiteY5" fmla="*/ 118438 h 152110"/>
                <a:gd name="connsiteX6" fmla="*/ 69814 w 115899"/>
                <a:gd name="connsiteY6" fmla="*/ 134005 h 152110"/>
                <a:gd name="connsiteX7" fmla="*/ 95806 w 115899"/>
                <a:gd name="connsiteY7" fmla="*/ 124404 h 152110"/>
                <a:gd name="connsiteX8" fmla="*/ 95806 w 115899"/>
                <a:gd name="connsiteY8" fmla="*/ 89977 h 152110"/>
                <a:gd name="connsiteX9" fmla="*/ 75438 w 115899"/>
                <a:gd name="connsiteY9" fmla="*/ 89977 h 152110"/>
                <a:gd name="connsiteX10" fmla="*/ 75438 w 115899"/>
                <a:gd name="connsiteY10" fmla="*/ 72901 h 152110"/>
                <a:gd name="connsiteX11" fmla="*/ 115900 w 115899"/>
                <a:gd name="connsiteY11" fmla="*/ 72901 h 152110"/>
                <a:gd name="connsiteX12" fmla="*/ 115900 w 115899"/>
                <a:gd name="connsiteY12" fmla="*/ 136954 h 152110"/>
                <a:gd name="connsiteX13" fmla="*/ 93543 w 115899"/>
                <a:gd name="connsiteY13" fmla="*/ 147927 h 152110"/>
                <a:gd name="connsiteX14" fmla="*/ 65631 w 115899"/>
                <a:gd name="connsiteY14" fmla="*/ 152110 h 152110"/>
                <a:gd name="connsiteX15" fmla="*/ 17625 w 115899"/>
                <a:gd name="connsiteY15" fmla="*/ 131468 h 152110"/>
                <a:gd name="connsiteX16" fmla="*/ 0 w 115899"/>
                <a:gd name="connsiteY16" fmla="*/ 76604 h 152110"/>
                <a:gd name="connsiteX17" fmla="*/ 19339 w 115899"/>
                <a:gd name="connsiteY17" fmla="*/ 21260 h 152110"/>
                <a:gd name="connsiteX18" fmla="*/ 71460 w 115899"/>
                <a:gd name="connsiteY18" fmla="*/ 0 h 152110"/>
                <a:gd name="connsiteX19" fmla="*/ 108836 w 115899"/>
                <a:gd name="connsiteY19" fmla="*/ 12756 h 15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899" h="152110">
                  <a:moveTo>
                    <a:pt x="108836" y="12756"/>
                  </a:moveTo>
                  <a:lnTo>
                    <a:pt x="100538" y="29352"/>
                  </a:lnTo>
                  <a:cubicBezTo>
                    <a:pt x="90457" y="21877"/>
                    <a:pt x="80513" y="18105"/>
                    <a:pt x="70843" y="18105"/>
                  </a:cubicBezTo>
                  <a:cubicBezTo>
                    <a:pt x="55481" y="18105"/>
                    <a:pt x="43274" y="23523"/>
                    <a:pt x="34427" y="34359"/>
                  </a:cubicBezTo>
                  <a:cubicBezTo>
                    <a:pt x="25512" y="45194"/>
                    <a:pt x="21054" y="59527"/>
                    <a:pt x="21054" y="77427"/>
                  </a:cubicBezTo>
                  <a:cubicBezTo>
                    <a:pt x="21054" y="94435"/>
                    <a:pt x="25443" y="108082"/>
                    <a:pt x="34153" y="118438"/>
                  </a:cubicBezTo>
                  <a:cubicBezTo>
                    <a:pt x="42862" y="128793"/>
                    <a:pt x="54795" y="134005"/>
                    <a:pt x="69814" y="134005"/>
                  </a:cubicBezTo>
                  <a:cubicBezTo>
                    <a:pt x="80513" y="134005"/>
                    <a:pt x="89222" y="130782"/>
                    <a:pt x="95806" y="124404"/>
                  </a:cubicBezTo>
                  <a:lnTo>
                    <a:pt x="95806" y="89977"/>
                  </a:lnTo>
                  <a:lnTo>
                    <a:pt x="75438" y="89977"/>
                  </a:lnTo>
                  <a:lnTo>
                    <a:pt x="75438" y="72901"/>
                  </a:lnTo>
                  <a:lnTo>
                    <a:pt x="115900" y="72901"/>
                  </a:lnTo>
                  <a:lnTo>
                    <a:pt x="115900" y="136954"/>
                  </a:lnTo>
                  <a:cubicBezTo>
                    <a:pt x="110551" y="141481"/>
                    <a:pt x="103075" y="145184"/>
                    <a:pt x="93543" y="147927"/>
                  </a:cubicBezTo>
                  <a:cubicBezTo>
                    <a:pt x="84010" y="150670"/>
                    <a:pt x="74683" y="152110"/>
                    <a:pt x="65631" y="152110"/>
                  </a:cubicBezTo>
                  <a:cubicBezTo>
                    <a:pt x="45331" y="152110"/>
                    <a:pt x="29352" y="145252"/>
                    <a:pt x="17625" y="131468"/>
                  </a:cubicBezTo>
                  <a:cubicBezTo>
                    <a:pt x="5898" y="117683"/>
                    <a:pt x="0" y="99441"/>
                    <a:pt x="0" y="76604"/>
                  </a:cubicBezTo>
                  <a:cubicBezTo>
                    <a:pt x="0" y="53904"/>
                    <a:pt x="6447" y="35387"/>
                    <a:pt x="19339" y="21260"/>
                  </a:cubicBezTo>
                  <a:cubicBezTo>
                    <a:pt x="32233" y="7064"/>
                    <a:pt x="49583" y="0"/>
                    <a:pt x="71460" y="0"/>
                  </a:cubicBezTo>
                  <a:cubicBezTo>
                    <a:pt x="86685" y="0"/>
                    <a:pt x="99166" y="4252"/>
                    <a:pt x="108836" y="12756"/>
                  </a:cubicBezTo>
                  <a:close/>
                </a:path>
              </a:pathLst>
            </a:custGeom>
            <a:grpFill/>
            <a:ln w="682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56EE2A-67AD-4DAF-B7D4-422EB789E440}"/>
                </a:ext>
              </a:extLst>
            </p:cNvPr>
            <p:cNvSpPr/>
            <p:nvPr/>
          </p:nvSpPr>
          <p:spPr>
            <a:xfrm>
              <a:off x="2443820" y="6156815"/>
              <a:ext cx="64808" cy="109522"/>
            </a:xfrm>
            <a:custGeom>
              <a:avLst/>
              <a:gdLst>
                <a:gd name="connsiteX0" fmla="*/ 56853 w 64808"/>
                <a:gd name="connsiteY0" fmla="*/ 20368 h 109522"/>
                <a:gd name="connsiteX1" fmla="*/ 44303 w 64808"/>
                <a:gd name="connsiteY1" fmla="*/ 16048 h 109522"/>
                <a:gd name="connsiteX2" fmla="*/ 26609 w 64808"/>
                <a:gd name="connsiteY2" fmla="*/ 25375 h 109522"/>
                <a:gd name="connsiteX3" fmla="*/ 19065 w 64808"/>
                <a:gd name="connsiteY3" fmla="*/ 47869 h 109522"/>
                <a:gd name="connsiteX4" fmla="*/ 19065 w 64808"/>
                <a:gd name="connsiteY4" fmla="*/ 109522 h 109522"/>
                <a:gd name="connsiteX5" fmla="*/ 0 w 64808"/>
                <a:gd name="connsiteY5" fmla="*/ 109522 h 109522"/>
                <a:gd name="connsiteX6" fmla="*/ 0 w 64808"/>
                <a:gd name="connsiteY6" fmla="*/ 2057 h 109522"/>
                <a:gd name="connsiteX7" fmla="*/ 19065 w 64808"/>
                <a:gd name="connsiteY7" fmla="*/ 2057 h 109522"/>
                <a:gd name="connsiteX8" fmla="*/ 19065 w 64808"/>
                <a:gd name="connsiteY8" fmla="*/ 19202 h 109522"/>
                <a:gd name="connsiteX9" fmla="*/ 50063 w 64808"/>
                <a:gd name="connsiteY9" fmla="*/ 0 h 109522"/>
                <a:gd name="connsiteX10" fmla="*/ 64808 w 64808"/>
                <a:gd name="connsiteY10" fmla="*/ 1783 h 109522"/>
                <a:gd name="connsiteX11" fmla="*/ 56853 w 64808"/>
                <a:gd name="connsiteY11" fmla="*/ 20368 h 1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8" h="109522">
                  <a:moveTo>
                    <a:pt x="56853" y="20368"/>
                  </a:moveTo>
                  <a:cubicBezTo>
                    <a:pt x="52738" y="17488"/>
                    <a:pt x="48555" y="16048"/>
                    <a:pt x="44303" y="16048"/>
                  </a:cubicBezTo>
                  <a:cubicBezTo>
                    <a:pt x="37513" y="16048"/>
                    <a:pt x="31615" y="19134"/>
                    <a:pt x="26609" y="25375"/>
                  </a:cubicBezTo>
                  <a:cubicBezTo>
                    <a:pt x="21534" y="31615"/>
                    <a:pt x="19065" y="39091"/>
                    <a:pt x="19065" y="47869"/>
                  </a:cubicBezTo>
                  <a:lnTo>
                    <a:pt x="19065" y="109522"/>
                  </a:lnTo>
                  <a:lnTo>
                    <a:pt x="0" y="109522"/>
                  </a:lnTo>
                  <a:lnTo>
                    <a:pt x="0" y="2057"/>
                  </a:lnTo>
                  <a:lnTo>
                    <a:pt x="19065" y="2057"/>
                  </a:lnTo>
                  <a:lnTo>
                    <a:pt x="19065" y="19202"/>
                  </a:lnTo>
                  <a:cubicBezTo>
                    <a:pt x="25992" y="6447"/>
                    <a:pt x="36347" y="0"/>
                    <a:pt x="50063" y="0"/>
                  </a:cubicBezTo>
                  <a:cubicBezTo>
                    <a:pt x="53492" y="0"/>
                    <a:pt x="58430" y="617"/>
                    <a:pt x="64808" y="1783"/>
                  </a:cubicBezTo>
                  <a:lnTo>
                    <a:pt x="56853" y="20368"/>
                  </a:lnTo>
                  <a:close/>
                </a:path>
              </a:pathLst>
            </a:custGeom>
            <a:grpFill/>
            <a:ln w="682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0FB5A6-47B1-49C1-B258-CAB6751B76E5}"/>
                </a:ext>
              </a:extLst>
            </p:cNvPr>
            <p:cNvSpPr/>
            <p:nvPr/>
          </p:nvSpPr>
          <p:spPr>
            <a:xfrm>
              <a:off x="2508903" y="6156815"/>
              <a:ext cx="97314" cy="111511"/>
            </a:xfrm>
            <a:custGeom>
              <a:avLst/>
              <a:gdLst>
                <a:gd name="connsiteX0" fmla="*/ 0 w 97314"/>
                <a:gd name="connsiteY0" fmla="*/ 55481 h 111511"/>
                <a:gd name="connsiteX1" fmla="*/ 13442 w 97314"/>
                <a:gd name="connsiteY1" fmla="*/ 15293 h 111511"/>
                <a:gd name="connsiteX2" fmla="*/ 48692 w 97314"/>
                <a:gd name="connsiteY2" fmla="*/ 0 h 111511"/>
                <a:gd name="connsiteX3" fmla="*/ 84559 w 97314"/>
                <a:gd name="connsiteY3" fmla="*/ 14676 h 111511"/>
                <a:gd name="connsiteX4" fmla="*/ 97315 w 97314"/>
                <a:gd name="connsiteY4" fmla="*/ 55481 h 111511"/>
                <a:gd name="connsiteX5" fmla="*/ 84285 w 97314"/>
                <a:gd name="connsiteY5" fmla="*/ 96492 h 111511"/>
                <a:gd name="connsiteX6" fmla="*/ 48760 w 97314"/>
                <a:gd name="connsiteY6" fmla="*/ 111511 h 111511"/>
                <a:gd name="connsiteX7" fmla="*/ 12962 w 97314"/>
                <a:gd name="connsiteY7" fmla="*/ 96355 h 111511"/>
                <a:gd name="connsiteX8" fmla="*/ 0 w 97314"/>
                <a:gd name="connsiteY8" fmla="*/ 55481 h 111511"/>
                <a:gd name="connsiteX9" fmla="*/ 20025 w 97314"/>
                <a:gd name="connsiteY9" fmla="*/ 55481 h 111511"/>
                <a:gd name="connsiteX10" fmla="*/ 48623 w 97314"/>
                <a:gd name="connsiteY10" fmla="*/ 95943 h 111511"/>
                <a:gd name="connsiteX11" fmla="*/ 69540 w 97314"/>
                <a:gd name="connsiteY11" fmla="*/ 85108 h 111511"/>
                <a:gd name="connsiteX12" fmla="*/ 77084 w 97314"/>
                <a:gd name="connsiteY12" fmla="*/ 55481 h 111511"/>
                <a:gd name="connsiteX13" fmla="*/ 48555 w 97314"/>
                <a:gd name="connsiteY13" fmla="*/ 15499 h 111511"/>
                <a:gd name="connsiteX14" fmla="*/ 27706 w 97314"/>
                <a:gd name="connsiteY14" fmla="*/ 26129 h 111511"/>
                <a:gd name="connsiteX15" fmla="*/ 20025 w 97314"/>
                <a:gd name="connsiteY15" fmla="*/ 55481 h 1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14" h="111511">
                  <a:moveTo>
                    <a:pt x="0" y="55481"/>
                  </a:moveTo>
                  <a:cubicBezTo>
                    <a:pt x="0" y="38885"/>
                    <a:pt x="4458" y="25512"/>
                    <a:pt x="13442" y="15293"/>
                  </a:cubicBezTo>
                  <a:cubicBezTo>
                    <a:pt x="22357" y="5075"/>
                    <a:pt x="34084" y="0"/>
                    <a:pt x="48692" y="0"/>
                  </a:cubicBezTo>
                  <a:cubicBezTo>
                    <a:pt x="64054" y="0"/>
                    <a:pt x="76055" y="4938"/>
                    <a:pt x="84559" y="14676"/>
                  </a:cubicBezTo>
                  <a:cubicBezTo>
                    <a:pt x="93063" y="24483"/>
                    <a:pt x="97315" y="38062"/>
                    <a:pt x="97315" y="55481"/>
                  </a:cubicBezTo>
                  <a:cubicBezTo>
                    <a:pt x="97315" y="72832"/>
                    <a:pt x="92994" y="86479"/>
                    <a:pt x="84285" y="96492"/>
                  </a:cubicBezTo>
                  <a:cubicBezTo>
                    <a:pt x="75575" y="106505"/>
                    <a:pt x="63711" y="111511"/>
                    <a:pt x="48760" y="111511"/>
                  </a:cubicBezTo>
                  <a:cubicBezTo>
                    <a:pt x="33467" y="111511"/>
                    <a:pt x="21466" y="106436"/>
                    <a:pt x="12962" y="96355"/>
                  </a:cubicBezTo>
                  <a:cubicBezTo>
                    <a:pt x="4252" y="86274"/>
                    <a:pt x="0" y="72626"/>
                    <a:pt x="0" y="55481"/>
                  </a:cubicBezTo>
                  <a:close/>
                  <a:moveTo>
                    <a:pt x="20025" y="55481"/>
                  </a:moveTo>
                  <a:cubicBezTo>
                    <a:pt x="20025" y="82433"/>
                    <a:pt x="29558" y="95943"/>
                    <a:pt x="48623" y="95943"/>
                  </a:cubicBezTo>
                  <a:cubicBezTo>
                    <a:pt x="57538" y="95943"/>
                    <a:pt x="64534" y="92377"/>
                    <a:pt x="69540" y="85108"/>
                  </a:cubicBezTo>
                  <a:cubicBezTo>
                    <a:pt x="74546" y="77907"/>
                    <a:pt x="77084" y="68031"/>
                    <a:pt x="77084" y="55481"/>
                  </a:cubicBezTo>
                  <a:cubicBezTo>
                    <a:pt x="77084" y="28872"/>
                    <a:pt x="67551" y="15499"/>
                    <a:pt x="48555" y="15499"/>
                  </a:cubicBezTo>
                  <a:cubicBezTo>
                    <a:pt x="39845" y="15499"/>
                    <a:pt x="32918" y="19065"/>
                    <a:pt x="27706" y="26129"/>
                  </a:cubicBezTo>
                  <a:cubicBezTo>
                    <a:pt x="22631" y="33330"/>
                    <a:pt x="20025" y="43068"/>
                    <a:pt x="20025" y="55481"/>
                  </a:cubicBezTo>
                  <a:close/>
                </a:path>
              </a:pathLst>
            </a:custGeom>
            <a:grpFill/>
            <a:ln w="682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605EBCC-3ABD-43BA-BF99-17D7DA1552EB}"/>
                </a:ext>
              </a:extLst>
            </p:cNvPr>
            <p:cNvSpPr/>
            <p:nvPr/>
          </p:nvSpPr>
          <p:spPr>
            <a:xfrm>
              <a:off x="2625214" y="6158872"/>
              <a:ext cx="87302" cy="109453"/>
            </a:xfrm>
            <a:custGeom>
              <a:avLst/>
              <a:gdLst>
                <a:gd name="connsiteX0" fmla="*/ 18997 w 87302"/>
                <a:gd name="connsiteY0" fmla="*/ 0 h 109453"/>
                <a:gd name="connsiteX1" fmla="*/ 18997 w 87302"/>
                <a:gd name="connsiteY1" fmla="*/ 68511 h 109453"/>
                <a:gd name="connsiteX2" fmla="*/ 40599 w 87302"/>
                <a:gd name="connsiteY2" fmla="*/ 93406 h 109453"/>
                <a:gd name="connsiteX3" fmla="*/ 57881 w 87302"/>
                <a:gd name="connsiteY3" fmla="*/ 87988 h 109453"/>
                <a:gd name="connsiteX4" fmla="*/ 68237 w 87302"/>
                <a:gd name="connsiteY4" fmla="*/ 75438 h 109453"/>
                <a:gd name="connsiteX5" fmla="*/ 68237 w 87302"/>
                <a:gd name="connsiteY5" fmla="*/ 0 h 109453"/>
                <a:gd name="connsiteX6" fmla="*/ 87302 w 87302"/>
                <a:gd name="connsiteY6" fmla="*/ 0 h 109453"/>
                <a:gd name="connsiteX7" fmla="*/ 87302 w 87302"/>
                <a:gd name="connsiteY7" fmla="*/ 107465 h 109453"/>
                <a:gd name="connsiteX8" fmla="*/ 68237 w 87302"/>
                <a:gd name="connsiteY8" fmla="*/ 107465 h 109453"/>
                <a:gd name="connsiteX9" fmla="*/ 68237 w 87302"/>
                <a:gd name="connsiteY9" fmla="*/ 92583 h 109453"/>
                <a:gd name="connsiteX10" fmla="*/ 55344 w 87302"/>
                <a:gd name="connsiteY10" fmla="*/ 104173 h 109453"/>
                <a:gd name="connsiteX11" fmla="*/ 36416 w 87302"/>
                <a:gd name="connsiteY11" fmla="*/ 109454 h 109453"/>
                <a:gd name="connsiteX12" fmla="*/ 9395 w 87302"/>
                <a:gd name="connsiteY12" fmla="*/ 99304 h 109453"/>
                <a:gd name="connsiteX13" fmla="*/ 0 w 87302"/>
                <a:gd name="connsiteY13" fmla="*/ 70500 h 109453"/>
                <a:gd name="connsiteX14" fmla="*/ 0 w 87302"/>
                <a:gd name="connsiteY14" fmla="*/ 0 h 109453"/>
                <a:gd name="connsiteX15" fmla="*/ 18997 w 87302"/>
                <a:gd name="connsiteY15" fmla="*/ 0 h 10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02" h="109453">
                  <a:moveTo>
                    <a:pt x="18997" y="0"/>
                  </a:moveTo>
                  <a:lnTo>
                    <a:pt x="18997" y="68511"/>
                  </a:lnTo>
                  <a:cubicBezTo>
                    <a:pt x="18997" y="85108"/>
                    <a:pt x="26197" y="93406"/>
                    <a:pt x="40599" y="93406"/>
                  </a:cubicBezTo>
                  <a:cubicBezTo>
                    <a:pt x="46909" y="93406"/>
                    <a:pt x="52669" y="91623"/>
                    <a:pt x="57881" y="87988"/>
                  </a:cubicBezTo>
                  <a:cubicBezTo>
                    <a:pt x="63093" y="84353"/>
                    <a:pt x="66522" y="80239"/>
                    <a:pt x="68237" y="75438"/>
                  </a:cubicBezTo>
                  <a:lnTo>
                    <a:pt x="68237" y="0"/>
                  </a:lnTo>
                  <a:lnTo>
                    <a:pt x="87302" y="0"/>
                  </a:lnTo>
                  <a:lnTo>
                    <a:pt x="87302" y="107465"/>
                  </a:lnTo>
                  <a:lnTo>
                    <a:pt x="68237" y="107465"/>
                  </a:lnTo>
                  <a:lnTo>
                    <a:pt x="68237" y="92583"/>
                  </a:lnTo>
                  <a:cubicBezTo>
                    <a:pt x="66111" y="96766"/>
                    <a:pt x="61790" y="100675"/>
                    <a:pt x="55344" y="104173"/>
                  </a:cubicBezTo>
                  <a:cubicBezTo>
                    <a:pt x="48897" y="107671"/>
                    <a:pt x="42588" y="109454"/>
                    <a:pt x="36416" y="109454"/>
                  </a:cubicBezTo>
                  <a:cubicBezTo>
                    <a:pt x="24689" y="109454"/>
                    <a:pt x="15636" y="106093"/>
                    <a:pt x="9395" y="99304"/>
                  </a:cubicBezTo>
                  <a:cubicBezTo>
                    <a:pt x="3155" y="92583"/>
                    <a:pt x="0" y="82913"/>
                    <a:pt x="0" y="70500"/>
                  </a:cubicBezTo>
                  <a:lnTo>
                    <a:pt x="0" y="0"/>
                  </a:lnTo>
                  <a:lnTo>
                    <a:pt x="18997" y="0"/>
                  </a:lnTo>
                  <a:close/>
                </a:path>
              </a:pathLst>
            </a:custGeom>
            <a:grpFill/>
            <a:ln w="682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F23307-EBB1-4EE4-A9E0-570B71E35D01}"/>
                </a:ext>
              </a:extLst>
            </p:cNvPr>
            <p:cNvSpPr/>
            <p:nvPr/>
          </p:nvSpPr>
          <p:spPr>
            <a:xfrm>
              <a:off x="2738508" y="6156883"/>
              <a:ext cx="93611" cy="151561"/>
            </a:xfrm>
            <a:custGeom>
              <a:avLst/>
              <a:gdLst>
                <a:gd name="connsiteX0" fmla="*/ 19065 w 93611"/>
                <a:gd name="connsiteY0" fmla="*/ 103487 h 151561"/>
                <a:gd name="connsiteX1" fmla="*/ 19065 w 93611"/>
                <a:gd name="connsiteY1" fmla="*/ 151562 h 151561"/>
                <a:gd name="connsiteX2" fmla="*/ 0 w 93611"/>
                <a:gd name="connsiteY2" fmla="*/ 151562 h 151561"/>
                <a:gd name="connsiteX3" fmla="*/ 0 w 93611"/>
                <a:gd name="connsiteY3" fmla="*/ 1989 h 151561"/>
                <a:gd name="connsiteX4" fmla="*/ 19065 w 93611"/>
                <a:gd name="connsiteY4" fmla="*/ 1989 h 151561"/>
                <a:gd name="connsiteX5" fmla="*/ 19065 w 93611"/>
                <a:gd name="connsiteY5" fmla="*/ 10836 h 151561"/>
                <a:gd name="connsiteX6" fmla="*/ 45263 w 93611"/>
                <a:gd name="connsiteY6" fmla="*/ 0 h 151561"/>
                <a:gd name="connsiteX7" fmla="*/ 80856 w 93611"/>
                <a:gd name="connsiteY7" fmla="*/ 14265 h 151561"/>
                <a:gd name="connsiteX8" fmla="*/ 93612 w 93611"/>
                <a:gd name="connsiteY8" fmla="*/ 56030 h 151561"/>
                <a:gd name="connsiteX9" fmla="*/ 80787 w 93611"/>
                <a:gd name="connsiteY9" fmla="*/ 96012 h 151561"/>
                <a:gd name="connsiteX10" fmla="*/ 43617 w 93611"/>
                <a:gd name="connsiteY10" fmla="*/ 111511 h 151561"/>
                <a:gd name="connsiteX11" fmla="*/ 29009 w 93611"/>
                <a:gd name="connsiteY11" fmla="*/ 109111 h 151561"/>
                <a:gd name="connsiteX12" fmla="*/ 19065 w 93611"/>
                <a:gd name="connsiteY12" fmla="*/ 103487 h 151561"/>
                <a:gd name="connsiteX13" fmla="*/ 19065 w 93611"/>
                <a:gd name="connsiteY13" fmla="*/ 25169 h 151561"/>
                <a:gd name="connsiteX14" fmla="*/ 19065 w 93611"/>
                <a:gd name="connsiteY14" fmla="*/ 87782 h 151561"/>
                <a:gd name="connsiteX15" fmla="*/ 26678 w 93611"/>
                <a:gd name="connsiteY15" fmla="*/ 92926 h 151561"/>
                <a:gd name="connsiteX16" fmla="*/ 38062 w 93611"/>
                <a:gd name="connsiteY16" fmla="*/ 95395 h 151561"/>
                <a:gd name="connsiteX17" fmla="*/ 73586 w 93611"/>
                <a:gd name="connsiteY17" fmla="*/ 55275 h 151561"/>
                <a:gd name="connsiteX18" fmla="*/ 65151 w 93611"/>
                <a:gd name="connsiteY18" fmla="*/ 25443 h 151561"/>
                <a:gd name="connsiteX19" fmla="*/ 38130 w 93611"/>
                <a:gd name="connsiteY19" fmla="*/ 15979 h 151561"/>
                <a:gd name="connsiteX20" fmla="*/ 28324 w 93611"/>
                <a:gd name="connsiteY20" fmla="*/ 18791 h 151561"/>
                <a:gd name="connsiteX21" fmla="*/ 19065 w 93611"/>
                <a:gd name="connsiteY21" fmla="*/ 25169 h 15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11" h="151561">
                  <a:moveTo>
                    <a:pt x="19065" y="103487"/>
                  </a:moveTo>
                  <a:lnTo>
                    <a:pt x="19065" y="151562"/>
                  </a:lnTo>
                  <a:lnTo>
                    <a:pt x="0" y="151562"/>
                  </a:lnTo>
                  <a:lnTo>
                    <a:pt x="0" y="1989"/>
                  </a:lnTo>
                  <a:lnTo>
                    <a:pt x="19065" y="1989"/>
                  </a:lnTo>
                  <a:lnTo>
                    <a:pt x="19065" y="10836"/>
                  </a:lnTo>
                  <a:cubicBezTo>
                    <a:pt x="26266" y="3566"/>
                    <a:pt x="34976" y="0"/>
                    <a:pt x="45263" y="0"/>
                  </a:cubicBezTo>
                  <a:cubicBezTo>
                    <a:pt x="60487" y="0"/>
                    <a:pt x="72352" y="4732"/>
                    <a:pt x="80856" y="14265"/>
                  </a:cubicBezTo>
                  <a:cubicBezTo>
                    <a:pt x="89360" y="23729"/>
                    <a:pt x="93612" y="37650"/>
                    <a:pt x="93612" y="56030"/>
                  </a:cubicBezTo>
                  <a:cubicBezTo>
                    <a:pt x="93612" y="72352"/>
                    <a:pt x="89360" y="85656"/>
                    <a:pt x="80787" y="96012"/>
                  </a:cubicBezTo>
                  <a:cubicBezTo>
                    <a:pt x="72215" y="106368"/>
                    <a:pt x="59870" y="111511"/>
                    <a:pt x="43617" y="111511"/>
                  </a:cubicBezTo>
                  <a:cubicBezTo>
                    <a:pt x="39091" y="111511"/>
                    <a:pt x="34221" y="110688"/>
                    <a:pt x="29009" y="109111"/>
                  </a:cubicBezTo>
                  <a:cubicBezTo>
                    <a:pt x="23866" y="107465"/>
                    <a:pt x="20505" y="105613"/>
                    <a:pt x="19065" y="103487"/>
                  </a:cubicBezTo>
                  <a:close/>
                  <a:moveTo>
                    <a:pt x="19065" y="25169"/>
                  </a:moveTo>
                  <a:lnTo>
                    <a:pt x="19065" y="87782"/>
                  </a:lnTo>
                  <a:cubicBezTo>
                    <a:pt x="20231" y="89634"/>
                    <a:pt x="22837" y="91280"/>
                    <a:pt x="26678" y="92926"/>
                  </a:cubicBezTo>
                  <a:cubicBezTo>
                    <a:pt x="30587" y="94572"/>
                    <a:pt x="34359" y="95395"/>
                    <a:pt x="38062" y="95395"/>
                  </a:cubicBezTo>
                  <a:cubicBezTo>
                    <a:pt x="61722" y="95395"/>
                    <a:pt x="73586" y="82022"/>
                    <a:pt x="73586" y="55275"/>
                  </a:cubicBezTo>
                  <a:cubicBezTo>
                    <a:pt x="73586" y="41697"/>
                    <a:pt x="70774" y="31753"/>
                    <a:pt x="65151" y="25443"/>
                  </a:cubicBezTo>
                  <a:cubicBezTo>
                    <a:pt x="59527" y="19134"/>
                    <a:pt x="50543" y="15979"/>
                    <a:pt x="38130" y="15979"/>
                  </a:cubicBezTo>
                  <a:cubicBezTo>
                    <a:pt x="35456" y="15979"/>
                    <a:pt x="32164" y="16939"/>
                    <a:pt x="28324" y="18791"/>
                  </a:cubicBezTo>
                  <a:cubicBezTo>
                    <a:pt x="24415" y="20711"/>
                    <a:pt x="21328" y="22769"/>
                    <a:pt x="19065" y="25169"/>
                  </a:cubicBezTo>
                  <a:close/>
                </a:path>
              </a:pathLst>
            </a:custGeom>
            <a:grpFill/>
            <a:ln w="682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898274F7-BACB-4ACA-A4CB-8C7EAE1063B7}"/>
              </a:ext>
            </a:extLst>
          </p:cNvPr>
          <p:cNvSpPr txBox="1"/>
          <p:nvPr/>
        </p:nvSpPr>
        <p:spPr>
          <a:xfrm>
            <a:off x="1068527" y="465938"/>
            <a:ext cx="7294034" cy="419859"/>
          </a:xfrm>
          <a:prstGeom prst="rect">
            <a:avLst/>
          </a:prstGeom>
          <a:noFill/>
        </p:spPr>
        <p:txBody>
          <a:bodyPr wrap="square" rtlCol="0">
            <a:spAutoFit/>
          </a:bodyPr>
          <a:lstStyle/>
          <a:p>
            <a:pPr>
              <a:lnSpc>
                <a:spcPts val="2900"/>
              </a:lnSpc>
            </a:pPr>
            <a:r>
              <a:rPr lang="en-US" sz="1400" spc="70" dirty="0">
                <a:cs typeface="Arial"/>
              </a:rPr>
              <a:t>Corporate Retirement Plans</a:t>
            </a:r>
          </a:p>
        </p:txBody>
      </p:sp>
      <p:sp>
        <p:nvSpPr>
          <p:cNvPr id="39" name="Title 3">
            <a:extLst>
              <a:ext uri="{FF2B5EF4-FFF2-40B4-BE49-F238E27FC236}">
                <a16:creationId xmlns:a16="http://schemas.microsoft.com/office/drawing/2014/main" id="{F1C49CF0-54FE-4E4E-8423-32FF0F999413}"/>
              </a:ext>
            </a:extLst>
          </p:cNvPr>
          <p:cNvSpPr txBox="1">
            <a:spLocks/>
          </p:cNvSpPr>
          <p:nvPr/>
        </p:nvSpPr>
        <p:spPr>
          <a:xfrm>
            <a:off x="1032371" y="1375814"/>
            <a:ext cx="4537681" cy="1900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500" b="1" spc="-100" dirty="0">
                <a:cs typeface="Arial Hebrew"/>
              </a:rPr>
              <a:t>81% of Small</a:t>
            </a:r>
          </a:p>
          <a:p>
            <a:pPr>
              <a:lnSpc>
                <a:spcPct val="100000"/>
              </a:lnSpc>
            </a:pPr>
            <a:r>
              <a:rPr lang="en-US" sz="3500" b="1" spc="-100" dirty="0">
                <a:cs typeface="Arial Hebrew"/>
              </a:rPr>
              <a:t>Business</a:t>
            </a:r>
            <a:br>
              <a:rPr lang="en-US" sz="3500" b="1" spc="-100" dirty="0">
                <a:cs typeface="Arial Hebrew"/>
              </a:rPr>
            </a:br>
            <a:r>
              <a:rPr lang="en-US" sz="3500" b="1" spc="-100" dirty="0">
                <a:cs typeface="Arial Hebrew"/>
              </a:rPr>
              <a:t>Employees…</a:t>
            </a:r>
            <a:endParaRPr lang="en-US" sz="3500" b="1" spc="50" baseline="30000" dirty="0">
              <a:cs typeface="Arial Hebrew"/>
            </a:endParaRPr>
          </a:p>
        </p:txBody>
      </p:sp>
      <p:sp>
        <p:nvSpPr>
          <p:cNvPr id="41" name="TextBox 40">
            <a:extLst>
              <a:ext uri="{FF2B5EF4-FFF2-40B4-BE49-F238E27FC236}">
                <a16:creationId xmlns:a16="http://schemas.microsoft.com/office/drawing/2014/main" id="{85A1EC1F-9D6F-4829-B705-9D1027993CAA}"/>
              </a:ext>
            </a:extLst>
          </p:cNvPr>
          <p:cNvSpPr txBox="1"/>
          <p:nvPr/>
        </p:nvSpPr>
        <p:spPr>
          <a:xfrm>
            <a:off x="6876357" y="1512820"/>
            <a:ext cx="4096443" cy="2248598"/>
          </a:xfrm>
          <a:prstGeom prst="rect">
            <a:avLst/>
          </a:prstGeom>
          <a:noFill/>
        </p:spPr>
        <p:txBody>
          <a:bodyPr wrap="square" rtlCol="0">
            <a:noAutofit/>
          </a:bodyPr>
          <a:lstStyle/>
          <a:p>
            <a:pPr marL="285750" indent="-285750">
              <a:lnSpc>
                <a:spcPct val="150000"/>
              </a:lnSpc>
              <a:spcAft>
                <a:spcPts val="1000"/>
              </a:spcAft>
              <a:buClr>
                <a:schemeClr val="bg2"/>
              </a:buClr>
              <a:buFont typeface="Arial" panose="020B0604020202020204" pitchFamily="34" charset="0"/>
              <a:buChar char="•"/>
            </a:pPr>
            <a:r>
              <a:rPr lang="en-US" sz="1700" spc="40" dirty="0">
                <a:solidFill>
                  <a:schemeClr val="bg2"/>
                </a:solidFill>
                <a:cs typeface="Arial"/>
              </a:rPr>
              <a:t>expect their employer to offer a retirement plan.¹</a:t>
            </a:r>
          </a:p>
          <a:p>
            <a:pPr marL="285750" indent="-285750">
              <a:lnSpc>
                <a:spcPct val="150000"/>
              </a:lnSpc>
              <a:spcAft>
                <a:spcPts val="1000"/>
              </a:spcAft>
              <a:buClr>
                <a:schemeClr val="bg2"/>
              </a:buClr>
              <a:buFont typeface="Arial" panose="020B0604020202020204" pitchFamily="34" charset="0"/>
              <a:buChar char="•"/>
            </a:pPr>
            <a:r>
              <a:rPr lang="en-US" sz="1700" spc="40" dirty="0">
                <a:solidFill>
                  <a:schemeClr val="bg2"/>
                </a:solidFill>
                <a:cs typeface="Arial"/>
              </a:rPr>
              <a:t>plan to fund their retirement with money saved in a workplace retirement plan.² </a:t>
            </a:r>
          </a:p>
        </p:txBody>
      </p:sp>
      <p:sp>
        <p:nvSpPr>
          <p:cNvPr id="42" name="TextBox 41">
            <a:extLst>
              <a:ext uri="{FF2B5EF4-FFF2-40B4-BE49-F238E27FC236}">
                <a16:creationId xmlns:a16="http://schemas.microsoft.com/office/drawing/2014/main" id="{35CD5998-65E3-4682-AF88-0F4185F7724B}"/>
              </a:ext>
            </a:extLst>
          </p:cNvPr>
          <p:cNvSpPr txBox="1"/>
          <p:nvPr/>
        </p:nvSpPr>
        <p:spPr>
          <a:xfrm>
            <a:off x="6971502" y="5147991"/>
            <a:ext cx="3409470" cy="574349"/>
          </a:xfrm>
          <a:prstGeom prst="rect">
            <a:avLst/>
          </a:prstGeom>
          <a:noFill/>
        </p:spPr>
        <p:txBody>
          <a:bodyPr wrap="square" lIns="0" numCol="1" rtlCol="0">
            <a:noAutofit/>
          </a:bodyPr>
          <a:lstStyle/>
          <a:p>
            <a:pPr>
              <a:lnSpc>
                <a:spcPct val="80000"/>
              </a:lnSpc>
              <a:spcAft>
                <a:spcPts val="1000"/>
              </a:spcAft>
              <a:buClr>
                <a:schemeClr val="tx1">
                  <a:lumMod val="20000"/>
                  <a:lumOff val="80000"/>
                </a:schemeClr>
              </a:buClr>
            </a:pPr>
            <a:r>
              <a:rPr lang="en-US" sz="1000" spc="40" dirty="0">
                <a:solidFill>
                  <a:schemeClr val="tx1">
                    <a:lumMod val="20000"/>
                    <a:lumOff val="80000"/>
                  </a:schemeClr>
                </a:solidFill>
                <a:cs typeface="Arial"/>
              </a:rPr>
              <a:t>1. Lincoln Financial Survey, May 2017</a:t>
            </a:r>
            <a:r>
              <a:rPr lang="en-US" sz="1000" i="1" spc="40" dirty="0">
                <a:solidFill>
                  <a:schemeClr val="tx1">
                    <a:lumMod val="20000"/>
                    <a:lumOff val="80000"/>
                  </a:schemeClr>
                </a:solidFill>
                <a:cs typeface="Arial"/>
              </a:rPr>
              <a:t>.</a:t>
            </a:r>
            <a:r>
              <a:rPr lang="en-US" sz="1000" spc="40" dirty="0">
                <a:solidFill>
                  <a:schemeClr val="tx1">
                    <a:lumMod val="20000"/>
                    <a:lumOff val="80000"/>
                  </a:schemeClr>
                </a:solidFill>
                <a:cs typeface="Arial"/>
              </a:rPr>
              <a:t> </a:t>
            </a:r>
          </a:p>
          <a:p>
            <a:pPr>
              <a:lnSpc>
                <a:spcPct val="80000"/>
              </a:lnSpc>
              <a:spcAft>
                <a:spcPts val="1000"/>
              </a:spcAft>
              <a:buClr>
                <a:schemeClr val="tx1">
                  <a:lumMod val="20000"/>
                  <a:lumOff val="80000"/>
                </a:schemeClr>
              </a:buClr>
            </a:pPr>
            <a:r>
              <a:rPr lang="en-US" sz="1000" spc="40" dirty="0">
                <a:solidFill>
                  <a:schemeClr val="tx1">
                    <a:lumMod val="20000"/>
                    <a:lumOff val="80000"/>
                  </a:schemeClr>
                </a:solidFill>
                <a:cs typeface="Arial"/>
              </a:rPr>
              <a:t>2. Retirement Confidence Survey, EBRI, April 2018.</a:t>
            </a:r>
          </a:p>
        </p:txBody>
      </p:sp>
      <p:pic>
        <p:nvPicPr>
          <p:cNvPr id="49" name="Graphic 48">
            <a:extLst>
              <a:ext uri="{FF2B5EF4-FFF2-40B4-BE49-F238E27FC236}">
                <a16:creationId xmlns:a16="http://schemas.microsoft.com/office/drawing/2014/main" id="{108B0BAE-7A28-449A-8595-0112C70FCF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8716" y="977114"/>
            <a:ext cx="933450" cy="19050"/>
          </a:xfrm>
          <a:prstGeom prst="rect">
            <a:avLst/>
          </a:prstGeom>
        </p:spPr>
      </p:pic>
      <p:pic>
        <p:nvPicPr>
          <p:cNvPr id="51" name="Graphic 50" descr="Man">
            <a:extLst>
              <a:ext uri="{FF2B5EF4-FFF2-40B4-BE49-F238E27FC236}">
                <a16:creationId xmlns:a16="http://schemas.microsoft.com/office/drawing/2014/main" id="{39471BA9-CB4F-4C0C-9DA5-44911BC4F92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499" r="-67499"/>
          <a:stretch/>
        </p:blipFill>
        <p:spPr>
          <a:xfrm flipH="1">
            <a:off x="2103120" y="4658238"/>
            <a:ext cx="941371" cy="941371"/>
          </a:xfrm>
          <a:prstGeom prst="rect">
            <a:avLst/>
          </a:prstGeom>
        </p:spPr>
      </p:pic>
    </p:spTree>
    <p:extLst>
      <p:ext uri="{BB962C8B-B14F-4D97-AF65-F5344CB8AC3E}">
        <p14:creationId xmlns:p14="http://schemas.microsoft.com/office/powerpoint/2010/main" val="3342631735"/>
      </p:ext>
    </p:extLst>
  </p:cSld>
  <p:clrMapOvr>
    <a:masterClrMapping/>
  </p:clrMapOvr>
</p:sld>
</file>

<file path=ppt/theme/theme1.xml><?xml version="1.0" encoding="utf-8"?>
<a:theme xmlns:a="http://schemas.openxmlformats.org/drawingml/2006/main" name="Custom Design">
  <a:themeElements>
    <a:clrScheme name="Stonnington Group Colors">
      <a:dk1>
        <a:srgbClr val="4B4B4B"/>
      </a:dk1>
      <a:lt1>
        <a:sysClr val="window" lastClr="FFFFFF"/>
      </a:lt1>
      <a:dk2>
        <a:srgbClr val="939393"/>
      </a:dk2>
      <a:lt2>
        <a:srgbClr val="F7F7F7"/>
      </a:lt2>
      <a:accent1>
        <a:srgbClr val="719932"/>
      </a:accent1>
      <a:accent2>
        <a:srgbClr val="ECC720"/>
      </a:accent2>
      <a:accent3>
        <a:srgbClr val="C3A000"/>
      </a:accent3>
      <a:accent4>
        <a:srgbClr val="F7F7F7"/>
      </a:accent4>
      <a:accent5>
        <a:srgbClr val="FFFFFF"/>
      </a:accent5>
      <a:accent6>
        <a:srgbClr val="FFFFFF"/>
      </a:accent6>
      <a:hlink>
        <a:srgbClr val="719932"/>
      </a:hlink>
      <a:folHlink>
        <a:srgbClr val="55781E"/>
      </a:folHlink>
    </a:clrScheme>
    <a:fontScheme name="Custom 1">
      <a:majorFont>
        <a:latin typeface="philosopher"/>
        <a:ea typeface=""/>
        <a:cs typeface=""/>
      </a:majorFont>
      <a:minorFont>
        <a:latin typeface="Futura St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1137</Words>
  <Application>Microsoft Office PowerPoint</Application>
  <PresentationFormat>Widescreen</PresentationFormat>
  <Paragraphs>121</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Futura PT Light</vt:lpstr>
      <vt:lpstr>Arial</vt:lpstr>
      <vt:lpstr>Calibri</vt:lpstr>
      <vt:lpstr>Futura Std Book</vt:lpstr>
      <vt:lpstr>Georgia</vt:lpstr>
      <vt:lpstr>MetaPro-Book</vt:lpstr>
      <vt:lpstr>philosopher</vt:lpstr>
      <vt:lpstr>philosopher</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Advantageous Tax Incentives</vt:lpstr>
      <vt:lpstr>PowerPoint Presentation</vt:lpstr>
      <vt:lpstr>PowerPoint Presentation</vt:lpstr>
      <vt:lpstr>Why Stonnington Group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Cassels</dc:creator>
  <cp:lastModifiedBy>Allison Cassels</cp:lastModifiedBy>
  <cp:revision>11</cp:revision>
  <dcterms:created xsi:type="dcterms:W3CDTF">2020-07-06T06:02:37Z</dcterms:created>
  <dcterms:modified xsi:type="dcterms:W3CDTF">2020-08-10T04:21:01Z</dcterms:modified>
</cp:coreProperties>
</file>