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92" r:id="rId2"/>
    <p:sldId id="258" r:id="rId3"/>
    <p:sldId id="290" r:id="rId4"/>
    <p:sldId id="284" r:id="rId5"/>
    <p:sldId id="279" r:id="rId6"/>
    <p:sldId id="285" r:id="rId7"/>
    <p:sldId id="286" r:id="rId8"/>
    <p:sldId id="282" r:id="rId9"/>
    <p:sldId id="287" r:id="rId10"/>
    <p:sldId id="274" r:id="rId11"/>
    <p:sldId id="275" r:id="rId12"/>
    <p:sldId id="276" r:id="rId13"/>
    <p:sldId id="288" r:id="rId14"/>
    <p:sldId id="27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Montserrat" panose="00000500000000000000" pitchFamily="50" charset="0"/>
      <p:regular r:id="rId21"/>
      <p:bold r:id="rId22"/>
      <p:italic r:id="rId23"/>
      <p:boldItalic r:id="rId24"/>
    </p:embeddedFont>
    <p:embeddedFont>
      <p:font typeface="Montserrat Light" panose="00000400000000000000" pitchFamily="50" charset="0"/>
      <p:regular r:id="rId25"/>
      <p:italic r:id="rId26"/>
    </p:embeddedFont>
    <p:embeddedFont>
      <p:font typeface="Montserrat SemiBold" panose="00000700000000000000" pitchFamily="50"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1EB"/>
    <a:srgbClr val="CCE1F0"/>
    <a:srgbClr val="C5E0F7"/>
    <a:srgbClr val="171F27"/>
    <a:srgbClr val="162432"/>
    <a:srgbClr val="0D151D"/>
    <a:srgbClr val="AE924C"/>
    <a:srgbClr val="614E2D"/>
    <a:srgbClr val="275F85"/>
    <a:srgbClr val="93B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75" autoAdjust="0"/>
    <p:restoredTop sz="94660"/>
  </p:normalViewPr>
  <p:slideViewPr>
    <p:cSldViewPr snapToGrid="0">
      <p:cViewPr varScale="1">
        <p:scale>
          <a:sx n="79" d="100"/>
          <a:sy n="79" d="100"/>
        </p:scale>
        <p:origin x="3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8E55C-F0A6-45A9-B4C3-1BC52EC93C9F}"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00ADE-B7F1-4E69-AA37-F902AEF0ABAD}" type="slidenum">
              <a:rPr lang="en-US" smtClean="0"/>
              <a:t>‹#›</a:t>
            </a:fld>
            <a:endParaRPr lang="en-US"/>
          </a:p>
        </p:txBody>
      </p:sp>
    </p:spTree>
    <p:extLst>
      <p:ext uri="{BB962C8B-B14F-4D97-AF65-F5344CB8AC3E}">
        <p14:creationId xmlns:p14="http://schemas.microsoft.com/office/powerpoint/2010/main" val="151319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F5D1-71C3-4181-8790-1D2B903E8A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36177B-DA39-410D-939D-B9E6ECEBE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987B7-550B-4A4B-A5CD-D74A3F2DF733}"/>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5" name="Footer Placeholder 4">
            <a:extLst>
              <a:ext uri="{FF2B5EF4-FFF2-40B4-BE49-F238E27FC236}">
                <a16:creationId xmlns:a16="http://schemas.microsoft.com/office/drawing/2014/main" id="{7089DB94-375E-447E-8AF6-505E98336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4AF91-D583-4930-A2A0-9314BA592B76}"/>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65041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C1AE-70F3-4139-8285-F0AF7B827E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1ED0C-F4E7-434D-80E2-7F1FE3DF9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CB4C6-EE16-4D45-876C-260B74122F35}"/>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5" name="Footer Placeholder 4">
            <a:extLst>
              <a:ext uri="{FF2B5EF4-FFF2-40B4-BE49-F238E27FC236}">
                <a16:creationId xmlns:a16="http://schemas.microsoft.com/office/drawing/2014/main" id="{EA2D5757-F62A-4989-A132-A7814359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8D999-E322-4E1A-8ADE-44704DD6CFA5}"/>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394527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90F04-43B4-4272-953C-8856DDFC3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7C905-737C-46BC-9BFF-4C9BF158A9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36567-7617-4C0B-AF92-5301E095E47D}"/>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5" name="Footer Placeholder 4">
            <a:extLst>
              <a:ext uri="{FF2B5EF4-FFF2-40B4-BE49-F238E27FC236}">
                <a16:creationId xmlns:a16="http://schemas.microsoft.com/office/drawing/2014/main" id="{F89E5977-6962-456E-BA87-43A0A8011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A12BD-B03D-4D0C-8044-D9458FEE1522}"/>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75242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0F10-C214-4B7D-BA97-5BF3DB5B3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3A127-1FE7-47D5-8B97-EF746DA47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B3131-E317-4BF9-AD7B-79B8C95D4C3E}"/>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5" name="Footer Placeholder 4">
            <a:extLst>
              <a:ext uri="{FF2B5EF4-FFF2-40B4-BE49-F238E27FC236}">
                <a16:creationId xmlns:a16="http://schemas.microsoft.com/office/drawing/2014/main" id="{73B1D8B4-6C9B-459A-B813-E0EF4441B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D463D-56CA-4242-9B8F-06961EA23017}"/>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30132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5E1D-2F7B-48EE-8DAB-4641D7365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82A5F-F310-434A-B743-ABA2F8D05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DD8EE-B807-47B3-A7EA-1FD839BED425}"/>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5" name="Footer Placeholder 4">
            <a:extLst>
              <a:ext uri="{FF2B5EF4-FFF2-40B4-BE49-F238E27FC236}">
                <a16:creationId xmlns:a16="http://schemas.microsoft.com/office/drawing/2014/main" id="{A084F603-7771-4122-A16B-A0C371F0C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45F91-34FD-4273-8161-70F692C6B3B0}"/>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1257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47E6-3AB9-4E96-A23F-B5F3F8AC5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FF834-E249-4FE3-96D4-4315BA7A7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3EC8C-6D10-480D-BE43-0FC5ED9732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737B1C-B7F0-4794-8550-4EAC83F44364}"/>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6" name="Footer Placeholder 5">
            <a:extLst>
              <a:ext uri="{FF2B5EF4-FFF2-40B4-BE49-F238E27FC236}">
                <a16:creationId xmlns:a16="http://schemas.microsoft.com/office/drawing/2014/main" id="{3AB8A5A7-7231-4D49-91FB-B06EE9DA6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2D634-2B71-4E47-B344-95B1349D6B8F}"/>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9395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5034-2415-419A-9088-F5EB113FC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E29FB-476D-4C23-A9BE-E975DFC3D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577F9-587F-4268-A5B5-9B104A131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24408-EEA0-4594-B205-E539F0433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96FC1-6A73-46C5-8CEB-D362DF6905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DD5F3-FE4D-41E5-8053-08CAA121212C}"/>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8" name="Footer Placeholder 7">
            <a:extLst>
              <a:ext uri="{FF2B5EF4-FFF2-40B4-BE49-F238E27FC236}">
                <a16:creationId xmlns:a16="http://schemas.microsoft.com/office/drawing/2014/main" id="{B8247CBE-537A-4FFD-A56C-A1A9CE1724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D11C20-381A-47C7-B669-B579AF590AE9}"/>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163946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C08-9C8A-4A53-8CA6-C92BDB3CC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217BA-C8F7-4731-91D6-C28B974E410D}"/>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4" name="Footer Placeholder 3">
            <a:extLst>
              <a:ext uri="{FF2B5EF4-FFF2-40B4-BE49-F238E27FC236}">
                <a16:creationId xmlns:a16="http://schemas.microsoft.com/office/drawing/2014/main" id="{5EB702CE-14F1-4A14-933A-D8D1D1941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A9617-B206-49B0-A2A1-33D38AF97E70}"/>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278005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6A0CB-E3E5-4B20-80CA-F6E4625446BB}"/>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3" name="Footer Placeholder 2">
            <a:extLst>
              <a:ext uri="{FF2B5EF4-FFF2-40B4-BE49-F238E27FC236}">
                <a16:creationId xmlns:a16="http://schemas.microsoft.com/office/drawing/2014/main" id="{C9E6122E-EF21-4627-9AC1-F93A67221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8BE00A-EE15-4440-9445-B1CC9EAC0689}"/>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233297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1114-0AA0-440A-AE28-D7463BBBF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599D5-1E2E-4061-A069-F107EB417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AD5DA-145B-44F5-AC88-0BA5DE09E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F5EAF-B998-4AAA-8CA3-FD9AFA8FFEE2}"/>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6" name="Footer Placeholder 5">
            <a:extLst>
              <a:ext uri="{FF2B5EF4-FFF2-40B4-BE49-F238E27FC236}">
                <a16:creationId xmlns:a16="http://schemas.microsoft.com/office/drawing/2014/main" id="{DAC82267-6960-46D9-A603-CBC2BE667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5F52A-D278-4B87-AE5D-0D2FD404D887}"/>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115011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37C3-E8B9-4C85-BC09-FC55FDBBD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DA79F-E7BF-4821-B389-F299A8B4E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C0E0F3-2E2E-43CC-9864-0798AD5C5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6F091-263F-4B95-B16E-13551751444D}"/>
              </a:ext>
            </a:extLst>
          </p:cNvPr>
          <p:cNvSpPr>
            <a:spLocks noGrp="1"/>
          </p:cNvSpPr>
          <p:nvPr>
            <p:ph type="dt" sz="half" idx="10"/>
          </p:nvPr>
        </p:nvSpPr>
        <p:spPr/>
        <p:txBody>
          <a:bodyPr/>
          <a:lstStyle/>
          <a:p>
            <a:fld id="{2BABA54B-D0B2-4A18-B0FC-8784C3331756}" type="datetimeFigureOut">
              <a:rPr lang="en-US" smtClean="0"/>
              <a:t>6/26/2023</a:t>
            </a:fld>
            <a:endParaRPr lang="en-US"/>
          </a:p>
        </p:txBody>
      </p:sp>
      <p:sp>
        <p:nvSpPr>
          <p:cNvPr id="6" name="Footer Placeholder 5">
            <a:extLst>
              <a:ext uri="{FF2B5EF4-FFF2-40B4-BE49-F238E27FC236}">
                <a16:creationId xmlns:a16="http://schemas.microsoft.com/office/drawing/2014/main" id="{207FD6F9-3D7B-49F0-9B37-0B29CF2B8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693E9-4F99-42F3-9FC1-7744459FDB15}"/>
              </a:ext>
            </a:extLst>
          </p:cNvPr>
          <p:cNvSpPr>
            <a:spLocks noGrp="1"/>
          </p:cNvSpPr>
          <p:nvPr>
            <p:ph type="sldNum" sz="quarter" idx="12"/>
          </p:nvPr>
        </p:nvSpPr>
        <p:spPr/>
        <p:txBody>
          <a:bodyPr/>
          <a:lstStyle/>
          <a:p>
            <a:fld id="{05B7448B-BD51-4620-B787-87ED7574A9BD}" type="slidenum">
              <a:rPr lang="en-US" smtClean="0"/>
              <a:t>‹#›</a:t>
            </a:fld>
            <a:endParaRPr lang="en-US"/>
          </a:p>
        </p:txBody>
      </p:sp>
    </p:spTree>
    <p:extLst>
      <p:ext uri="{BB962C8B-B14F-4D97-AF65-F5344CB8AC3E}">
        <p14:creationId xmlns:p14="http://schemas.microsoft.com/office/powerpoint/2010/main" val="429046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DB0212-D6F2-4CB9-A368-641CA1C62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8A938-F8F2-48E0-961B-AA762061D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A1133-AD7B-45A4-B028-13D2972BE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BA54B-D0B2-4A18-B0FC-8784C3331756}" type="datetimeFigureOut">
              <a:rPr lang="en-US" smtClean="0"/>
              <a:t>6/26/2023</a:t>
            </a:fld>
            <a:endParaRPr lang="en-US"/>
          </a:p>
        </p:txBody>
      </p:sp>
      <p:sp>
        <p:nvSpPr>
          <p:cNvPr id="5" name="Footer Placeholder 4">
            <a:extLst>
              <a:ext uri="{FF2B5EF4-FFF2-40B4-BE49-F238E27FC236}">
                <a16:creationId xmlns:a16="http://schemas.microsoft.com/office/drawing/2014/main" id="{2279116C-0260-407D-999C-B51E600CF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1187F-264B-4A18-8E66-3DC261338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7448B-BD51-4620-B787-87ED7574A9BD}" type="slidenum">
              <a:rPr lang="en-US" smtClean="0"/>
              <a:t>‹#›</a:t>
            </a:fld>
            <a:endParaRPr lang="en-US"/>
          </a:p>
        </p:txBody>
      </p:sp>
    </p:spTree>
    <p:extLst>
      <p:ext uri="{BB962C8B-B14F-4D97-AF65-F5344CB8AC3E}">
        <p14:creationId xmlns:p14="http://schemas.microsoft.com/office/powerpoint/2010/main" val="367502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mailto:rtimour@soteriahr.com" TargetMode="External"/><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image" Target="../media/image9.png"/><Relationship Id="rId2" Type="http://schemas.openxmlformats.org/officeDocument/2006/relationships/hyperlink" Target="mailto:jharwood@soteriahr.com" TargetMode="External"/><Relationship Id="rId1" Type="http://schemas.openxmlformats.org/officeDocument/2006/relationships/slideLayout" Target="../slideLayouts/slideLayout2.xml"/><Relationship Id="rId6" Type="http://schemas.openxmlformats.org/officeDocument/2006/relationships/hyperlink" Target="mailto:cpontrelli@soteriahr.com"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mailto:sharwood@soteriahr.com" TargetMode="External"/><Relationship Id="rId4" Type="http://schemas.openxmlformats.org/officeDocument/2006/relationships/hyperlink" Target="mailto:ctighe@soteriahr.com" TargetMode="Externa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998DE5-5251-4775-B6DB-D8D5D1113FF7}"/>
              </a:ext>
            </a:extLst>
          </p:cNvPr>
          <p:cNvSpPr/>
          <p:nvPr/>
        </p:nvSpPr>
        <p:spPr>
          <a:xfrm>
            <a:off x="0" y="0"/>
            <a:ext cx="5486400" cy="6858000"/>
          </a:xfrm>
          <a:prstGeom prst="rect">
            <a:avLst/>
          </a:prstGeom>
          <a:blipFill dpi="0" rotWithShape="1">
            <a:blip r:embed="rId2" cstate="print">
              <a:extLst>
                <a:ext uri="{28A0092B-C50C-407E-A947-70E740481C1C}">
                  <a14:useLocalDpi xmlns:a14="http://schemas.microsoft.com/office/drawing/2010/main"/>
                </a:ext>
              </a:extLst>
            </a:blip>
            <a:srcRect/>
            <a:stretch>
              <a:fillRect t="1"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37D6002-7D72-4AC9-96A3-72FDC0052C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0278" y="651462"/>
            <a:ext cx="3182588" cy="1114967"/>
          </a:xfrm>
          <a:prstGeom prst="rect">
            <a:avLst/>
          </a:prstGeom>
        </p:spPr>
      </p:pic>
      <p:sp>
        <p:nvSpPr>
          <p:cNvPr id="11" name="TextBox 10">
            <a:extLst>
              <a:ext uri="{FF2B5EF4-FFF2-40B4-BE49-F238E27FC236}">
                <a16:creationId xmlns:a16="http://schemas.microsoft.com/office/drawing/2014/main" id="{5E61B7B5-E978-48EE-951E-56696BB61CC5}"/>
              </a:ext>
            </a:extLst>
          </p:cNvPr>
          <p:cNvSpPr txBox="1"/>
          <p:nvPr/>
        </p:nvSpPr>
        <p:spPr>
          <a:xfrm>
            <a:off x="6501826" y="2613111"/>
            <a:ext cx="2085901" cy="246221"/>
          </a:xfrm>
          <a:prstGeom prst="rect">
            <a:avLst/>
          </a:prstGeom>
          <a:noFill/>
        </p:spPr>
        <p:txBody>
          <a:bodyPr wrap="square" rtlCol="0">
            <a:spAutoFit/>
          </a:bodyPr>
          <a:lstStyle/>
          <a:p>
            <a:r>
              <a:rPr lang="en-US" sz="1000" cap="all" spc="200" dirty="0">
                <a:solidFill>
                  <a:schemeClr val="tx1">
                    <a:alpha val="70000"/>
                  </a:schemeClr>
                </a:solidFill>
                <a:latin typeface="Montserrat SemiBold" panose="00000700000000000000" pitchFamily="2" charset="0"/>
              </a:rPr>
              <a:t>January 1, 20xx</a:t>
            </a:r>
          </a:p>
        </p:txBody>
      </p:sp>
      <p:grpSp>
        <p:nvGrpSpPr>
          <p:cNvPr id="3" name="Group 2">
            <a:extLst>
              <a:ext uri="{FF2B5EF4-FFF2-40B4-BE49-F238E27FC236}">
                <a16:creationId xmlns:a16="http://schemas.microsoft.com/office/drawing/2014/main" id="{C043EB3E-F121-4E61-968A-7182A2496819}"/>
              </a:ext>
            </a:extLst>
          </p:cNvPr>
          <p:cNvGrpSpPr/>
          <p:nvPr/>
        </p:nvGrpSpPr>
        <p:grpSpPr>
          <a:xfrm>
            <a:off x="6629221" y="5498202"/>
            <a:ext cx="2696914" cy="546560"/>
            <a:chOff x="6629221" y="5498202"/>
            <a:chExt cx="2696914" cy="546560"/>
          </a:xfrm>
        </p:grpSpPr>
        <p:sp>
          <p:nvSpPr>
            <p:cNvPr id="14" name="TextBox 13">
              <a:extLst>
                <a:ext uri="{FF2B5EF4-FFF2-40B4-BE49-F238E27FC236}">
                  <a16:creationId xmlns:a16="http://schemas.microsoft.com/office/drawing/2014/main" id="{EAAF37A0-2226-45B8-8D67-1621D3E2F735}"/>
                </a:ext>
              </a:extLst>
            </p:cNvPr>
            <p:cNvSpPr txBox="1"/>
            <p:nvPr/>
          </p:nvSpPr>
          <p:spPr>
            <a:xfrm>
              <a:off x="7240234" y="5540314"/>
              <a:ext cx="1548866" cy="235258"/>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Presented by</a:t>
              </a:r>
            </a:p>
          </p:txBody>
        </p:sp>
        <p:sp>
          <p:nvSpPr>
            <p:cNvPr id="15" name="Text Placeholder 5">
              <a:extLst>
                <a:ext uri="{FF2B5EF4-FFF2-40B4-BE49-F238E27FC236}">
                  <a16:creationId xmlns:a16="http://schemas.microsoft.com/office/drawing/2014/main" id="{C3DB8E44-A476-49F0-9B87-9CDDAE6D9F2C}"/>
                </a:ext>
              </a:extLst>
            </p:cNvPr>
            <p:cNvSpPr txBox="1">
              <a:spLocks/>
            </p:cNvSpPr>
            <p:nvPr/>
          </p:nvSpPr>
          <p:spPr>
            <a:xfrm>
              <a:off x="7240234" y="5684305"/>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50" dirty="0">
                  <a:solidFill>
                    <a:schemeClr val="tx1">
                      <a:lumMod val="75000"/>
                    </a:schemeClr>
                  </a:solidFill>
                  <a:latin typeface="Montserrat SemiBold" panose="00000700000000000000" pitchFamily="2" charset="0"/>
                </a:rPr>
                <a:t>James Harwood</a:t>
              </a:r>
            </a:p>
          </p:txBody>
        </p:sp>
        <p:sp>
          <p:nvSpPr>
            <p:cNvPr id="16" name="Oval 15">
              <a:extLst>
                <a:ext uri="{FF2B5EF4-FFF2-40B4-BE49-F238E27FC236}">
                  <a16:creationId xmlns:a16="http://schemas.microsoft.com/office/drawing/2014/main" id="{3D2316EB-9487-4855-AE4F-DEF56FFFFDD0}"/>
                </a:ext>
              </a:extLst>
            </p:cNvPr>
            <p:cNvSpPr/>
            <p:nvPr/>
          </p:nvSpPr>
          <p:spPr>
            <a:xfrm>
              <a:off x="6629221" y="5498202"/>
              <a:ext cx="537035" cy="537035"/>
            </a:xfrm>
            <a:prstGeom prst="ellipse">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4CE01A4-6668-46DD-A53D-5505B8A1A51D}"/>
              </a:ext>
            </a:extLst>
          </p:cNvPr>
          <p:cNvGrpSpPr/>
          <p:nvPr/>
        </p:nvGrpSpPr>
        <p:grpSpPr>
          <a:xfrm>
            <a:off x="8991042" y="5502628"/>
            <a:ext cx="3226856" cy="546560"/>
            <a:chOff x="8991042" y="5502628"/>
            <a:chExt cx="3226856" cy="546560"/>
          </a:xfrm>
        </p:grpSpPr>
        <p:grpSp>
          <p:nvGrpSpPr>
            <p:cNvPr id="7" name="Group 6">
              <a:extLst>
                <a:ext uri="{FF2B5EF4-FFF2-40B4-BE49-F238E27FC236}">
                  <a16:creationId xmlns:a16="http://schemas.microsoft.com/office/drawing/2014/main" id="{6EE5CD1F-BC52-4A84-9685-A2DF9376D6C1}"/>
                </a:ext>
              </a:extLst>
            </p:cNvPr>
            <p:cNvGrpSpPr/>
            <p:nvPr/>
          </p:nvGrpSpPr>
          <p:grpSpPr>
            <a:xfrm>
              <a:off x="9582905" y="5544740"/>
              <a:ext cx="2634993" cy="504448"/>
              <a:chOff x="9582905" y="5544740"/>
              <a:chExt cx="2634993" cy="504448"/>
            </a:xfrm>
          </p:grpSpPr>
          <p:sp>
            <p:nvSpPr>
              <p:cNvPr id="17" name="TextBox 16">
                <a:extLst>
                  <a:ext uri="{FF2B5EF4-FFF2-40B4-BE49-F238E27FC236}">
                    <a16:creationId xmlns:a16="http://schemas.microsoft.com/office/drawing/2014/main" id="{77696E2E-3025-458A-93D9-7784ACBA9C9D}"/>
                  </a:ext>
                </a:extLst>
              </p:cNvPr>
              <p:cNvSpPr txBox="1"/>
              <p:nvPr/>
            </p:nvSpPr>
            <p:spPr>
              <a:xfrm>
                <a:off x="9592430" y="5544740"/>
                <a:ext cx="2625468" cy="230832"/>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Presented to</a:t>
                </a:r>
              </a:p>
            </p:txBody>
          </p:sp>
          <p:sp>
            <p:nvSpPr>
              <p:cNvPr id="18" name="Text Placeholder 5">
                <a:extLst>
                  <a:ext uri="{FF2B5EF4-FFF2-40B4-BE49-F238E27FC236}">
                    <a16:creationId xmlns:a16="http://schemas.microsoft.com/office/drawing/2014/main" id="{42F4C1D1-EA82-4501-BC64-0D67114B7490}"/>
                  </a:ext>
                </a:extLst>
              </p:cNvPr>
              <p:cNvSpPr txBox="1">
                <a:spLocks/>
              </p:cNvSpPr>
              <p:nvPr/>
            </p:nvSpPr>
            <p:spPr>
              <a:xfrm>
                <a:off x="9582905" y="5688731"/>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50" dirty="0">
                    <a:solidFill>
                      <a:schemeClr val="tx1">
                        <a:lumMod val="75000"/>
                      </a:schemeClr>
                    </a:solidFill>
                    <a:latin typeface="Montserrat SemiBold" panose="00000700000000000000" pitchFamily="2" charset="0"/>
                  </a:rPr>
                  <a:t>Chrysalis Marketing</a:t>
                </a:r>
              </a:p>
            </p:txBody>
          </p:sp>
        </p:grpSp>
        <p:grpSp>
          <p:nvGrpSpPr>
            <p:cNvPr id="4" name="Group 3">
              <a:extLst>
                <a:ext uri="{FF2B5EF4-FFF2-40B4-BE49-F238E27FC236}">
                  <a16:creationId xmlns:a16="http://schemas.microsoft.com/office/drawing/2014/main" id="{6345D9B4-4314-48B5-B882-12DF062B4C04}"/>
                </a:ext>
              </a:extLst>
            </p:cNvPr>
            <p:cNvGrpSpPr/>
            <p:nvPr/>
          </p:nvGrpSpPr>
          <p:grpSpPr>
            <a:xfrm>
              <a:off x="8991042" y="5502628"/>
              <a:ext cx="537035" cy="537035"/>
              <a:chOff x="9029042" y="5502628"/>
              <a:chExt cx="537035" cy="537035"/>
            </a:xfrm>
          </p:grpSpPr>
          <p:sp>
            <p:nvSpPr>
              <p:cNvPr id="19" name="Oval 18">
                <a:extLst>
                  <a:ext uri="{FF2B5EF4-FFF2-40B4-BE49-F238E27FC236}">
                    <a16:creationId xmlns:a16="http://schemas.microsoft.com/office/drawing/2014/main" id="{3DD47CC8-4E87-4851-89AE-9AF2EA200DCF}"/>
                  </a:ext>
                </a:extLst>
              </p:cNvPr>
              <p:cNvSpPr/>
              <p:nvPr/>
            </p:nvSpPr>
            <p:spPr>
              <a:xfrm>
                <a:off x="9029042" y="5502628"/>
                <a:ext cx="537035" cy="53703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hrysalis Marketing">
                <a:extLst>
                  <a:ext uri="{FF2B5EF4-FFF2-40B4-BE49-F238E27FC236}">
                    <a16:creationId xmlns:a16="http://schemas.microsoft.com/office/drawing/2014/main" id="{ED304A59-CD4F-4FA3-82A3-0038574C7D4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095036" y="5591327"/>
                <a:ext cx="398953" cy="36045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8" name="TextBox 37">
            <a:extLst>
              <a:ext uri="{FF2B5EF4-FFF2-40B4-BE49-F238E27FC236}">
                <a16:creationId xmlns:a16="http://schemas.microsoft.com/office/drawing/2014/main" id="{D2A01EA3-A2CC-4439-A545-6A30F4C1F110}"/>
              </a:ext>
            </a:extLst>
          </p:cNvPr>
          <p:cNvSpPr txBox="1"/>
          <p:nvPr/>
        </p:nvSpPr>
        <p:spPr>
          <a:xfrm>
            <a:off x="6471251" y="3534952"/>
            <a:ext cx="4597802" cy="584775"/>
          </a:xfrm>
          <a:prstGeom prst="rect">
            <a:avLst/>
          </a:prstGeom>
          <a:noFill/>
        </p:spPr>
        <p:txBody>
          <a:bodyPr wrap="square" rtlCol="0">
            <a:spAutoFit/>
          </a:bodyPr>
          <a:lstStyle/>
          <a:p>
            <a:r>
              <a:rPr lang="en-US" sz="3200" cap="all" spc="100" dirty="0">
                <a:solidFill>
                  <a:schemeClr val="tx2"/>
                </a:solidFill>
                <a:effectLst/>
                <a:latin typeface="+mj-lt"/>
                <a:ea typeface="Times New Roman" panose="02020603050405020304" pitchFamily="18" charset="0"/>
              </a:rPr>
              <a:t>Client-Centric</a:t>
            </a:r>
            <a:r>
              <a:rPr lang="en-US" sz="3200" cap="all" spc="200" dirty="0">
                <a:solidFill>
                  <a:schemeClr val="tx2"/>
                </a:solidFill>
                <a:effectLst/>
                <a:latin typeface="+mj-lt"/>
                <a:ea typeface="Times New Roman" panose="02020603050405020304" pitchFamily="18" charset="0"/>
              </a:rPr>
              <a:t>.</a:t>
            </a:r>
          </a:p>
        </p:txBody>
      </p:sp>
      <p:sp>
        <p:nvSpPr>
          <p:cNvPr id="39" name="TextBox 38">
            <a:extLst>
              <a:ext uri="{FF2B5EF4-FFF2-40B4-BE49-F238E27FC236}">
                <a16:creationId xmlns:a16="http://schemas.microsoft.com/office/drawing/2014/main" id="{56A4EC45-33BA-4909-8E74-E1BA642325CC}"/>
              </a:ext>
            </a:extLst>
          </p:cNvPr>
          <p:cNvSpPr txBox="1"/>
          <p:nvPr/>
        </p:nvSpPr>
        <p:spPr>
          <a:xfrm>
            <a:off x="6471250" y="2983157"/>
            <a:ext cx="2651729" cy="584775"/>
          </a:xfrm>
          <a:prstGeom prst="rect">
            <a:avLst/>
          </a:prstGeom>
          <a:noFill/>
        </p:spPr>
        <p:txBody>
          <a:bodyPr wrap="square" rtlCol="0">
            <a:spAutoFit/>
          </a:bodyPr>
          <a:lstStyle/>
          <a:p>
            <a:r>
              <a:rPr lang="en-US" sz="3200" cap="all" spc="100" dirty="0">
                <a:solidFill>
                  <a:schemeClr val="tx2"/>
                </a:solidFill>
                <a:effectLst/>
                <a:latin typeface="Montserrat Light" panose="00000400000000000000" pitchFamily="2" charset="0"/>
                <a:ea typeface="Times New Roman" panose="02020603050405020304" pitchFamily="18" charset="0"/>
              </a:rPr>
              <a:t>Tailored.</a:t>
            </a:r>
          </a:p>
        </p:txBody>
      </p:sp>
      <p:sp>
        <p:nvSpPr>
          <p:cNvPr id="40" name="TextBox 39">
            <a:extLst>
              <a:ext uri="{FF2B5EF4-FFF2-40B4-BE49-F238E27FC236}">
                <a16:creationId xmlns:a16="http://schemas.microsoft.com/office/drawing/2014/main" id="{A0E3185F-A8B0-4690-A0EF-C58CA5AEABAB}"/>
              </a:ext>
            </a:extLst>
          </p:cNvPr>
          <p:cNvSpPr txBox="1"/>
          <p:nvPr/>
        </p:nvSpPr>
        <p:spPr>
          <a:xfrm>
            <a:off x="8893650" y="2976165"/>
            <a:ext cx="2278612" cy="584775"/>
          </a:xfrm>
          <a:prstGeom prst="rect">
            <a:avLst/>
          </a:prstGeom>
          <a:noFill/>
        </p:spPr>
        <p:txBody>
          <a:bodyPr wrap="square" rtlCol="0">
            <a:spAutoFit/>
          </a:bodyPr>
          <a:lstStyle/>
          <a:p>
            <a:r>
              <a:rPr lang="en-US" sz="3200" cap="all" spc="100" dirty="0">
                <a:solidFill>
                  <a:schemeClr val="tx2"/>
                </a:solidFill>
                <a:effectLst/>
                <a:latin typeface="Montserrat Light" panose="00000400000000000000" pitchFamily="2" charset="0"/>
                <a:ea typeface="Times New Roman" panose="02020603050405020304" pitchFamily="18" charset="0"/>
              </a:rPr>
              <a:t>Precise.</a:t>
            </a:r>
          </a:p>
        </p:txBody>
      </p:sp>
      <p:grpSp>
        <p:nvGrpSpPr>
          <p:cNvPr id="49" name="Group 48">
            <a:extLst>
              <a:ext uri="{FF2B5EF4-FFF2-40B4-BE49-F238E27FC236}">
                <a16:creationId xmlns:a16="http://schemas.microsoft.com/office/drawing/2014/main" id="{7AE02F25-2AF0-47BF-ACCD-EFB790DF2BE2}"/>
              </a:ext>
            </a:extLst>
          </p:cNvPr>
          <p:cNvGrpSpPr/>
          <p:nvPr/>
        </p:nvGrpSpPr>
        <p:grpSpPr>
          <a:xfrm>
            <a:off x="6637789" y="4303390"/>
            <a:ext cx="377952" cy="73152"/>
            <a:chOff x="6637789" y="5889777"/>
            <a:chExt cx="377952" cy="73152"/>
          </a:xfrm>
        </p:grpSpPr>
        <p:sp>
          <p:nvSpPr>
            <p:cNvPr id="50" name="Oval 49">
              <a:extLst>
                <a:ext uri="{FF2B5EF4-FFF2-40B4-BE49-F238E27FC236}">
                  <a16:creationId xmlns:a16="http://schemas.microsoft.com/office/drawing/2014/main" id="{027B3F8E-324D-4E5C-B1A1-5DA22133610A}"/>
                </a:ext>
              </a:extLst>
            </p:cNvPr>
            <p:cNvSpPr/>
            <p:nvPr/>
          </p:nvSpPr>
          <p:spPr>
            <a:xfrm>
              <a:off x="6637789" y="5889777"/>
              <a:ext cx="73152" cy="73152"/>
            </a:xfrm>
            <a:prstGeom prst="ellipse">
              <a:avLst/>
            </a:prstGeom>
            <a:solidFill>
              <a:srgbClr val="14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51" name="Oval 50">
              <a:extLst>
                <a:ext uri="{FF2B5EF4-FFF2-40B4-BE49-F238E27FC236}">
                  <a16:creationId xmlns:a16="http://schemas.microsoft.com/office/drawing/2014/main" id="{6FAAED60-963A-41E0-911C-58243E5038AD}"/>
                </a:ext>
              </a:extLst>
            </p:cNvPr>
            <p:cNvSpPr/>
            <p:nvPr/>
          </p:nvSpPr>
          <p:spPr>
            <a:xfrm>
              <a:off x="6790189" y="5889777"/>
              <a:ext cx="73152" cy="73152"/>
            </a:xfrm>
            <a:prstGeom prst="ellipse">
              <a:avLst/>
            </a:prstGeom>
            <a:solidFill>
              <a:srgbClr val="14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52" name="Oval 51">
              <a:extLst>
                <a:ext uri="{FF2B5EF4-FFF2-40B4-BE49-F238E27FC236}">
                  <a16:creationId xmlns:a16="http://schemas.microsoft.com/office/drawing/2014/main" id="{EF2C71C0-1AF7-4357-9D87-CB8647409926}"/>
                </a:ext>
              </a:extLst>
            </p:cNvPr>
            <p:cNvSpPr/>
            <p:nvPr/>
          </p:nvSpPr>
          <p:spPr>
            <a:xfrm>
              <a:off x="6942589" y="5889777"/>
              <a:ext cx="73152" cy="73152"/>
            </a:xfrm>
            <a:prstGeom prst="ellipse">
              <a:avLst/>
            </a:prstGeom>
            <a:solidFill>
              <a:srgbClr val="14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31708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471311-50AC-4C0B-80A1-DE286480D11A}"/>
              </a:ext>
            </a:extLst>
          </p:cNvPr>
          <p:cNvSpPr txBox="1"/>
          <p:nvPr/>
        </p:nvSpPr>
        <p:spPr>
          <a:xfrm>
            <a:off x="-1684635" y="680245"/>
            <a:ext cx="8234853" cy="507831"/>
          </a:xfrm>
          <a:prstGeom prst="rect">
            <a:avLst/>
          </a:prstGeom>
          <a:noFill/>
        </p:spPr>
        <p:txBody>
          <a:bodyPr wrap="square" rtlCol="0">
            <a:spAutoFit/>
          </a:bodyPr>
          <a:lstStyle/>
          <a:p>
            <a:pPr algn="ctr"/>
            <a:r>
              <a:rPr lang="en-US" sz="2700" cap="all" spc="100" dirty="0">
                <a:effectLst/>
                <a:latin typeface="Montserrat Light" panose="00000400000000000000" pitchFamily="2" charset="0"/>
                <a:ea typeface="Times New Roman" panose="02020603050405020304" pitchFamily="18" charset="0"/>
              </a:rPr>
              <a:t>Meet the team</a:t>
            </a:r>
          </a:p>
        </p:txBody>
      </p:sp>
      <p:pic>
        <p:nvPicPr>
          <p:cNvPr id="40" name="Picture 39" descr="Text&#10;&#10;Description automatically generated">
            <a:extLst>
              <a:ext uri="{FF2B5EF4-FFF2-40B4-BE49-F238E27FC236}">
                <a16:creationId xmlns:a16="http://schemas.microsoft.com/office/drawing/2014/main" id="{6F87ACEF-3A43-4C7F-945A-ABD2354712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41" name="Slide Number Placeholder 3">
            <a:extLst>
              <a:ext uri="{FF2B5EF4-FFF2-40B4-BE49-F238E27FC236}">
                <a16:creationId xmlns:a16="http://schemas.microsoft.com/office/drawing/2014/main" id="{91D00A70-C45B-4AA5-B398-C163FD521A94}"/>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10</a:t>
            </a:fld>
            <a:endParaRPr lang="en-US" sz="1000" dirty="0"/>
          </a:p>
        </p:txBody>
      </p:sp>
      <p:grpSp>
        <p:nvGrpSpPr>
          <p:cNvPr id="4" name="Group 3">
            <a:extLst>
              <a:ext uri="{FF2B5EF4-FFF2-40B4-BE49-F238E27FC236}">
                <a16:creationId xmlns:a16="http://schemas.microsoft.com/office/drawing/2014/main" id="{42F64FC2-5EA6-4E1F-8DB9-D32213C2DA5C}"/>
              </a:ext>
            </a:extLst>
          </p:cNvPr>
          <p:cNvGrpSpPr/>
          <p:nvPr/>
        </p:nvGrpSpPr>
        <p:grpSpPr>
          <a:xfrm>
            <a:off x="930686" y="4740951"/>
            <a:ext cx="4795082" cy="1292233"/>
            <a:chOff x="6371681" y="1613296"/>
            <a:chExt cx="4795082" cy="1292233"/>
          </a:xfrm>
        </p:grpSpPr>
        <p:grpSp>
          <p:nvGrpSpPr>
            <p:cNvPr id="22" name="Group 21">
              <a:extLst>
                <a:ext uri="{FF2B5EF4-FFF2-40B4-BE49-F238E27FC236}">
                  <a16:creationId xmlns:a16="http://schemas.microsoft.com/office/drawing/2014/main" id="{B8955F47-FAC5-4764-9D7C-65CF80548292}"/>
                </a:ext>
              </a:extLst>
            </p:cNvPr>
            <p:cNvGrpSpPr/>
            <p:nvPr/>
          </p:nvGrpSpPr>
          <p:grpSpPr>
            <a:xfrm>
              <a:off x="7820216" y="1613296"/>
              <a:ext cx="3346547" cy="1292233"/>
              <a:chOff x="7617016" y="1705656"/>
              <a:chExt cx="3346547" cy="1292233"/>
            </a:xfrm>
          </p:grpSpPr>
          <p:sp>
            <p:nvSpPr>
              <p:cNvPr id="32" name="TextBox 31">
                <a:extLst>
                  <a:ext uri="{FF2B5EF4-FFF2-40B4-BE49-F238E27FC236}">
                    <a16:creationId xmlns:a16="http://schemas.microsoft.com/office/drawing/2014/main" id="{B3A02E43-A6FB-4C95-B26A-E20F5E0D539B}"/>
                  </a:ext>
                </a:extLst>
              </p:cNvPr>
              <p:cNvSpPr txBox="1"/>
              <p:nvPr/>
            </p:nvSpPr>
            <p:spPr>
              <a:xfrm>
                <a:off x="7617016" y="2024016"/>
                <a:ext cx="3346547" cy="246221"/>
              </a:xfrm>
              <a:prstGeom prst="rect">
                <a:avLst/>
              </a:prstGeom>
              <a:noFill/>
            </p:spPr>
            <p:txBody>
              <a:bodyPr wrap="square" rtlCol="0">
                <a:spAutoFit/>
              </a:bodyPr>
              <a:lstStyle/>
              <a:p>
                <a:r>
                  <a:rPr lang="en-US" sz="1000" cap="all" spc="200" dirty="0">
                    <a:solidFill>
                      <a:schemeClr val="tx1">
                        <a:alpha val="60000"/>
                      </a:schemeClr>
                    </a:solidFill>
                    <a:latin typeface="Montserrat SemiBold" panose="00000700000000000000" pitchFamily="2" charset="0"/>
                  </a:rPr>
                  <a:t>Partner, Benefits Consultant</a:t>
                </a:r>
              </a:p>
            </p:txBody>
          </p:sp>
          <p:sp>
            <p:nvSpPr>
              <p:cNvPr id="34" name="Text Placeholder 5">
                <a:extLst>
                  <a:ext uri="{FF2B5EF4-FFF2-40B4-BE49-F238E27FC236}">
                    <a16:creationId xmlns:a16="http://schemas.microsoft.com/office/drawing/2014/main" id="{3CC9B3F2-61DA-430C-A4D8-71C508B468E2}"/>
                  </a:ext>
                </a:extLst>
              </p:cNvPr>
              <p:cNvSpPr txBox="1">
                <a:spLocks/>
              </p:cNvSpPr>
              <p:nvPr/>
            </p:nvSpPr>
            <p:spPr>
              <a:xfrm>
                <a:off x="7617017" y="1705656"/>
                <a:ext cx="2459856"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solidFill>
                      <a:schemeClr val="tx2"/>
                    </a:solidFill>
                  </a:rPr>
                  <a:t>Christopher Pontrelli</a:t>
                </a:r>
              </a:p>
            </p:txBody>
          </p:sp>
          <p:sp>
            <p:nvSpPr>
              <p:cNvPr id="42" name="Text Placeholder 5">
                <a:extLst>
                  <a:ext uri="{FF2B5EF4-FFF2-40B4-BE49-F238E27FC236}">
                    <a16:creationId xmlns:a16="http://schemas.microsoft.com/office/drawing/2014/main" id="{4055E21E-2697-4213-BD47-6590D5686A07}"/>
                  </a:ext>
                </a:extLst>
              </p:cNvPr>
              <p:cNvSpPr txBox="1">
                <a:spLocks/>
              </p:cNvSpPr>
              <p:nvPr/>
            </p:nvSpPr>
            <p:spPr>
              <a:xfrm>
                <a:off x="7617017" y="2242624"/>
                <a:ext cx="3074072" cy="755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solidFill>
                      <a:srgbClr val="757679"/>
                    </a:solidFill>
                  </a:rPr>
                  <a:t>More than 20 years of employee benefits and 401(k) consulting experience.</a:t>
                </a:r>
              </a:p>
            </p:txBody>
          </p:sp>
        </p:grpSp>
        <p:sp>
          <p:nvSpPr>
            <p:cNvPr id="78" name="Oval 77">
              <a:extLst>
                <a:ext uri="{FF2B5EF4-FFF2-40B4-BE49-F238E27FC236}">
                  <a16:creationId xmlns:a16="http://schemas.microsoft.com/office/drawing/2014/main" id="{82E195D8-7FAA-42DB-9F14-55F7E02DEBB2}"/>
                </a:ext>
              </a:extLst>
            </p:cNvPr>
            <p:cNvSpPr/>
            <p:nvPr/>
          </p:nvSpPr>
          <p:spPr>
            <a:xfrm>
              <a:off x="6371681" y="1613296"/>
              <a:ext cx="1292233" cy="1292233"/>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32DFC72-AB40-4690-9AE3-E18CF6F36E2F}"/>
              </a:ext>
            </a:extLst>
          </p:cNvPr>
          <p:cNvGrpSpPr/>
          <p:nvPr/>
        </p:nvGrpSpPr>
        <p:grpSpPr>
          <a:xfrm>
            <a:off x="6371681" y="1613296"/>
            <a:ext cx="4795082" cy="1292233"/>
            <a:chOff x="6371681" y="3174942"/>
            <a:chExt cx="4795082" cy="1292233"/>
          </a:xfrm>
        </p:grpSpPr>
        <p:grpSp>
          <p:nvGrpSpPr>
            <p:cNvPr id="9" name="Group 8">
              <a:extLst>
                <a:ext uri="{FF2B5EF4-FFF2-40B4-BE49-F238E27FC236}">
                  <a16:creationId xmlns:a16="http://schemas.microsoft.com/office/drawing/2014/main" id="{0C5712B8-46DC-4163-A4E7-F63E9738239C}"/>
                </a:ext>
              </a:extLst>
            </p:cNvPr>
            <p:cNvGrpSpPr/>
            <p:nvPr/>
          </p:nvGrpSpPr>
          <p:grpSpPr>
            <a:xfrm>
              <a:off x="7820217" y="3266124"/>
              <a:ext cx="3346546" cy="1109869"/>
              <a:chOff x="7617017" y="3341269"/>
              <a:chExt cx="3346546" cy="1109869"/>
            </a:xfrm>
          </p:grpSpPr>
          <p:sp>
            <p:nvSpPr>
              <p:cNvPr id="70" name="TextBox 69">
                <a:extLst>
                  <a:ext uri="{FF2B5EF4-FFF2-40B4-BE49-F238E27FC236}">
                    <a16:creationId xmlns:a16="http://schemas.microsoft.com/office/drawing/2014/main" id="{C163ADD6-0ABE-4C64-B7FE-3A92EC4556BF}"/>
                  </a:ext>
                </a:extLst>
              </p:cNvPr>
              <p:cNvSpPr txBox="1"/>
              <p:nvPr/>
            </p:nvSpPr>
            <p:spPr>
              <a:xfrm>
                <a:off x="7617017" y="3659629"/>
                <a:ext cx="3346546" cy="246221"/>
              </a:xfrm>
              <a:prstGeom prst="rect">
                <a:avLst/>
              </a:prstGeom>
              <a:noFill/>
            </p:spPr>
            <p:txBody>
              <a:bodyPr wrap="square" rtlCol="0">
                <a:spAutoFit/>
              </a:bodyPr>
              <a:lstStyle/>
              <a:p>
                <a:r>
                  <a:rPr lang="en-US" sz="1000" cap="all" spc="200" dirty="0">
                    <a:solidFill>
                      <a:schemeClr val="tx1">
                        <a:alpha val="60000"/>
                      </a:schemeClr>
                    </a:solidFill>
                    <a:latin typeface="Montserrat SemiBold" panose="00000700000000000000" pitchFamily="2" charset="0"/>
                  </a:rPr>
                  <a:t>Partner, Benefits Consultant</a:t>
                </a:r>
              </a:p>
            </p:txBody>
          </p:sp>
          <p:sp>
            <p:nvSpPr>
              <p:cNvPr id="71" name="Text Placeholder 5">
                <a:extLst>
                  <a:ext uri="{FF2B5EF4-FFF2-40B4-BE49-F238E27FC236}">
                    <a16:creationId xmlns:a16="http://schemas.microsoft.com/office/drawing/2014/main" id="{B9B5F270-5CF7-4A08-A059-0E1F79E4175D}"/>
                  </a:ext>
                </a:extLst>
              </p:cNvPr>
              <p:cNvSpPr txBox="1">
                <a:spLocks/>
              </p:cNvSpPr>
              <p:nvPr/>
            </p:nvSpPr>
            <p:spPr>
              <a:xfrm>
                <a:off x="7617017" y="3341269"/>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solidFill>
                      <a:schemeClr val="tx2"/>
                    </a:solidFill>
                  </a:rPr>
                  <a:t>Raphy Timour</a:t>
                </a:r>
              </a:p>
            </p:txBody>
          </p:sp>
          <p:sp>
            <p:nvSpPr>
              <p:cNvPr id="72" name="Text Placeholder 5">
                <a:extLst>
                  <a:ext uri="{FF2B5EF4-FFF2-40B4-BE49-F238E27FC236}">
                    <a16:creationId xmlns:a16="http://schemas.microsoft.com/office/drawing/2014/main" id="{505AA9E6-9F75-4026-8486-431AF157CDA3}"/>
                  </a:ext>
                </a:extLst>
              </p:cNvPr>
              <p:cNvSpPr txBox="1">
                <a:spLocks/>
              </p:cNvSpPr>
              <p:nvPr/>
            </p:nvSpPr>
            <p:spPr>
              <a:xfrm>
                <a:off x="7617017" y="3878238"/>
                <a:ext cx="3074072" cy="572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solidFill>
                      <a:srgbClr val="757679"/>
                    </a:solidFill>
                  </a:rPr>
                  <a:t>More than 20 years of experience providing employee benefits solutions.</a:t>
                </a:r>
              </a:p>
            </p:txBody>
          </p:sp>
        </p:grpSp>
        <p:sp>
          <p:nvSpPr>
            <p:cNvPr id="80" name="Oval 79">
              <a:extLst>
                <a:ext uri="{FF2B5EF4-FFF2-40B4-BE49-F238E27FC236}">
                  <a16:creationId xmlns:a16="http://schemas.microsoft.com/office/drawing/2014/main" id="{632A9233-93F0-43F2-99EE-E712000C98F2}"/>
                </a:ext>
              </a:extLst>
            </p:cNvPr>
            <p:cNvSpPr/>
            <p:nvPr/>
          </p:nvSpPr>
          <p:spPr>
            <a:xfrm>
              <a:off x="6371681" y="3174942"/>
              <a:ext cx="1292233" cy="1292233"/>
            </a:xfrm>
            <a:prstGeom prst="ellipse">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231F244-1A7D-421D-9034-EA703DAF6DCE}"/>
              </a:ext>
            </a:extLst>
          </p:cNvPr>
          <p:cNvGrpSpPr/>
          <p:nvPr/>
        </p:nvGrpSpPr>
        <p:grpSpPr>
          <a:xfrm>
            <a:off x="6371681" y="3174942"/>
            <a:ext cx="4675010" cy="1292233"/>
            <a:chOff x="6371681" y="4736588"/>
            <a:chExt cx="4675010" cy="1292233"/>
          </a:xfrm>
        </p:grpSpPr>
        <p:grpSp>
          <p:nvGrpSpPr>
            <p:cNvPr id="15" name="Group 14">
              <a:extLst>
                <a:ext uri="{FF2B5EF4-FFF2-40B4-BE49-F238E27FC236}">
                  <a16:creationId xmlns:a16="http://schemas.microsoft.com/office/drawing/2014/main" id="{5B72D332-3406-4090-A51A-D27ABB5D5396}"/>
                </a:ext>
              </a:extLst>
            </p:cNvPr>
            <p:cNvGrpSpPr/>
            <p:nvPr/>
          </p:nvGrpSpPr>
          <p:grpSpPr>
            <a:xfrm>
              <a:off x="7820217" y="4736588"/>
              <a:ext cx="3226474" cy="1292233"/>
              <a:chOff x="7617017" y="4725015"/>
              <a:chExt cx="3226474" cy="1292233"/>
            </a:xfrm>
          </p:grpSpPr>
          <p:sp>
            <p:nvSpPr>
              <p:cNvPr id="75" name="TextBox 74">
                <a:extLst>
                  <a:ext uri="{FF2B5EF4-FFF2-40B4-BE49-F238E27FC236}">
                    <a16:creationId xmlns:a16="http://schemas.microsoft.com/office/drawing/2014/main" id="{F3EB6BFF-A55C-4720-B0A3-5B9CB714BDF2}"/>
                  </a:ext>
                </a:extLst>
              </p:cNvPr>
              <p:cNvSpPr txBox="1"/>
              <p:nvPr/>
            </p:nvSpPr>
            <p:spPr>
              <a:xfrm>
                <a:off x="7617017" y="5043375"/>
                <a:ext cx="3226474" cy="246221"/>
              </a:xfrm>
              <a:prstGeom prst="rect">
                <a:avLst/>
              </a:prstGeom>
              <a:noFill/>
            </p:spPr>
            <p:txBody>
              <a:bodyPr wrap="square" rtlCol="0">
                <a:spAutoFit/>
              </a:bodyPr>
              <a:lstStyle/>
              <a:p>
                <a:r>
                  <a:rPr lang="en-US" sz="1000" cap="all" spc="200" dirty="0">
                    <a:solidFill>
                      <a:schemeClr val="tx1">
                        <a:alpha val="60000"/>
                      </a:schemeClr>
                    </a:solidFill>
                    <a:latin typeface="Montserrat SemiBold" panose="00000700000000000000" pitchFamily="2" charset="0"/>
                  </a:rPr>
                  <a:t>Partner, HR Client Services</a:t>
                </a:r>
              </a:p>
            </p:txBody>
          </p:sp>
          <p:sp>
            <p:nvSpPr>
              <p:cNvPr id="76" name="Text Placeholder 5">
                <a:extLst>
                  <a:ext uri="{FF2B5EF4-FFF2-40B4-BE49-F238E27FC236}">
                    <a16:creationId xmlns:a16="http://schemas.microsoft.com/office/drawing/2014/main" id="{B987F95A-ED21-4ADE-ABC1-634CD1E221D5}"/>
                  </a:ext>
                </a:extLst>
              </p:cNvPr>
              <p:cNvSpPr txBox="1">
                <a:spLocks/>
              </p:cNvSpPr>
              <p:nvPr/>
            </p:nvSpPr>
            <p:spPr>
              <a:xfrm>
                <a:off x="7617017" y="4725015"/>
                <a:ext cx="2625468"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solidFill>
                      <a:schemeClr val="tx2"/>
                    </a:solidFill>
                  </a:rPr>
                  <a:t>Samantha Harwood</a:t>
                </a:r>
              </a:p>
            </p:txBody>
          </p:sp>
          <p:sp>
            <p:nvSpPr>
              <p:cNvPr id="77" name="Text Placeholder 5">
                <a:extLst>
                  <a:ext uri="{FF2B5EF4-FFF2-40B4-BE49-F238E27FC236}">
                    <a16:creationId xmlns:a16="http://schemas.microsoft.com/office/drawing/2014/main" id="{126E01C2-A256-47EF-B7DA-18115384E78F}"/>
                  </a:ext>
                </a:extLst>
              </p:cNvPr>
              <p:cNvSpPr txBox="1">
                <a:spLocks/>
              </p:cNvSpPr>
              <p:nvPr/>
            </p:nvSpPr>
            <p:spPr>
              <a:xfrm>
                <a:off x="7617017" y="5261983"/>
                <a:ext cx="3074072" cy="755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solidFill>
                      <a:srgbClr val="757679"/>
                    </a:solidFill>
                  </a:rPr>
                  <a:t>More than five years as a client services manager and implementation specialist. </a:t>
                </a:r>
              </a:p>
            </p:txBody>
          </p:sp>
        </p:grpSp>
        <p:sp>
          <p:nvSpPr>
            <p:cNvPr id="82" name="Oval 81">
              <a:extLst>
                <a:ext uri="{FF2B5EF4-FFF2-40B4-BE49-F238E27FC236}">
                  <a16:creationId xmlns:a16="http://schemas.microsoft.com/office/drawing/2014/main" id="{ACE6593D-FAE2-4DC3-A7A6-2A894CDA34CB}"/>
                </a:ext>
              </a:extLst>
            </p:cNvPr>
            <p:cNvSpPr/>
            <p:nvPr/>
          </p:nvSpPr>
          <p:spPr>
            <a:xfrm>
              <a:off x="6371681" y="4736588"/>
              <a:ext cx="1292233" cy="1292233"/>
            </a:xfrm>
            <a:prstGeom prst="ellipse">
              <a:avLst/>
            </a:prstGeom>
            <a:blipFill>
              <a:blip r:embed="rId5"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D5F10010-8DE5-4515-ACFA-1D3EA92F51DF}"/>
              </a:ext>
            </a:extLst>
          </p:cNvPr>
          <p:cNvGrpSpPr/>
          <p:nvPr/>
        </p:nvGrpSpPr>
        <p:grpSpPr>
          <a:xfrm>
            <a:off x="930686" y="1613296"/>
            <a:ext cx="4644613" cy="1292233"/>
            <a:chOff x="930686" y="3174337"/>
            <a:chExt cx="4644613" cy="1292233"/>
          </a:xfrm>
        </p:grpSpPr>
        <p:grpSp>
          <p:nvGrpSpPr>
            <p:cNvPr id="87" name="Group 86">
              <a:extLst>
                <a:ext uri="{FF2B5EF4-FFF2-40B4-BE49-F238E27FC236}">
                  <a16:creationId xmlns:a16="http://schemas.microsoft.com/office/drawing/2014/main" id="{CB987F02-7128-4774-85EF-8326735DC1C0}"/>
                </a:ext>
              </a:extLst>
            </p:cNvPr>
            <p:cNvGrpSpPr/>
            <p:nvPr/>
          </p:nvGrpSpPr>
          <p:grpSpPr>
            <a:xfrm>
              <a:off x="2370762" y="3174337"/>
              <a:ext cx="3204537" cy="1292233"/>
              <a:chOff x="2343053" y="3203138"/>
              <a:chExt cx="3204537" cy="1292233"/>
            </a:xfrm>
          </p:grpSpPr>
          <p:sp>
            <p:nvSpPr>
              <p:cNvPr id="60" name="TextBox 59">
                <a:extLst>
                  <a:ext uri="{FF2B5EF4-FFF2-40B4-BE49-F238E27FC236}">
                    <a16:creationId xmlns:a16="http://schemas.microsoft.com/office/drawing/2014/main" id="{1DF30DFF-D311-4CC2-B3DB-3DE52D5DDF2C}"/>
                  </a:ext>
                </a:extLst>
              </p:cNvPr>
              <p:cNvSpPr txBox="1"/>
              <p:nvPr/>
            </p:nvSpPr>
            <p:spPr>
              <a:xfrm>
                <a:off x="2343054" y="3521498"/>
                <a:ext cx="2625468" cy="246221"/>
              </a:xfrm>
              <a:prstGeom prst="rect">
                <a:avLst/>
              </a:prstGeom>
              <a:noFill/>
            </p:spPr>
            <p:txBody>
              <a:bodyPr wrap="square" rtlCol="0">
                <a:spAutoFit/>
              </a:bodyPr>
              <a:lstStyle/>
              <a:p>
                <a:r>
                  <a:rPr lang="en-US" sz="1000" cap="all" spc="200" dirty="0">
                    <a:solidFill>
                      <a:schemeClr val="tx1">
                        <a:alpha val="60000"/>
                      </a:schemeClr>
                    </a:solidFill>
                    <a:latin typeface="Montserrat SemiBold" panose="00000700000000000000" pitchFamily="2" charset="0"/>
                  </a:rPr>
                  <a:t>Partner, HR Consultant</a:t>
                </a:r>
              </a:p>
            </p:txBody>
          </p:sp>
          <p:sp>
            <p:nvSpPr>
              <p:cNvPr id="61" name="Text Placeholder 5">
                <a:extLst>
                  <a:ext uri="{FF2B5EF4-FFF2-40B4-BE49-F238E27FC236}">
                    <a16:creationId xmlns:a16="http://schemas.microsoft.com/office/drawing/2014/main" id="{A1E2A593-A117-4506-BD35-99CCFD781D75}"/>
                  </a:ext>
                </a:extLst>
              </p:cNvPr>
              <p:cNvSpPr txBox="1">
                <a:spLocks/>
              </p:cNvSpPr>
              <p:nvPr/>
            </p:nvSpPr>
            <p:spPr>
              <a:xfrm>
                <a:off x="2343054" y="3203138"/>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solidFill>
                      <a:schemeClr val="tx2"/>
                    </a:solidFill>
                  </a:rPr>
                  <a:t>James Harwood</a:t>
                </a:r>
              </a:p>
            </p:txBody>
          </p:sp>
          <p:sp>
            <p:nvSpPr>
              <p:cNvPr id="62" name="Text Placeholder 5">
                <a:extLst>
                  <a:ext uri="{FF2B5EF4-FFF2-40B4-BE49-F238E27FC236}">
                    <a16:creationId xmlns:a16="http://schemas.microsoft.com/office/drawing/2014/main" id="{1EEAAE0F-879A-4A5A-893B-D7EEB704E229}"/>
                  </a:ext>
                </a:extLst>
              </p:cNvPr>
              <p:cNvSpPr txBox="1">
                <a:spLocks/>
              </p:cNvSpPr>
              <p:nvPr/>
            </p:nvSpPr>
            <p:spPr>
              <a:xfrm>
                <a:off x="2343053" y="3740106"/>
                <a:ext cx="3204537" cy="755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solidFill>
                      <a:srgbClr val="757679"/>
                    </a:solidFill>
                  </a:rPr>
                  <a:t>More than 20 years of experience providing HR services, including for multiple Fortune 500 companies.</a:t>
                </a:r>
              </a:p>
            </p:txBody>
          </p:sp>
        </p:grpSp>
        <p:sp>
          <p:nvSpPr>
            <p:cNvPr id="85" name="Oval 84">
              <a:extLst>
                <a:ext uri="{FF2B5EF4-FFF2-40B4-BE49-F238E27FC236}">
                  <a16:creationId xmlns:a16="http://schemas.microsoft.com/office/drawing/2014/main" id="{11C45020-C3BB-429F-91CE-AFFE71C9DB27}"/>
                </a:ext>
              </a:extLst>
            </p:cNvPr>
            <p:cNvSpPr/>
            <p:nvPr/>
          </p:nvSpPr>
          <p:spPr>
            <a:xfrm>
              <a:off x="930686" y="3174337"/>
              <a:ext cx="1292233" cy="1292233"/>
            </a:xfrm>
            <a:prstGeom prst="ellipse">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28756C9-BE07-43CE-BE75-287E6C784668}"/>
              </a:ext>
            </a:extLst>
          </p:cNvPr>
          <p:cNvGrpSpPr/>
          <p:nvPr/>
        </p:nvGrpSpPr>
        <p:grpSpPr>
          <a:xfrm>
            <a:off x="930686" y="3175547"/>
            <a:ext cx="4762891" cy="1292233"/>
            <a:chOff x="930686" y="4736588"/>
            <a:chExt cx="4762891" cy="1292233"/>
          </a:xfrm>
        </p:grpSpPr>
        <p:grpSp>
          <p:nvGrpSpPr>
            <p:cNvPr id="89" name="Group 88">
              <a:extLst>
                <a:ext uri="{FF2B5EF4-FFF2-40B4-BE49-F238E27FC236}">
                  <a16:creationId xmlns:a16="http://schemas.microsoft.com/office/drawing/2014/main" id="{E568B303-434F-49E7-9E92-20491A140CD1}"/>
                </a:ext>
              </a:extLst>
            </p:cNvPr>
            <p:cNvGrpSpPr/>
            <p:nvPr/>
          </p:nvGrpSpPr>
          <p:grpSpPr>
            <a:xfrm>
              <a:off x="2370763" y="4736588"/>
              <a:ext cx="3322814" cy="1292233"/>
              <a:chOff x="2343054" y="4722299"/>
              <a:chExt cx="3322814" cy="1292233"/>
            </a:xfrm>
          </p:grpSpPr>
          <p:sp>
            <p:nvSpPr>
              <p:cNvPr id="65" name="TextBox 64">
                <a:extLst>
                  <a:ext uri="{FF2B5EF4-FFF2-40B4-BE49-F238E27FC236}">
                    <a16:creationId xmlns:a16="http://schemas.microsoft.com/office/drawing/2014/main" id="{492D68D4-BBE4-4178-ACBA-D5A6354C8B0B}"/>
                  </a:ext>
                </a:extLst>
              </p:cNvPr>
              <p:cNvSpPr txBox="1"/>
              <p:nvPr/>
            </p:nvSpPr>
            <p:spPr>
              <a:xfrm>
                <a:off x="2343054" y="5040659"/>
                <a:ext cx="2625468" cy="246221"/>
              </a:xfrm>
              <a:prstGeom prst="rect">
                <a:avLst/>
              </a:prstGeom>
              <a:noFill/>
            </p:spPr>
            <p:txBody>
              <a:bodyPr wrap="square" rtlCol="0">
                <a:spAutoFit/>
              </a:bodyPr>
              <a:lstStyle/>
              <a:p>
                <a:r>
                  <a:rPr lang="en-US" sz="1000" cap="all" spc="200" dirty="0">
                    <a:solidFill>
                      <a:schemeClr val="tx1">
                        <a:alpha val="60000"/>
                      </a:schemeClr>
                    </a:solidFill>
                    <a:latin typeface="Montserrat SemiBold" panose="00000700000000000000" pitchFamily="2" charset="0"/>
                  </a:rPr>
                  <a:t>Partner, HR Consultant</a:t>
                </a:r>
              </a:p>
            </p:txBody>
          </p:sp>
          <p:sp>
            <p:nvSpPr>
              <p:cNvPr id="66" name="Text Placeholder 5">
                <a:extLst>
                  <a:ext uri="{FF2B5EF4-FFF2-40B4-BE49-F238E27FC236}">
                    <a16:creationId xmlns:a16="http://schemas.microsoft.com/office/drawing/2014/main" id="{C5209347-3B0A-423F-A51D-2E7361C11489}"/>
                  </a:ext>
                </a:extLst>
              </p:cNvPr>
              <p:cNvSpPr txBox="1">
                <a:spLocks/>
              </p:cNvSpPr>
              <p:nvPr/>
            </p:nvSpPr>
            <p:spPr>
              <a:xfrm>
                <a:off x="2343054" y="4722299"/>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solidFill>
                      <a:schemeClr val="tx2"/>
                    </a:solidFill>
                  </a:rPr>
                  <a:t>Cana Tighe</a:t>
                </a:r>
              </a:p>
            </p:txBody>
          </p:sp>
          <p:sp>
            <p:nvSpPr>
              <p:cNvPr id="67" name="Text Placeholder 5">
                <a:extLst>
                  <a:ext uri="{FF2B5EF4-FFF2-40B4-BE49-F238E27FC236}">
                    <a16:creationId xmlns:a16="http://schemas.microsoft.com/office/drawing/2014/main" id="{D937373B-2D41-4D83-87EE-EDB86FE1EF5C}"/>
                  </a:ext>
                </a:extLst>
              </p:cNvPr>
              <p:cNvSpPr txBox="1">
                <a:spLocks/>
              </p:cNvSpPr>
              <p:nvPr/>
            </p:nvSpPr>
            <p:spPr>
              <a:xfrm>
                <a:off x="2343054" y="5259267"/>
                <a:ext cx="3322814" cy="755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solidFill>
                      <a:srgbClr val="757679"/>
                    </a:solidFill>
                  </a:rPr>
                  <a:t>More than 20 years of experience providing business management and human resources service administration.</a:t>
                </a:r>
              </a:p>
            </p:txBody>
          </p:sp>
        </p:grpSp>
        <p:sp>
          <p:nvSpPr>
            <p:cNvPr id="86" name="Oval 85">
              <a:extLst>
                <a:ext uri="{FF2B5EF4-FFF2-40B4-BE49-F238E27FC236}">
                  <a16:creationId xmlns:a16="http://schemas.microsoft.com/office/drawing/2014/main" id="{8824C81B-71EC-497E-849F-0626AD301B87}"/>
                </a:ext>
              </a:extLst>
            </p:cNvPr>
            <p:cNvSpPr/>
            <p:nvPr/>
          </p:nvSpPr>
          <p:spPr>
            <a:xfrm>
              <a:off x="930686" y="4736588"/>
              <a:ext cx="1292233" cy="1292233"/>
            </a:xfrm>
            <a:prstGeom prst="ellipse">
              <a:avLst/>
            </a:prstGeom>
            <a:blipFill dpi="0" rotWithShape="1">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11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20"/>
                                        <p:tgtEl>
                                          <p:spTgt spid="2"/>
                                        </p:tgtEl>
                                      </p:cBhvr>
                                    </p:animEffect>
                                  </p:childTnLst>
                                </p:cTn>
                              </p:par>
                            </p:childTnLst>
                          </p:cTn>
                        </p:par>
                        <p:par>
                          <p:cTn id="8" fill="hold">
                            <p:stCondLst>
                              <p:cond delay="42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420"/>
                                        <p:tgtEl>
                                          <p:spTgt spid="3"/>
                                        </p:tgtEl>
                                      </p:cBhvr>
                                    </p:animEffect>
                                  </p:childTnLst>
                                </p:cTn>
                              </p:par>
                            </p:childTnLst>
                          </p:cTn>
                        </p:par>
                        <p:par>
                          <p:cTn id="12" fill="hold">
                            <p:stCondLst>
                              <p:cond delay="84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420"/>
                                        <p:tgtEl>
                                          <p:spTgt spid="4"/>
                                        </p:tgtEl>
                                      </p:cBhvr>
                                    </p:animEffect>
                                  </p:childTnLst>
                                </p:cTn>
                              </p:par>
                            </p:childTnLst>
                          </p:cTn>
                        </p:par>
                        <p:par>
                          <p:cTn id="16" fill="hold">
                            <p:stCondLst>
                              <p:cond delay="126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420"/>
                                        <p:tgtEl>
                                          <p:spTgt spid="5"/>
                                        </p:tgtEl>
                                      </p:cBhvr>
                                    </p:animEffect>
                                  </p:childTnLst>
                                </p:cTn>
                              </p:par>
                            </p:childTnLst>
                          </p:cTn>
                        </p:par>
                        <p:par>
                          <p:cTn id="20" fill="hold">
                            <p:stCondLst>
                              <p:cond delay="168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42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plant&#10;&#10;Description automatically generated">
            <a:extLst>
              <a:ext uri="{FF2B5EF4-FFF2-40B4-BE49-F238E27FC236}">
                <a16:creationId xmlns:a16="http://schemas.microsoft.com/office/drawing/2014/main" id="{9564BC6F-E5F3-4965-BF74-CB375C76D8FD}"/>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rot="18000000">
            <a:off x="5443061" y="1042292"/>
            <a:ext cx="1305876" cy="1265856"/>
          </a:xfrm>
          <a:prstGeom prst="rect">
            <a:avLst/>
          </a:prstGeom>
        </p:spPr>
      </p:pic>
      <p:sp>
        <p:nvSpPr>
          <p:cNvPr id="7" name="Content Placeholder 2">
            <a:extLst>
              <a:ext uri="{FF2B5EF4-FFF2-40B4-BE49-F238E27FC236}">
                <a16:creationId xmlns:a16="http://schemas.microsoft.com/office/drawing/2014/main" id="{0B101F5F-65F5-4C0D-A395-670659B53B17}"/>
              </a:ext>
            </a:extLst>
          </p:cNvPr>
          <p:cNvSpPr>
            <a:spLocks noGrp="1"/>
          </p:cNvSpPr>
          <p:nvPr>
            <p:ph idx="1"/>
          </p:nvPr>
        </p:nvSpPr>
        <p:spPr>
          <a:xfrm>
            <a:off x="2143979" y="2694120"/>
            <a:ext cx="7904039" cy="1699104"/>
          </a:xfrm>
        </p:spPr>
        <p:txBody>
          <a:bodyPr>
            <a:normAutofit/>
          </a:bodyPr>
          <a:lstStyle/>
          <a:p>
            <a:pPr marL="0" marR="0" indent="0" algn="ctr">
              <a:lnSpc>
                <a:spcPct val="130000"/>
              </a:lnSpc>
              <a:spcBef>
                <a:spcPts val="0"/>
              </a:spcBef>
              <a:spcAft>
                <a:spcPts val="0"/>
              </a:spcAft>
              <a:buNone/>
            </a:pPr>
            <a:r>
              <a:rPr lang="en-US" sz="1600" dirty="0">
                <a:solidFill>
                  <a:schemeClr val="bg1"/>
                </a:solidFill>
                <a:effectLst/>
                <a:ea typeface="Times New Roman" panose="02020603050405020304" pitchFamily="18" charset="0"/>
                <a:cs typeface="Segoe UI" panose="020B0502040204020203" pitchFamily="34" charset="0"/>
              </a:rPr>
              <a:t>“Soteria is far superior compared to their contemporaries. Their attention to detail, proactiveness and professionalism is unmatched. Our objective was to outsource our HR needs so we could spend more time running and growing our business. Soteria has been stupendous on all fronts, and I strongly recommend them at the highest levels.” </a:t>
            </a:r>
            <a:endParaRPr lang="en-US" sz="1600" dirty="0">
              <a:solidFill>
                <a:schemeClr val="bg1"/>
              </a:solidFill>
              <a:effectLst/>
              <a:ea typeface="Times New Roman" panose="02020603050405020304" pitchFamily="18" charset="0"/>
            </a:endParaRPr>
          </a:p>
        </p:txBody>
      </p:sp>
      <p:sp>
        <p:nvSpPr>
          <p:cNvPr id="8" name="TextBox 7">
            <a:extLst>
              <a:ext uri="{FF2B5EF4-FFF2-40B4-BE49-F238E27FC236}">
                <a16:creationId xmlns:a16="http://schemas.microsoft.com/office/drawing/2014/main" id="{705AD21B-389E-43CD-BD4F-D3C0CD4E79FB}"/>
              </a:ext>
            </a:extLst>
          </p:cNvPr>
          <p:cNvSpPr txBox="1"/>
          <p:nvPr/>
        </p:nvSpPr>
        <p:spPr>
          <a:xfrm>
            <a:off x="3846945" y="4724163"/>
            <a:ext cx="4498109" cy="246221"/>
          </a:xfrm>
          <a:prstGeom prst="rect">
            <a:avLst/>
          </a:prstGeom>
          <a:noFill/>
        </p:spPr>
        <p:txBody>
          <a:bodyPr wrap="square" rtlCol="0">
            <a:spAutoFit/>
          </a:bodyPr>
          <a:lstStyle/>
          <a:p>
            <a:pPr algn="ctr"/>
            <a:r>
              <a:rPr lang="en-US" sz="1000" cap="all" spc="200" dirty="0">
                <a:solidFill>
                  <a:schemeClr val="bg1"/>
                </a:solidFill>
                <a:latin typeface="Montserrat SemiBold" panose="00000700000000000000" pitchFamily="2" charset="0"/>
              </a:rPr>
              <a:t>Brian Reisner, COO  |  Virtual </a:t>
            </a:r>
            <a:r>
              <a:rPr lang="en-US" sz="1000" cap="all" spc="200" dirty="0" err="1">
                <a:solidFill>
                  <a:schemeClr val="bg1"/>
                </a:solidFill>
                <a:latin typeface="Montserrat SemiBold" panose="00000700000000000000" pitchFamily="2" charset="0"/>
              </a:rPr>
              <a:t>Picu</a:t>
            </a:r>
            <a:r>
              <a:rPr lang="en-US" sz="1000" cap="all" spc="200" dirty="0">
                <a:solidFill>
                  <a:schemeClr val="bg1"/>
                </a:solidFill>
                <a:latin typeface="Montserrat SemiBold" panose="00000700000000000000" pitchFamily="2" charset="0"/>
              </a:rPr>
              <a:t> Systems </a:t>
            </a:r>
          </a:p>
        </p:txBody>
      </p:sp>
    </p:spTree>
    <p:extLst>
      <p:ext uri="{BB962C8B-B14F-4D97-AF65-F5344CB8AC3E}">
        <p14:creationId xmlns:p14="http://schemas.microsoft.com/office/powerpoint/2010/main" val="41852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5A5ED4-A27C-4918-A17F-7A60C6511179}"/>
              </a:ext>
            </a:extLst>
          </p:cNvPr>
          <p:cNvSpPr/>
          <p:nvPr/>
        </p:nvSpPr>
        <p:spPr>
          <a:xfrm flipH="1">
            <a:off x="6816436" y="0"/>
            <a:ext cx="5375564" cy="68580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4246E33E-1BF7-4C26-98BA-D578FB957DA8}"/>
              </a:ext>
            </a:extLst>
          </p:cNvPr>
          <p:cNvSpPr/>
          <p:nvPr/>
        </p:nvSpPr>
        <p:spPr>
          <a:xfrm flipH="1">
            <a:off x="6816436" y="0"/>
            <a:ext cx="5375564" cy="6858000"/>
          </a:xfrm>
          <a:prstGeom prst="rect">
            <a:avLst/>
          </a:prstGeom>
          <a:solidFill>
            <a:srgbClr val="0F0F0F">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243129" y="222054"/>
            <a:ext cx="1588798" cy="556608"/>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solidFill>
                  <a:schemeClr val="bg1"/>
                </a:solidFill>
                <a:effectLst>
                  <a:outerShdw blurRad="50800" dist="38100" dir="5400000" algn="t" rotWithShape="0">
                    <a:prstClr val="black">
                      <a:alpha val="40000"/>
                    </a:prstClr>
                  </a:outerShdw>
                </a:effectLst>
              </a:rPr>
              <a:t>12</a:t>
            </a:fld>
            <a:endParaRPr lang="en-US" sz="1000" dirty="0">
              <a:solidFill>
                <a:schemeClr val="bg1"/>
              </a:solidFill>
              <a:effectLst>
                <a:outerShdw blurRad="50800" dist="38100" dir="5400000" algn="t" rotWithShape="0">
                  <a:prstClr val="black">
                    <a:alpha val="40000"/>
                  </a:prstClr>
                </a:outerShdw>
              </a:effectLst>
            </a:endParaRPr>
          </a:p>
        </p:txBody>
      </p:sp>
      <p:sp>
        <p:nvSpPr>
          <p:cNvPr id="14" name="TextBox 13">
            <a:extLst>
              <a:ext uri="{FF2B5EF4-FFF2-40B4-BE49-F238E27FC236}">
                <a16:creationId xmlns:a16="http://schemas.microsoft.com/office/drawing/2014/main" id="{FFBD4AB3-C004-4DA1-938D-EBD58129E82D}"/>
              </a:ext>
            </a:extLst>
          </p:cNvPr>
          <p:cNvSpPr txBox="1"/>
          <p:nvPr/>
        </p:nvSpPr>
        <p:spPr>
          <a:xfrm>
            <a:off x="1090409" y="2405194"/>
            <a:ext cx="4340007" cy="2047612"/>
          </a:xfrm>
          <a:prstGeom prst="rect">
            <a:avLst/>
          </a:prstGeom>
          <a:noFill/>
        </p:spPr>
        <p:txBody>
          <a:bodyPr wrap="square">
            <a:spAutoFit/>
          </a:bodyPr>
          <a:lstStyle/>
          <a:p>
            <a:pPr>
              <a:lnSpc>
                <a:spcPct val="120000"/>
              </a:lnSpc>
            </a:pPr>
            <a:r>
              <a:rPr lang="en-US" sz="2700" spc="-50" dirty="0">
                <a:effectLst/>
                <a:latin typeface="Montserrat Light" panose="00000400000000000000" pitchFamily="2" charset="0"/>
                <a:ea typeface="Times New Roman" panose="02020603050405020304" pitchFamily="18" charset="0"/>
              </a:rPr>
              <a:t>Let us help you untangle the HR web and free up you and your </a:t>
            </a:r>
            <a:r>
              <a:rPr lang="en-US" sz="2700" spc="-50">
                <a:effectLst/>
                <a:latin typeface="Montserrat Light" panose="00000400000000000000" pitchFamily="2" charset="0"/>
                <a:ea typeface="Times New Roman" panose="02020603050405020304" pitchFamily="18" charset="0"/>
              </a:rPr>
              <a:t>team to </a:t>
            </a:r>
            <a:r>
              <a:rPr lang="en-US" sz="2700" spc="-50" dirty="0">
                <a:effectLst/>
                <a:latin typeface="Montserrat Light" panose="00000400000000000000" pitchFamily="2" charset="0"/>
                <a:ea typeface="Times New Roman" panose="02020603050405020304" pitchFamily="18" charset="0"/>
              </a:rPr>
              <a:t>do what you do best. </a:t>
            </a:r>
          </a:p>
        </p:txBody>
      </p:sp>
    </p:spTree>
    <p:extLst>
      <p:ext uri="{BB962C8B-B14F-4D97-AF65-F5344CB8AC3E}">
        <p14:creationId xmlns:p14="http://schemas.microsoft.com/office/powerpoint/2010/main" val="72304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r="5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05DE52-2E8F-4310-89D4-B0E1F02B0C36}"/>
              </a:ext>
            </a:extLst>
          </p:cNvPr>
          <p:cNvSpPr/>
          <p:nvPr/>
        </p:nvSpPr>
        <p:spPr>
          <a:xfrm flipH="1">
            <a:off x="-1" y="0"/>
            <a:ext cx="5398687" cy="6858000"/>
          </a:xfrm>
          <a:prstGeom prst="rect">
            <a:avLst/>
          </a:prstGeom>
          <a:solidFill>
            <a:srgbClr val="0F0F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2" name="Rectangle 21">
            <a:extLst>
              <a:ext uri="{FF2B5EF4-FFF2-40B4-BE49-F238E27FC236}">
                <a16:creationId xmlns:a16="http://schemas.microsoft.com/office/drawing/2014/main" id="{EF2E8CB6-2637-4B6E-9C79-EFE17E0EACC2}"/>
              </a:ext>
            </a:extLst>
          </p:cNvPr>
          <p:cNvSpPr/>
          <p:nvPr/>
        </p:nvSpPr>
        <p:spPr>
          <a:xfrm flipH="1">
            <a:off x="5398685" y="0"/>
            <a:ext cx="67933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6" name="Picture 25" descr="Text&#10;&#10;Description automatically generated">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13</a:t>
            </a:fld>
            <a:endParaRPr lang="en-US" sz="1000" dirty="0"/>
          </a:p>
        </p:txBody>
      </p:sp>
      <p:sp>
        <p:nvSpPr>
          <p:cNvPr id="24" name="TextBox 23">
            <a:extLst>
              <a:ext uri="{FF2B5EF4-FFF2-40B4-BE49-F238E27FC236}">
                <a16:creationId xmlns:a16="http://schemas.microsoft.com/office/drawing/2014/main" id="{A370A9C1-7D62-4C82-84C2-CD521CF8AEFA}"/>
              </a:ext>
            </a:extLst>
          </p:cNvPr>
          <p:cNvSpPr txBox="1"/>
          <p:nvPr/>
        </p:nvSpPr>
        <p:spPr>
          <a:xfrm>
            <a:off x="6592131" y="2360727"/>
            <a:ext cx="4069773" cy="2136547"/>
          </a:xfrm>
          <a:prstGeom prst="rect">
            <a:avLst/>
          </a:prstGeom>
          <a:noFill/>
        </p:spPr>
        <p:txBody>
          <a:bodyPr wrap="square" rtlCol="0">
            <a:spAutoFit/>
          </a:bodyPr>
          <a:lstStyle/>
          <a:p>
            <a:pPr marL="342900" indent="-342900">
              <a:lnSpc>
                <a:spcPct val="140000"/>
              </a:lnSpc>
              <a:spcBef>
                <a:spcPts val="1200"/>
              </a:spcBef>
              <a:buClr>
                <a:schemeClr val="tx1"/>
              </a:buClr>
              <a:buFont typeface="+mj-lt"/>
              <a:buAutoNum type="arabicPeriod"/>
            </a:pPr>
            <a:r>
              <a:rPr lang="en-US" sz="1500" dirty="0">
                <a:solidFill>
                  <a:schemeClr val="tx2"/>
                </a:solidFill>
                <a:effectLst/>
                <a:latin typeface="Montserrat SemiBold" panose="00000700000000000000" pitchFamily="2" charset="0"/>
                <a:ea typeface="Times New Roman" panose="02020603050405020304" pitchFamily="18" charset="0"/>
              </a:rPr>
              <a:t>Schedule Assessment</a:t>
            </a:r>
          </a:p>
          <a:p>
            <a:pPr marL="342900" indent="-342900">
              <a:lnSpc>
                <a:spcPct val="140000"/>
              </a:lnSpc>
              <a:spcBef>
                <a:spcPts val="1200"/>
              </a:spcBef>
              <a:buClr>
                <a:schemeClr val="tx1"/>
              </a:buClr>
              <a:buFont typeface="+mj-lt"/>
              <a:buAutoNum type="arabicPeriod"/>
            </a:pPr>
            <a:r>
              <a:rPr lang="en-US" sz="1500" dirty="0">
                <a:solidFill>
                  <a:schemeClr val="tx2"/>
                </a:solidFill>
                <a:effectLst/>
                <a:latin typeface="Montserrat SemiBold" panose="00000700000000000000" pitchFamily="2" charset="0"/>
                <a:ea typeface="Times New Roman" panose="02020603050405020304" pitchFamily="18" charset="0"/>
              </a:rPr>
              <a:t>Discuss Objectives and Goals</a:t>
            </a:r>
          </a:p>
          <a:p>
            <a:pPr marL="342900" indent="-342900">
              <a:lnSpc>
                <a:spcPct val="140000"/>
              </a:lnSpc>
              <a:spcBef>
                <a:spcPts val="1200"/>
              </a:spcBef>
              <a:buClr>
                <a:schemeClr val="tx1"/>
              </a:buClr>
              <a:buFont typeface="+mj-lt"/>
              <a:buAutoNum type="arabicPeriod"/>
            </a:pPr>
            <a:r>
              <a:rPr lang="en-US" sz="1500" dirty="0">
                <a:solidFill>
                  <a:schemeClr val="tx2"/>
                </a:solidFill>
                <a:latin typeface="Montserrat SemiBold" panose="00000700000000000000" pitchFamily="2" charset="0"/>
                <a:ea typeface="Times New Roman" panose="02020603050405020304" pitchFamily="18" charset="0"/>
              </a:rPr>
              <a:t>Develop Proposal for Services</a:t>
            </a:r>
          </a:p>
          <a:p>
            <a:pPr marL="342900" indent="-342900">
              <a:lnSpc>
                <a:spcPct val="140000"/>
              </a:lnSpc>
              <a:spcBef>
                <a:spcPts val="1200"/>
              </a:spcBef>
              <a:buClr>
                <a:schemeClr val="tx1"/>
              </a:buClr>
              <a:buFont typeface="+mj-lt"/>
              <a:buAutoNum type="arabicPeriod"/>
            </a:pPr>
            <a:r>
              <a:rPr lang="en-US" sz="1500" dirty="0">
                <a:solidFill>
                  <a:schemeClr val="tx2"/>
                </a:solidFill>
                <a:effectLst/>
                <a:latin typeface="Montserrat SemiBold" panose="00000700000000000000" pitchFamily="2" charset="0"/>
                <a:ea typeface="Times New Roman" panose="02020603050405020304" pitchFamily="18" charset="0"/>
              </a:rPr>
              <a:t>Leave the HR Work to Us So You can Focus on Your Business</a:t>
            </a:r>
          </a:p>
        </p:txBody>
      </p:sp>
      <p:sp>
        <p:nvSpPr>
          <p:cNvPr id="14" name="TextBox 13">
            <a:extLst>
              <a:ext uri="{FF2B5EF4-FFF2-40B4-BE49-F238E27FC236}">
                <a16:creationId xmlns:a16="http://schemas.microsoft.com/office/drawing/2014/main" id="{DFBE5CF4-F1EF-4AA4-AC5F-0A0D5DC62270}"/>
              </a:ext>
            </a:extLst>
          </p:cNvPr>
          <p:cNvSpPr txBox="1"/>
          <p:nvPr/>
        </p:nvSpPr>
        <p:spPr>
          <a:xfrm>
            <a:off x="709408" y="2959728"/>
            <a:ext cx="3975997" cy="584775"/>
          </a:xfrm>
          <a:prstGeom prst="rect">
            <a:avLst/>
          </a:prstGeom>
          <a:noFill/>
        </p:spPr>
        <p:txBody>
          <a:bodyPr wrap="square" rtlCol="0">
            <a:spAutoFit/>
          </a:bodyPr>
          <a:lstStyle/>
          <a:p>
            <a:r>
              <a:rPr lang="en-US" sz="32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Next steps</a:t>
            </a:r>
            <a:endParaRPr lang="en-US" sz="3200" cap="all" spc="200" dirty="0">
              <a:solidFill>
                <a:schemeClr val="bg1"/>
              </a:solidFill>
              <a:effectLst>
                <a:outerShdw blurRad="101600" dist="38100" dir="5400000" algn="t" rotWithShape="0">
                  <a:prstClr val="black">
                    <a:alpha val="20000"/>
                  </a:prstClr>
                </a:outerShdw>
              </a:effectLst>
              <a:ea typeface="Times New Roman" panose="02020603050405020304" pitchFamily="18" charset="0"/>
            </a:endParaRPr>
          </a:p>
        </p:txBody>
      </p:sp>
      <p:grpSp>
        <p:nvGrpSpPr>
          <p:cNvPr id="42" name="Group 41">
            <a:extLst>
              <a:ext uri="{FF2B5EF4-FFF2-40B4-BE49-F238E27FC236}">
                <a16:creationId xmlns:a16="http://schemas.microsoft.com/office/drawing/2014/main" id="{D27DC1C3-C868-4876-9D4B-8B6D678E263C}"/>
              </a:ext>
            </a:extLst>
          </p:cNvPr>
          <p:cNvGrpSpPr/>
          <p:nvPr/>
        </p:nvGrpSpPr>
        <p:grpSpPr>
          <a:xfrm>
            <a:off x="834478" y="3809650"/>
            <a:ext cx="351390" cy="64008"/>
            <a:chOff x="845129" y="2178151"/>
            <a:chExt cx="351390" cy="64008"/>
          </a:xfrm>
        </p:grpSpPr>
        <p:sp>
          <p:nvSpPr>
            <p:cNvPr id="43" name="Oval 42">
              <a:extLst>
                <a:ext uri="{FF2B5EF4-FFF2-40B4-BE49-F238E27FC236}">
                  <a16:creationId xmlns:a16="http://schemas.microsoft.com/office/drawing/2014/main" id="{873A5A20-33DC-4382-9DF4-57DF5A7DEC08}"/>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44" name="Oval 43">
              <a:extLst>
                <a:ext uri="{FF2B5EF4-FFF2-40B4-BE49-F238E27FC236}">
                  <a16:creationId xmlns:a16="http://schemas.microsoft.com/office/drawing/2014/main" id="{64408908-10B7-436D-ACDC-0F4FC169976B}"/>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45" name="Oval 44">
              <a:extLst>
                <a:ext uri="{FF2B5EF4-FFF2-40B4-BE49-F238E27FC236}">
                  <a16:creationId xmlns:a16="http://schemas.microsoft.com/office/drawing/2014/main" id="{AD71435B-3D56-4D24-B1B7-4205C3BC0F2C}"/>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8834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350"/>
                                        <p:tgtEl>
                                          <p:spTgt spid="24">
                                            <p:txEl>
                                              <p:pRg st="0" end="0"/>
                                            </p:txEl>
                                          </p:spTgt>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fade">
                                      <p:cBhvr>
                                        <p:cTn id="11" dur="350"/>
                                        <p:tgtEl>
                                          <p:spTgt spid="24">
                                            <p:txEl>
                                              <p:pRg st="1" end="1"/>
                                            </p:txEl>
                                          </p:spTgt>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fade">
                                      <p:cBhvr>
                                        <p:cTn id="15" dur="350"/>
                                        <p:tgtEl>
                                          <p:spTgt spid="24">
                                            <p:txEl>
                                              <p:pRg st="2" end="2"/>
                                            </p:txEl>
                                          </p:spTgt>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Effect transition="in" filter="fade">
                                      <p:cBhvr>
                                        <p:cTn id="19" dur="35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1D90B-EC0C-41F4-9DA3-E17A35DF2A6E}"/>
              </a:ext>
            </a:extLst>
          </p:cNvPr>
          <p:cNvSpPr/>
          <p:nvPr/>
        </p:nvSpPr>
        <p:spPr>
          <a:xfrm>
            <a:off x="5394814" y="0"/>
            <a:ext cx="67971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06868A2-4EC1-4C3E-978F-EB4D7F3E0DC6}"/>
              </a:ext>
            </a:extLst>
          </p:cNvPr>
          <p:cNvGrpSpPr/>
          <p:nvPr/>
        </p:nvGrpSpPr>
        <p:grpSpPr>
          <a:xfrm>
            <a:off x="6529277" y="1069492"/>
            <a:ext cx="4439167" cy="812894"/>
            <a:chOff x="6529277" y="1069492"/>
            <a:chExt cx="4439167" cy="812894"/>
          </a:xfrm>
        </p:grpSpPr>
        <p:sp>
          <p:nvSpPr>
            <p:cNvPr id="29" name="TextBox 28">
              <a:extLst>
                <a:ext uri="{FF2B5EF4-FFF2-40B4-BE49-F238E27FC236}">
                  <a16:creationId xmlns:a16="http://schemas.microsoft.com/office/drawing/2014/main" id="{D8A554E5-F7F3-4371-BBD5-411621014E2A}"/>
                </a:ext>
              </a:extLst>
            </p:cNvPr>
            <p:cNvSpPr txBox="1"/>
            <p:nvPr/>
          </p:nvSpPr>
          <p:spPr>
            <a:xfrm>
              <a:off x="7426417" y="1375695"/>
              <a:ext cx="2625468" cy="230832"/>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Partner, HR Consultant</a:t>
              </a:r>
            </a:p>
          </p:txBody>
        </p:sp>
        <p:sp>
          <p:nvSpPr>
            <p:cNvPr id="30" name="Text Placeholder 5">
              <a:extLst>
                <a:ext uri="{FF2B5EF4-FFF2-40B4-BE49-F238E27FC236}">
                  <a16:creationId xmlns:a16="http://schemas.microsoft.com/office/drawing/2014/main" id="{6BD1D7E3-B1B5-4260-ABCE-D993DDCBEBEA}"/>
                </a:ext>
              </a:extLst>
            </p:cNvPr>
            <p:cNvSpPr txBox="1">
              <a:spLocks/>
            </p:cNvSpPr>
            <p:nvPr/>
          </p:nvSpPr>
          <p:spPr>
            <a:xfrm>
              <a:off x="7426417" y="1094279"/>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00" dirty="0">
                  <a:solidFill>
                    <a:schemeClr val="tx2"/>
                  </a:solidFill>
                </a:rPr>
                <a:t>James Harwood</a:t>
              </a:r>
            </a:p>
          </p:txBody>
        </p:sp>
        <p:sp>
          <p:nvSpPr>
            <p:cNvPr id="31" name="Text Placeholder 5">
              <a:extLst>
                <a:ext uri="{FF2B5EF4-FFF2-40B4-BE49-F238E27FC236}">
                  <a16:creationId xmlns:a16="http://schemas.microsoft.com/office/drawing/2014/main" id="{4830D683-ABDE-47D3-A3BE-EDFDDEA8A3EA}"/>
                </a:ext>
              </a:extLst>
            </p:cNvPr>
            <p:cNvSpPr txBox="1">
              <a:spLocks/>
            </p:cNvSpPr>
            <p:nvPr/>
          </p:nvSpPr>
          <p:spPr>
            <a:xfrm>
              <a:off x="7426417" y="1559724"/>
              <a:ext cx="3542027" cy="29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100" dirty="0">
                  <a:hlinkClick r:id="rId2">
                    <a:extLst>
                      <a:ext uri="{A12FA001-AC4F-418D-AE19-62706E023703}">
                        <ahyp:hlinkClr xmlns:ahyp="http://schemas.microsoft.com/office/drawing/2018/hyperlinkcolor" val="tx"/>
                      </a:ext>
                    </a:extLst>
                  </a:hlinkClick>
                </a:rPr>
                <a:t>jharwood@soteriahr.com</a:t>
              </a:r>
              <a:r>
                <a:rPr lang="en-US" sz="1100" dirty="0"/>
                <a:t>  |  818.426.5451</a:t>
              </a:r>
            </a:p>
          </p:txBody>
        </p:sp>
        <p:sp>
          <p:nvSpPr>
            <p:cNvPr id="60" name="Oval 59">
              <a:extLst>
                <a:ext uri="{FF2B5EF4-FFF2-40B4-BE49-F238E27FC236}">
                  <a16:creationId xmlns:a16="http://schemas.microsoft.com/office/drawing/2014/main" id="{81BA0D00-A0C1-424D-9C5F-3E776C470C92}"/>
                </a:ext>
              </a:extLst>
            </p:cNvPr>
            <p:cNvSpPr/>
            <p:nvPr/>
          </p:nvSpPr>
          <p:spPr>
            <a:xfrm>
              <a:off x="6529277" y="1069492"/>
              <a:ext cx="812894" cy="812894"/>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4D24846-9B08-4056-9E94-113132F6A14B}"/>
              </a:ext>
            </a:extLst>
          </p:cNvPr>
          <p:cNvGrpSpPr/>
          <p:nvPr/>
        </p:nvGrpSpPr>
        <p:grpSpPr>
          <a:xfrm>
            <a:off x="6529277" y="2111087"/>
            <a:ext cx="4441109" cy="812894"/>
            <a:chOff x="6529277" y="2111087"/>
            <a:chExt cx="4441109" cy="812894"/>
          </a:xfrm>
        </p:grpSpPr>
        <p:sp>
          <p:nvSpPr>
            <p:cNvPr id="15" name="TextBox 14">
              <a:extLst>
                <a:ext uri="{FF2B5EF4-FFF2-40B4-BE49-F238E27FC236}">
                  <a16:creationId xmlns:a16="http://schemas.microsoft.com/office/drawing/2014/main" id="{32CF9DC5-9914-475C-AB74-45A416CC7EF8}"/>
                </a:ext>
              </a:extLst>
            </p:cNvPr>
            <p:cNvSpPr txBox="1"/>
            <p:nvPr/>
          </p:nvSpPr>
          <p:spPr>
            <a:xfrm>
              <a:off x="7428359" y="2420211"/>
              <a:ext cx="2625468" cy="230832"/>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Partner, HR Consultant</a:t>
              </a:r>
            </a:p>
          </p:txBody>
        </p:sp>
        <p:sp>
          <p:nvSpPr>
            <p:cNvPr id="16" name="Text Placeholder 5">
              <a:extLst>
                <a:ext uri="{FF2B5EF4-FFF2-40B4-BE49-F238E27FC236}">
                  <a16:creationId xmlns:a16="http://schemas.microsoft.com/office/drawing/2014/main" id="{9F00A139-6964-42BD-B991-B4CC23664C61}"/>
                </a:ext>
              </a:extLst>
            </p:cNvPr>
            <p:cNvSpPr txBox="1">
              <a:spLocks/>
            </p:cNvSpPr>
            <p:nvPr/>
          </p:nvSpPr>
          <p:spPr>
            <a:xfrm>
              <a:off x="7428359" y="2138795"/>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00" dirty="0">
                  <a:solidFill>
                    <a:schemeClr val="tx2"/>
                  </a:solidFill>
                </a:rPr>
                <a:t>Cana Tighe</a:t>
              </a:r>
            </a:p>
          </p:txBody>
        </p:sp>
        <p:sp>
          <p:nvSpPr>
            <p:cNvPr id="17" name="Text Placeholder 5">
              <a:extLst>
                <a:ext uri="{FF2B5EF4-FFF2-40B4-BE49-F238E27FC236}">
                  <a16:creationId xmlns:a16="http://schemas.microsoft.com/office/drawing/2014/main" id="{9847579C-7B4E-4D19-B909-05E3405D49F0}"/>
                </a:ext>
              </a:extLst>
            </p:cNvPr>
            <p:cNvSpPr txBox="1">
              <a:spLocks/>
            </p:cNvSpPr>
            <p:nvPr/>
          </p:nvSpPr>
          <p:spPr>
            <a:xfrm>
              <a:off x="7428359" y="2604240"/>
              <a:ext cx="3542027" cy="29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100" dirty="0">
                  <a:hlinkClick r:id="rId4">
                    <a:extLst>
                      <a:ext uri="{A12FA001-AC4F-418D-AE19-62706E023703}">
                        <ahyp:hlinkClr xmlns:ahyp="http://schemas.microsoft.com/office/drawing/2018/hyperlinkcolor" val="tx"/>
                      </a:ext>
                    </a:extLst>
                  </a:hlinkClick>
                </a:rPr>
                <a:t>ctighe@soteriahr.com</a:t>
              </a:r>
              <a:r>
                <a:rPr lang="en-US" sz="1100" dirty="0"/>
                <a:t> |  518.651.6008</a:t>
              </a:r>
            </a:p>
          </p:txBody>
        </p:sp>
        <p:sp>
          <p:nvSpPr>
            <p:cNvPr id="61" name="Oval 60">
              <a:extLst>
                <a:ext uri="{FF2B5EF4-FFF2-40B4-BE49-F238E27FC236}">
                  <a16:creationId xmlns:a16="http://schemas.microsoft.com/office/drawing/2014/main" id="{AE6A49D4-65E0-4EDE-82CD-5163A57C5623}"/>
                </a:ext>
              </a:extLst>
            </p:cNvPr>
            <p:cNvSpPr/>
            <p:nvPr/>
          </p:nvSpPr>
          <p:spPr>
            <a:xfrm>
              <a:off x="6529277" y="2111087"/>
              <a:ext cx="812894" cy="812894"/>
            </a:xfrm>
            <a:prstGeom prst="ellipse">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B1153DE-9797-458C-837A-EB582C1409C1}"/>
              </a:ext>
            </a:extLst>
          </p:cNvPr>
          <p:cNvGrpSpPr/>
          <p:nvPr/>
        </p:nvGrpSpPr>
        <p:grpSpPr>
          <a:xfrm>
            <a:off x="6529277" y="3152682"/>
            <a:ext cx="4439166" cy="812894"/>
            <a:chOff x="6529277" y="3152682"/>
            <a:chExt cx="4439166" cy="812894"/>
          </a:xfrm>
        </p:grpSpPr>
        <p:sp>
          <p:nvSpPr>
            <p:cNvPr id="33" name="TextBox 32">
              <a:extLst>
                <a:ext uri="{FF2B5EF4-FFF2-40B4-BE49-F238E27FC236}">
                  <a16:creationId xmlns:a16="http://schemas.microsoft.com/office/drawing/2014/main" id="{E82455F6-1199-4434-9E89-31954362D1AF}"/>
                </a:ext>
              </a:extLst>
            </p:cNvPr>
            <p:cNvSpPr txBox="1"/>
            <p:nvPr/>
          </p:nvSpPr>
          <p:spPr>
            <a:xfrm>
              <a:off x="7426416" y="3458615"/>
              <a:ext cx="3029148" cy="230832"/>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Partner, Benefits Consultant</a:t>
              </a:r>
            </a:p>
          </p:txBody>
        </p:sp>
        <p:sp>
          <p:nvSpPr>
            <p:cNvPr id="34" name="Text Placeholder 5">
              <a:extLst>
                <a:ext uri="{FF2B5EF4-FFF2-40B4-BE49-F238E27FC236}">
                  <a16:creationId xmlns:a16="http://schemas.microsoft.com/office/drawing/2014/main" id="{4896EC05-4236-49E8-B8F3-08D9EB7BAF39}"/>
                </a:ext>
              </a:extLst>
            </p:cNvPr>
            <p:cNvSpPr txBox="1">
              <a:spLocks/>
            </p:cNvSpPr>
            <p:nvPr/>
          </p:nvSpPr>
          <p:spPr>
            <a:xfrm>
              <a:off x="7426416" y="3177199"/>
              <a:ext cx="2623525"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00" dirty="0">
                  <a:solidFill>
                    <a:schemeClr val="tx2"/>
                  </a:solidFill>
                </a:rPr>
                <a:t>Christopher Pontrelli</a:t>
              </a:r>
            </a:p>
          </p:txBody>
        </p:sp>
        <p:sp>
          <p:nvSpPr>
            <p:cNvPr id="35" name="Text Placeholder 5">
              <a:extLst>
                <a:ext uri="{FF2B5EF4-FFF2-40B4-BE49-F238E27FC236}">
                  <a16:creationId xmlns:a16="http://schemas.microsoft.com/office/drawing/2014/main" id="{733D8E9B-817B-450A-BCFF-03AC1EE5813A}"/>
                </a:ext>
              </a:extLst>
            </p:cNvPr>
            <p:cNvSpPr txBox="1">
              <a:spLocks/>
            </p:cNvSpPr>
            <p:nvPr/>
          </p:nvSpPr>
          <p:spPr>
            <a:xfrm>
              <a:off x="7426416" y="3642644"/>
              <a:ext cx="3542027" cy="29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100" dirty="0">
                  <a:hlinkClick r:id="rId6">
                    <a:extLst>
                      <a:ext uri="{A12FA001-AC4F-418D-AE19-62706E023703}">
                        <ahyp:hlinkClr xmlns:ahyp="http://schemas.microsoft.com/office/drawing/2018/hyperlinkcolor" val="tx"/>
                      </a:ext>
                    </a:extLst>
                  </a:hlinkClick>
                </a:rPr>
                <a:t>cpontrelli@soteriahr.com</a:t>
              </a:r>
              <a:r>
                <a:rPr lang="en-US" sz="1100" dirty="0"/>
                <a:t> |  626.676.0969</a:t>
              </a:r>
            </a:p>
          </p:txBody>
        </p:sp>
        <p:sp>
          <p:nvSpPr>
            <p:cNvPr id="62" name="Oval 61">
              <a:extLst>
                <a:ext uri="{FF2B5EF4-FFF2-40B4-BE49-F238E27FC236}">
                  <a16:creationId xmlns:a16="http://schemas.microsoft.com/office/drawing/2014/main" id="{5ABB9920-391B-45E0-9AFA-DC7B9C67FCEC}"/>
                </a:ext>
              </a:extLst>
            </p:cNvPr>
            <p:cNvSpPr/>
            <p:nvPr/>
          </p:nvSpPr>
          <p:spPr>
            <a:xfrm>
              <a:off x="6529277" y="3152682"/>
              <a:ext cx="812894" cy="812894"/>
            </a:xfrm>
            <a:prstGeom prst="ellipse">
              <a:avLst/>
            </a:prstGeom>
            <a:blipFill dpi="0" rotWithShape="1">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F5E4DD0-1221-4F68-BB3D-06C1597152A2}"/>
              </a:ext>
            </a:extLst>
          </p:cNvPr>
          <p:cNvGrpSpPr/>
          <p:nvPr/>
        </p:nvGrpSpPr>
        <p:grpSpPr>
          <a:xfrm>
            <a:off x="6529277" y="4194277"/>
            <a:ext cx="4439166" cy="812894"/>
            <a:chOff x="6529277" y="4194277"/>
            <a:chExt cx="4439166" cy="812894"/>
          </a:xfrm>
        </p:grpSpPr>
        <p:sp>
          <p:nvSpPr>
            <p:cNvPr id="53" name="TextBox 52">
              <a:extLst>
                <a:ext uri="{FF2B5EF4-FFF2-40B4-BE49-F238E27FC236}">
                  <a16:creationId xmlns:a16="http://schemas.microsoft.com/office/drawing/2014/main" id="{90F135B8-1CC9-4D11-96B5-DAC05E205D0B}"/>
                </a:ext>
              </a:extLst>
            </p:cNvPr>
            <p:cNvSpPr txBox="1"/>
            <p:nvPr/>
          </p:nvSpPr>
          <p:spPr>
            <a:xfrm>
              <a:off x="7426415" y="4504389"/>
              <a:ext cx="3112275" cy="230832"/>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Partner, Benefits Consultant</a:t>
              </a:r>
            </a:p>
          </p:txBody>
        </p:sp>
        <p:sp>
          <p:nvSpPr>
            <p:cNvPr id="54" name="Text Placeholder 5">
              <a:extLst>
                <a:ext uri="{FF2B5EF4-FFF2-40B4-BE49-F238E27FC236}">
                  <a16:creationId xmlns:a16="http://schemas.microsoft.com/office/drawing/2014/main" id="{D265080D-ADAC-4F48-9790-DB8C8C7B1011}"/>
                </a:ext>
              </a:extLst>
            </p:cNvPr>
            <p:cNvSpPr txBox="1">
              <a:spLocks/>
            </p:cNvSpPr>
            <p:nvPr/>
          </p:nvSpPr>
          <p:spPr>
            <a:xfrm>
              <a:off x="7426416" y="4222973"/>
              <a:ext cx="2085901"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00" dirty="0">
                  <a:solidFill>
                    <a:schemeClr val="tx2"/>
                  </a:solidFill>
                </a:rPr>
                <a:t>Raphy Timour</a:t>
              </a:r>
            </a:p>
          </p:txBody>
        </p:sp>
        <p:sp>
          <p:nvSpPr>
            <p:cNvPr id="55" name="Text Placeholder 5">
              <a:extLst>
                <a:ext uri="{FF2B5EF4-FFF2-40B4-BE49-F238E27FC236}">
                  <a16:creationId xmlns:a16="http://schemas.microsoft.com/office/drawing/2014/main" id="{BB3FE5CE-E04A-44AE-94B6-835523DAAFB6}"/>
                </a:ext>
              </a:extLst>
            </p:cNvPr>
            <p:cNvSpPr txBox="1">
              <a:spLocks/>
            </p:cNvSpPr>
            <p:nvPr/>
          </p:nvSpPr>
          <p:spPr>
            <a:xfrm>
              <a:off x="7426416" y="4688418"/>
              <a:ext cx="3542027" cy="29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100" dirty="0">
                  <a:hlinkClick r:id="rId8">
                    <a:extLst>
                      <a:ext uri="{A12FA001-AC4F-418D-AE19-62706E023703}">
                        <ahyp:hlinkClr xmlns:ahyp="http://schemas.microsoft.com/office/drawing/2018/hyperlinkcolor" val="tx"/>
                      </a:ext>
                    </a:extLst>
                  </a:hlinkClick>
                </a:rPr>
                <a:t>rtimour@soteriahr.com</a:t>
              </a:r>
              <a:r>
                <a:rPr lang="en-US" sz="1100" dirty="0"/>
                <a:t> |  213.610.6190</a:t>
              </a:r>
            </a:p>
          </p:txBody>
        </p:sp>
        <p:sp>
          <p:nvSpPr>
            <p:cNvPr id="63" name="Oval 62">
              <a:extLst>
                <a:ext uri="{FF2B5EF4-FFF2-40B4-BE49-F238E27FC236}">
                  <a16:creationId xmlns:a16="http://schemas.microsoft.com/office/drawing/2014/main" id="{278A3A6C-2878-42D2-AC08-F120CA1A4119}"/>
                </a:ext>
              </a:extLst>
            </p:cNvPr>
            <p:cNvSpPr/>
            <p:nvPr/>
          </p:nvSpPr>
          <p:spPr>
            <a:xfrm>
              <a:off x="6529277" y="4194277"/>
              <a:ext cx="812894" cy="812894"/>
            </a:xfrm>
            <a:prstGeom prst="ellipse">
              <a:avLst/>
            </a:prstGeom>
            <a:blipFill dpi="0" rotWithShape="1">
              <a:blip r:embed="rId9"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B4168560-56BC-4061-9647-F4BD9F6F137F}"/>
              </a:ext>
            </a:extLst>
          </p:cNvPr>
          <p:cNvGrpSpPr/>
          <p:nvPr/>
        </p:nvGrpSpPr>
        <p:grpSpPr>
          <a:xfrm>
            <a:off x="6529276" y="5235873"/>
            <a:ext cx="4437224" cy="812894"/>
            <a:chOff x="6529276" y="5235873"/>
            <a:chExt cx="4437224" cy="812894"/>
          </a:xfrm>
        </p:grpSpPr>
        <p:sp>
          <p:nvSpPr>
            <p:cNvPr id="57" name="TextBox 56">
              <a:extLst>
                <a:ext uri="{FF2B5EF4-FFF2-40B4-BE49-F238E27FC236}">
                  <a16:creationId xmlns:a16="http://schemas.microsoft.com/office/drawing/2014/main" id="{4FF1EADA-C60A-441B-AD2A-F2223532B135}"/>
                </a:ext>
              </a:extLst>
            </p:cNvPr>
            <p:cNvSpPr txBox="1"/>
            <p:nvPr/>
          </p:nvSpPr>
          <p:spPr>
            <a:xfrm>
              <a:off x="7424473" y="5545376"/>
              <a:ext cx="3112274" cy="230832"/>
            </a:xfrm>
            <a:prstGeom prst="rect">
              <a:avLst/>
            </a:prstGeom>
            <a:noFill/>
          </p:spPr>
          <p:txBody>
            <a:bodyPr wrap="square" rtlCol="0">
              <a:spAutoFit/>
            </a:bodyPr>
            <a:lstStyle/>
            <a:p>
              <a:r>
                <a:rPr lang="en-US" sz="900" cap="all" spc="200" dirty="0">
                  <a:solidFill>
                    <a:schemeClr val="tx1">
                      <a:alpha val="70000"/>
                    </a:schemeClr>
                  </a:solidFill>
                  <a:latin typeface="Montserrat SemiBold" panose="00000700000000000000" pitchFamily="2" charset="0"/>
                </a:rPr>
                <a:t>Partner, HR Client Services</a:t>
              </a:r>
            </a:p>
          </p:txBody>
        </p:sp>
        <p:sp>
          <p:nvSpPr>
            <p:cNvPr id="58" name="Text Placeholder 5">
              <a:extLst>
                <a:ext uri="{FF2B5EF4-FFF2-40B4-BE49-F238E27FC236}">
                  <a16:creationId xmlns:a16="http://schemas.microsoft.com/office/drawing/2014/main" id="{C5F24669-F1AD-4941-B1AF-AA12B3B3EE87}"/>
                </a:ext>
              </a:extLst>
            </p:cNvPr>
            <p:cNvSpPr txBox="1">
              <a:spLocks/>
            </p:cNvSpPr>
            <p:nvPr/>
          </p:nvSpPr>
          <p:spPr>
            <a:xfrm>
              <a:off x="7424473" y="5263960"/>
              <a:ext cx="2623525" cy="360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00" dirty="0">
                  <a:solidFill>
                    <a:schemeClr val="tx2"/>
                  </a:solidFill>
                </a:rPr>
                <a:t>Samantha Harwood</a:t>
              </a:r>
            </a:p>
          </p:txBody>
        </p:sp>
        <p:sp>
          <p:nvSpPr>
            <p:cNvPr id="59" name="Text Placeholder 5">
              <a:extLst>
                <a:ext uri="{FF2B5EF4-FFF2-40B4-BE49-F238E27FC236}">
                  <a16:creationId xmlns:a16="http://schemas.microsoft.com/office/drawing/2014/main" id="{30898841-FA1F-4BF5-9606-923FE6ECA734}"/>
                </a:ext>
              </a:extLst>
            </p:cNvPr>
            <p:cNvSpPr txBox="1">
              <a:spLocks/>
            </p:cNvSpPr>
            <p:nvPr/>
          </p:nvSpPr>
          <p:spPr>
            <a:xfrm>
              <a:off x="7424473" y="5729405"/>
              <a:ext cx="3542027" cy="292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100" dirty="0">
                  <a:hlinkClick r:id="rId10">
                    <a:extLst>
                      <a:ext uri="{A12FA001-AC4F-418D-AE19-62706E023703}">
                        <ahyp:hlinkClr xmlns:ahyp="http://schemas.microsoft.com/office/drawing/2018/hyperlinkcolor" val="tx"/>
                      </a:ext>
                    </a:extLst>
                  </a:hlinkClick>
                </a:rPr>
                <a:t>sharwood@soteriahr.com</a:t>
              </a:r>
              <a:r>
                <a:rPr lang="en-US" sz="1100" dirty="0"/>
                <a:t> |  818.426.1106</a:t>
              </a:r>
            </a:p>
          </p:txBody>
        </p:sp>
        <p:sp>
          <p:nvSpPr>
            <p:cNvPr id="64" name="Oval 63">
              <a:extLst>
                <a:ext uri="{FF2B5EF4-FFF2-40B4-BE49-F238E27FC236}">
                  <a16:creationId xmlns:a16="http://schemas.microsoft.com/office/drawing/2014/main" id="{9A3BC6C6-180E-4C44-B496-C9034CB7D216}"/>
                </a:ext>
              </a:extLst>
            </p:cNvPr>
            <p:cNvSpPr/>
            <p:nvPr/>
          </p:nvSpPr>
          <p:spPr>
            <a:xfrm>
              <a:off x="6529276" y="5235873"/>
              <a:ext cx="812894" cy="812894"/>
            </a:xfrm>
            <a:prstGeom prst="ellipse">
              <a:avLst/>
            </a:prstGeom>
            <a:blipFill dpi="0" rotWithShape="1">
              <a:blip r:embed="rId1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0" name="Picture 69" descr="Text&#10;&#10;Description automatically generated">
            <a:extLst>
              <a:ext uri="{FF2B5EF4-FFF2-40B4-BE49-F238E27FC236}">
                <a16:creationId xmlns:a16="http://schemas.microsoft.com/office/drawing/2014/main" id="{708CFD68-1BC0-4180-9E8C-26C72D1431B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71" name="Slide Number Placeholder 3">
            <a:extLst>
              <a:ext uri="{FF2B5EF4-FFF2-40B4-BE49-F238E27FC236}">
                <a16:creationId xmlns:a16="http://schemas.microsoft.com/office/drawing/2014/main" id="{D8D84E9C-769D-45CB-B5C6-7FECF99DC137}"/>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14</a:t>
            </a:fld>
            <a:endParaRPr lang="en-US" sz="1000" dirty="0"/>
          </a:p>
        </p:txBody>
      </p:sp>
      <p:sp>
        <p:nvSpPr>
          <p:cNvPr id="43" name="TextBox 42">
            <a:extLst>
              <a:ext uri="{FF2B5EF4-FFF2-40B4-BE49-F238E27FC236}">
                <a16:creationId xmlns:a16="http://schemas.microsoft.com/office/drawing/2014/main" id="{636441D0-23DF-4602-A814-21DA93024CC3}"/>
              </a:ext>
            </a:extLst>
          </p:cNvPr>
          <p:cNvSpPr txBox="1"/>
          <p:nvPr/>
        </p:nvSpPr>
        <p:spPr>
          <a:xfrm>
            <a:off x="709408" y="2959728"/>
            <a:ext cx="3975997" cy="584775"/>
          </a:xfrm>
          <a:prstGeom prst="rect">
            <a:avLst/>
          </a:prstGeom>
          <a:noFill/>
        </p:spPr>
        <p:txBody>
          <a:bodyPr wrap="square" rtlCol="0">
            <a:spAutoFit/>
          </a:bodyPr>
          <a:lstStyle/>
          <a:p>
            <a:r>
              <a:rPr lang="en-US" sz="3200" cap="all" spc="100" dirty="0">
                <a:solidFill>
                  <a:schemeClr val="bg1"/>
                </a:solidFill>
                <a:effectLst>
                  <a:outerShdw blurRad="101600" dist="38100" dir="5400000" algn="t" rotWithShape="0">
                    <a:prstClr val="black">
                      <a:alpha val="20000"/>
                    </a:prstClr>
                  </a:outerShdw>
                </a:effectLst>
                <a:latin typeface="+mj-lt"/>
                <a:ea typeface="Times New Roman" panose="02020603050405020304" pitchFamily="18" charset="0"/>
              </a:rPr>
              <a:t>Thank you</a:t>
            </a:r>
            <a:endParaRPr lang="en-US" sz="3200" cap="all" spc="200" dirty="0">
              <a:solidFill>
                <a:schemeClr val="bg1"/>
              </a:solidFill>
              <a:effectLst>
                <a:outerShdw blurRad="101600" dist="38100" dir="5400000" algn="t" rotWithShape="0">
                  <a:prstClr val="black">
                    <a:alpha val="20000"/>
                  </a:prstClr>
                </a:outerShdw>
              </a:effectLst>
              <a:latin typeface="+mj-lt"/>
              <a:ea typeface="Times New Roman" panose="02020603050405020304" pitchFamily="18" charset="0"/>
            </a:endParaRPr>
          </a:p>
        </p:txBody>
      </p:sp>
      <p:grpSp>
        <p:nvGrpSpPr>
          <p:cNvPr id="48" name="Group 47">
            <a:extLst>
              <a:ext uri="{FF2B5EF4-FFF2-40B4-BE49-F238E27FC236}">
                <a16:creationId xmlns:a16="http://schemas.microsoft.com/office/drawing/2014/main" id="{192D4A64-0ECF-488C-ADCC-0A4641FB626F}"/>
              </a:ext>
            </a:extLst>
          </p:cNvPr>
          <p:cNvGrpSpPr/>
          <p:nvPr/>
        </p:nvGrpSpPr>
        <p:grpSpPr>
          <a:xfrm>
            <a:off x="834478" y="3809650"/>
            <a:ext cx="351390" cy="64008"/>
            <a:chOff x="845129" y="2178151"/>
            <a:chExt cx="351390" cy="64008"/>
          </a:xfrm>
        </p:grpSpPr>
        <p:sp>
          <p:nvSpPr>
            <p:cNvPr id="49" name="Oval 48">
              <a:extLst>
                <a:ext uri="{FF2B5EF4-FFF2-40B4-BE49-F238E27FC236}">
                  <a16:creationId xmlns:a16="http://schemas.microsoft.com/office/drawing/2014/main" id="{A7C6A542-72D3-48AE-9A27-5A2BE19CEE18}"/>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50" name="Oval 49">
              <a:extLst>
                <a:ext uri="{FF2B5EF4-FFF2-40B4-BE49-F238E27FC236}">
                  <a16:creationId xmlns:a16="http://schemas.microsoft.com/office/drawing/2014/main" id="{ADB89B3C-7DFC-40E1-9512-273525CE40C7}"/>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51" name="Oval 50">
              <a:extLst>
                <a:ext uri="{FF2B5EF4-FFF2-40B4-BE49-F238E27FC236}">
                  <a16:creationId xmlns:a16="http://schemas.microsoft.com/office/drawing/2014/main" id="{DD699115-9BCD-4C72-B7CE-544C769E5E16}"/>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38235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20"/>
                                        <p:tgtEl>
                                          <p:spTgt spid="2"/>
                                        </p:tgtEl>
                                      </p:cBhvr>
                                    </p:animEffect>
                                  </p:childTnLst>
                                </p:cTn>
                              </p:par>
                            </p:childTnLst>
                          </p:cTn>
                        </p:par>
                        <p:par>
                          <p:cTn id="8" fill="hold">
                            <p:stCondLst>
                              <p:cond delay="42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420"/>
                                        <p:tgtEl>
                                          <p:spTgt spid="3"/>
                                        </p:tgtEl>
                                      </p:cBhvr>
                                    </p:animEffect>
                                  </p:childTnLst>
                                </p:cTn>
                              </p:par>
                            </p:childTnLst>
                          </p:cTn>
                        </p:par>
                        <p:par>
                          <p:cTn id="12" fill="hold">
                            <p:stCondLst>
                              <p:cond delay="84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420"/>
                                        <p:tgtEl>
                                          <p:spTgt spid="5"/>
                                        </p:tgtEl>
                                      </p:cBhvr>
                                    </p:animEffect>
                                  </p:childTnLst>
                                </p:cTn>
                              </p:par>
                            </p:childTnLst>
                          </p:cTn>
                        </p:par>
                        <p:par>
                          <p:cTn id="16" fill="hold">
                            <p:stCondLst>
                              <p:cond delay="126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420"/>
                                        <p:tgtEl>
                                          <p:spTgt spid="6"/>
                                        </p:tgtEl>
                                      </p:cBhvr>
                                    </p:animEffect>
                                  </p:childTnLst>
                                </p:cTn>
                              </p:par>
                            </p:childTnLst>
                          </p:cTn>
                        </p:par>
                        <p:par>
                          <p:cTn id="20" fill="hold">
                            <p:stCondLst>
                              <p:cond delay="168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42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98"/>
        </a:solidFill>
        <a:effectLst/>
      </p:bgPr>
    </p:bg>
    <p:spTree>
      <p:nvGrpSpPr>
        <p:cNvPr id="1" name=""/>
        <p:cNvGrpSpPr/>
        <p:nvPr/>
      </p:nvGrpSpPr>
      <p:grpSpPr>
        <a:xfrm>
          <a:off x="0" y="0"/>
          <a:ext cx="0" cy="0"/>
          <a:chOff x="0" y="0"/>
          <a:chExt cx="0" cy="0"/>
        </a:xfrm>
      </p:grpSpPr>
      <p:pic>
        <p:nvPicPr>
          <p:cNvPr id="5" name="Picture 4" descr="A picture containing plant&#10;&#10;Description automatically generated">
            <a:extLst>
              <a:ext uri="{FF2B5EF4-FFF2-40B4-BE49-F238E27FC236}">
                <a16:creationId xmlns:a16="http://schemas.microsoft.com/office/drawing/2014/main" id="{2C3361FC-127E-434D-897C-86B67DFCCBC9}"/>
              </a:ext>
            </a:extLst>
          </p:cNvPr>
          <p:cNvPicPr>
            <a:picLocks noChangeAspect="1"/>
          </p:cNvPicPr>
          <p:nvPr/>
        </p:nvPicPr>
        <p:blipFill rotWithShape="1">
          <a:blip r:embed="rId2" cstate="print">
            <a:alphaModFix amt="26000"/>
            <a:extLst>
              <a:ext uri="{28A0092B-C50C-407E-A947-70E740481C1C}">
                <a14:useLocalDpi xmlns:a14="http://schemas.microsoft.com/office/drawing/2010/main"/>
              </a:ext>
            </a:extLst>
          </a:blip>
          <a:srcRect/>
          <a:stretch/>
        </p:blipFill>
        <p:spPr>
          <a:xfrm>
            <a:off x="704343" y="0"/>
            <a:ext cx="7074816" cy="6858000"/>
          </a:xfrm>
          <a:prstGeom prst="rect">
            <a:avLst/>
          </a:prstGeom>
        </p:spPr>
      </p:pic>
      <p:sp>
        <p:nvSpPr>
          <p:cNvPr id="3" name="Content Placeholder 2">
            <a:extLst>
              <a:ext uri="{FF2B5EF4-FFF2-40B4-BE49-F238E27FC236}">
                <a16:creationId xmlns:a16="http://schemas.microsoft.com/office/drawing/2014/main" id="{EEBCBA1B-B109-47D4-B18F-E61A53BC6B82}"/>
              </a:ext>
            </a:extLst>
          </p:cNvPr>
          <p:cNvSpPr>
            <a:spLocks noGrp="1"/>
          </p:cNvSpPr>
          <p:nvPr>
            <p:ph idx="1"/>
          </p:nvPr>
        </p:nvSpPr>
        <p:spPr>
          <a:xfrm>
            <a:off x="4401142" y="1794153"/>
            <a:ext cx="6319988" cy="1400992"/>
          </a:xfrm>
        </p:spPr>
        <p:txBody>
          <a:bodyPr>
            <a:normAutofit/>
          </a:bodyPr>
          <a:lstStyle/>
          <a:p>
            <a:pPr marL="0" marR="0" indent="0">
              <a:lnSpc>
                <a:spcPct val="150000"/>
              </a:lnSpc>
              <a:spcBef>
                <a:spcPts val="0"/>
              </a:spcBef>
              <a:spcAft>
                <a:spcPts val="0"/>
              </a:spcAft>
              <a:buNone/>
            </a:pPr>
            <a:r>
              <a:rPr lang="en-US" sz="1900" dirty="0">
                <a:solidFill>
                  <a:schemeClr val="bg1"/>
                </a:solidFill>
                <a:effectLst/>
                <a:ea typeface="Times New Roman" panose="02020603050405020304" pitchFamily="18" charset="0"/>
                <a:cs typeface="Segoe UI" panose="020B0502040204020203" pitchFamily="34" charset="0"/>
              </a:rPr>
              <a:t>In Greek mythology, Soteria is the goddess of safety and preservation from harm. Soteria HR was founded on the same principles.</a:t>
            </a:r>
            <a:endParaRPr lang="en-US" sz="1900" dirty="0">
              <a:solidFill>
                <a:schemeClr val="bg1"/>
              </a:solidFill>
              <a:effectLst/>
              <a:ea typeface="Times New Roman" panose="02020603050405020304" pitchFamily="18" charset="0"/>
            </a:endParaRPr>
          </a:p>
        </p:txBody>
      </p:sp>
      <p:sp>
        <p:nvSpPr>
          <p:cNvPr id="4" name="Content Placeholder 2">
            <a:extLst>
              <a:ext uri="{FF2B5EF4-FFF2-40B4-BE49-F238E27FC236}">
                <a16:creationId xmlns:a16="http://schemas.microsoft.com/office/drawing/2014/main" id="{565CF063-330C-4756-8F7E-5025FA746A9B}"/>
              </a:ext>
            </a:extLst>
          </p:cNvPr>
          <p:cNvSpPr txBox="1">
            <a:spLocks/>
          </p:cNvSpPr>
          <p:nvPr/>
        </p:nvSpPr>
        <p:spPr>
          <a:xfrm>
            <a:off x="4401142" y="3292368"/>
            <a:ext cx="6319988" cy="187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sz="1900" dirty="0">
                <a:solidFill>
                  <a:schemeClr val="bg1"/>
                </a:solidFill>
                <a:ea typeface="Times New Roman" panose="02020603050405020304" pitchFamily="18" charset="0"/>
              </a:rPr>
              <a:t>From hire to retire, </a:t>
            </a:r>
            <a:r>
              <a:rPr lang="en-US" sz="1900" dirty="0" err="1">
                <a:solidFill>
                  <a:schemeClr val="bg1"/>
                </a:solidFill>
                <a:ea typeface="Times New Roman" panose="02020603050405020304" pitchFamily="18" charset="0"/>
              </a:rPr>
              <a:t>Soteria</a:t>
            </a:r>
            <a:r>
              <a:rPr lang="en-US" sz="1900" dirty="0">
                <a:solidFill>
                  <a:schemeClr val="bg1"/>
                </a:solidFill>
                <a:ea typeface="Times New Roman" panose="02020603050405020304" pitchFamily="18" charset="0"/>
              </a:rPr>
              <a:t> HR will help you nurture your most important asset by mitigating risk and promoting a culture that results in happy, engaged and productive employees. </a:t>
            </a:r>
          </a:p>
        </p:txBody>
      </p:sp>
    </p:spTree>
    <p:extLst>
      <p:ext uri="{BB962C8B-B14F-4D97-AF65-F5344CB8AC3E}">
        <p14:creationId xmlns:p14="http://schemas.microsoft.com/office/powerpoint/2010/main" val="26221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0F3C76-E582-4058-B596-E5BF90107B82}"/>
              </a:ext>
            </a:extLst>
          </p:cNvPr>
          <p:cNvSpPr/>
          <p:nvPr/>
        </p:nvSpPr>
        <p:spPr>
          <a:xfrm>
            <a:off x="0" y="0"/>
            <a:ext cx="12192000" cy="453390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7F66FA-713B-4682-BEC7-57AB8D002E14}"/>
              </a:ext>
            </a:extLst>
          </p:cNvPr>
          <p:cNvSpPr/>
          <p:nvPr/>
        </p:nvSpPr>
        <p:spPr>
          <a:xfrm flipH="1">
            <a:off x="0" y="-7100"/>
            <a:ext cx="12192000" cy="4533902"/>
          </a:xfrm>
          <a:prstGeom prst="rect">
            <a:avLst/>
          </a:prstGeom>
          <a:solidFill>
            <a:srgbClr val="0F0F0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Slide Number Placeholder 3">
            <a:extLst>
              <a:ext uri="{FF2B5EF4-FFF2-40B4-BE49-F238E27FC236}">
                <a16:creationId xmlns:a16="http://schemas.microsoft.com/office/drawing/2014/main" id="{6427CBAA-C2DF-4510-9666-353E9785E299}"/>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3</a:t>
            </a:fld>
            <a:endParaRPr lang="en-US" sz="1000" dirty="0"/>
          </a:p>
        </p:txBody>
      </p:sp>
      <p:pic>
        <p:nvPicPr>
          <p:cNvPr id="26" name="Picture 25">
            <a:extLst>
              <a:ext uri="{FF2B5EF4-FFF2-40B4-BE49-F238E27FC236}">
                <a16:creationId xmlns:a16="http://schemas.microsoft.com/office/drawing/2014/main" id="{35988C32-1720-48A2-8609-4D3E03E4727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243129" y="222054"/>
            <a:ext cx="1588798" cy="556608"/>
          </a:xfrm>
          <a:prstGeom prst="rect">
            <a:avLst/>
          </a:prstGeom>
        </p:spPr>
      </p:pic>
      <p:sp>
        <p:nvSpPr>
          <p:cNvPr id="27" name="TextBox 26">
            <a:extLst>
              <a:ext uri="{FF2B5EF4-FFF2-40B4-BE49-F238E27FC236}">
                <a16:creationId xmlns:a16="http://schemas.microsoft.com/office/drawing/2014/main" id="{4149DB0F-8274-4EA7-BABC-F99BEE2BCD33}"/>
              </a:ext>
            </a:extLst>
          </p:cNvPr>
          <p:cNvSpPr txBox="1"/>
          <p:nvPr/>
        </p:nvSpPr>
        <p:spPr>
          <a:xfrm>
            <a:off x="710529" y="1299854"/>
            <a:ext cx="5453586" cy="507831"/>
          </a:xfrm>
          <a:prstGeom prst="rect">
            <a:avLst/>
          </a:prstGeom>
          <a:noFill/>
        </p:spPr>
        <p:txBody>
          <a:bodyPr wrap="square" rtlCol="0">
            <a:spAutoFit/>
          </a:bodyPr>
          <a:lstStyle/>
          <a:p>
            <a: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HR Outsourcing Options</a:t>
            </a:r>
          </a:p>
        </p:txBody>
      </p:sp>
      <p:grpSp>
        <p:nvGrpSpPr>
          <p:cNvPr id="5" name="Group 4">
            <a:extLst>
              <a:ext uri="{FF2B5EF4-FFF2-40B4-BE49-F238E27FC236}">
                <a16:creationId xmlns:a16="http://schemas.microsoft.com/office/drawing/2014/main" id="{FE52ACF1-E74C-4ACF-ABE8-3FDE1D11A441}"/>
              </a:ext>
            </a:extLst>
          </p:cNvPr>
          <p:cNvGrpSpPr/>
          <p:nvPr/>
        </p:nvGrpSpPr>
        <p:grpSpPr>
          <a:xfrm>
            <a:off x="845129" y="1978455"/>
            <a:ext cx="351390" cy="64008"/>
            <a:chOff x="845129" y="2178151"/>
            <a:chExt cx="351390" cy="64008"/>
          </a:xfrm>
        </p:grpSpPr>
        <p:sp>
          <p:nvSpPr>
            <p:cNvPr id="38" name="Oval 37">
              <a:extLst>
                <a:ext uri="{FF2B5EF4-FFF2-40B4-BE49-F238E27FC236}">
                  <a16:creationId xmlns:a16="http://schemas.microsoft.com/office/drawing/2014/main" id="{03669798-37D3-428A-90BC-D5ECB3702942}"/>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9" name="Oval 38">
              <a:extLst>
                <a:ext uri="{FF2B5EF4-FFF2-40B4-BE49-F238E27FC236}">
                  <a16:creationId xmlns:a16="http://schemas.microsoft.com/office/drawing/2014/main" id="{22865DF5-F2FA-4A40-890C-E0E737584875}"/>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40" name="Oval 39">
              <a:extLst>
                <a:ext uri="{FF2B5EF4-FFF2-40B4-BE49-F238E27FC236}">
                  <a16:creationId xmlns:a16="http://schemas.microsoft.com/office/drawing/2014/main" id="{7BD41986-EA46-4DA2-B128-ED678D6ECA27}"/>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
        <p:nvSpPr>
          <p:cNvPr id="8" name="Rectangle 7">
            <a:extLst>
              <a:ext uri="{FF2B5EF4-FFF2-40B4-BE49-F238E27FC236}">
                <a16:creationId xmlns:a16="http://schemas.microsoft.com/office/drawing/2014/main" id="{46709645-F870-47F8-AE70-12DA7F3181E0}"/>
              </a:ext>
            </a:extLst>
          </p:cNvPr>
          <p:cNvSpPr/>
          <p:nvPr/>
        </p:nvSpPr>
        <p:spPr>
          <a:xfrm>
            <a:off x="845129" y="2534168"/>
            <a:ext cx="10501741" cy="3228480"/>
          </a:xfrm>
          <a:prstGeom prst="rect">
            <a:avLst/>
          </a:prstGeom>
          <a:solidFill>
            <a:srgbClr val="14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 name="Group 8">
            <a:extLst>
              <a:ext uri="{FF2B5EF4-FFF2-40B4-BE49-F238E27FC236}">
                <a16:creationId xmlns:a16="http://schemas.microsoft.com/office/drawing/2014/main" id="{EE315D60-F5B6-42E8-BB90-44F6DDC4A601}"/>
              </a:ext>
            </a:extLst>
          </p:cNvPr>
          <p:cNvGrpSpPr/>
          <p:nvPr/>
        </p:nvGrpSpPr>
        <p:grpSpPr>
          <a:xfrm>
            <a:off x="4277495" y="2896294"/>
            <a:ext cx="2549030" cy="2504229"/>
            <a:chOff x="4300004" y="3149830"/>
            <a:chExt cx="2549030" cy="2504229"/>
          </a:xfrm>
        </p:grpSpPr>
        <p:sp>
          <p:nvSpPr>
            <p:cNvPr id="32" name="TextBox 31">
              <a:extLst>
                <a:ext uri="{FF2B5EF4-FFF2-40B4-BE49-F238E27FC236}">
                  <a16:creationId xmlns:a16="http://schemas.microsoft.com/office/drawing/2014/main" id="{3CBDFA7B-BB23-4968-8A32-481658942C44}"/>
                </a:ext>
              </a:extLst>
            </p:cNvPr>
            <p:cNvSpPr txBox="1"/>
            <p:nvPr/>
          </p:nvSpPr>
          <p:spPr>
            <a:xfrm>
              <a:off x="4300004" y="3567077"/>
              <a:ext cx="2549030" cy="2086982"/>
            </a:xfrm>
            <a:prstGeom prst="rect">
              <a:avLst/>
            </a:prstGeom>
            <a:noFill/>
          </p:spPr>
          <p:txBody>
            <a:bodyPr wrap="square" rtlCol="0">
              <a:spAutoFit/>
            </a:bodyPr>
            <a:lstStyle/>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Comprehensive or plug &amp; play</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Customized</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Personalized</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Flexible</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Objective, third-party perspective</a:t>
              </a:r>
            </a:p>
          </p:txBody>
        </p:sp>
        <p:sp>
          <p:nvSpPr>
            <p:cNvPr id="22" name="TextBox 21">
              <a:extLst>
                <a:ext uri="{FF2B5EF4-FFF2-40B4-BE49-F238E27FC236}">
                  <a16:creationId xmlns:a16="http://schemas.microsoft.com/office/drawing/2014/main" id="{DE5F1284-6635-4756-930D-16F026D924AA}"/>
                </a:ext>
              </a:extLst>
            </p:cNvPr>
            <p:cNvSpPr txBox="1"/>
            <p:nvPr/>
          </p:nvSpPr>
          <p:spPr>
            <a:xfrm>
              <a:off x="4300004" y="3149830"/>
              <a:ext cx="2085901" cy="323165"/>
            </a:xfrm>
            <a:prstGeom prst="rect">
              <a:avLst/>
            </a:prstGeom>
            <a:noFill/>
          </p:spPr>
          <p:txBody>
            <a:bodyPr wrap="square" rtlCol="0">
              <a:spAutoFit/>
            </a:bodyPr>
            <a:lstStyle/>
            <a:p>
              <a:r>
                <a:rPr lang="en-US" sz="1500" cap="all" spc="200" dirty="0">
                  <a:solidFill>
                    <a:schemeClr val="bg1"/>
                  </a:solidFill>
                  <a:latin typeface="Montserrat SemiBold" panose="00000700000000000000" pitchFamily="2" charset="0"/>
                </a:rPr>
                <a:t>ASO</a:t>
              </a:r>
            </a:p>
          </p:txBody>
        </p:sp>
      </p:grpSp>
      <p:grpSp>
        <p:nvGrpSpPr>
          <p:cNvPr id="6" name="Group 5">
            <a:extLst>
              <a:ext uri="{FF2B5EF4-FFF2-40B4-BE49-F238E27FC236}">
                <a16:creationId xmlns:a16="http://schemas.microsoft.com/office/drawing/2014/main" id="{5C875736-BBCD-45FD-B872-CF85381866C1}"/>
              </a:ext>
            </a:extLst>
          </p:cNvPr>
          <p:cNvGrpSpPr/>
          <p:nvPr/>
        </p:nvGrpSpPr>
        <p:grpSpPr>
          <a:xfrm>
            <a:off x="8000375" y="2921942"/>
            <a:ext cx="3008630" cy="2452932"/>
            <a:chOff x="7880579" y="3149830"/>
            <a:chExt cx="3008630" cy="2452932"/>
          </a:xfrm>
        </p:grpSpPr>
        <p:sp>
          <p:nvSpPr>
            <p:cNvPr id="31" name="TextBox 30">
              <a:extLst>
                <a:ext uri="{FF2B5EF4-FFF2-40B4-BE49-F238E27FC236}">
                  <a16:creationId xmlns:a16="http://schemas.microsoft.com/office/drawing/2014/main" id="{064E56DE-280B-46E5-88A6-9298D10C2959}"/>
                </a:ext>
              </a:extLst>
            </p:cNvPr>
            <p:cNvSpPr txBox="1"/>
            <p:nvPr/>
          </p:nvSpPr>
          <p:spPr>
            <a:xfrm>
              <a:off x="7880579" y="3149830"/>
              <a:ext cx="2344990" cy="323165"/>
            </a:xfrm>
            <a:prstGeom prst="rect">
              <a:avLst/>
            </a:prstGeom>
            <a:noFill/>
          </p:spPr>
          <p:txBody>
            <a:bodyPr wrap="square" rtlCol="0">
              <a:spAutoFit/>
            </a:bodyPr>
            <a:lstStyle/>
            <a:p>
              <a:r>
                <a:rPr lang="en-US" sz="1500" cap="all" spc="200" dirty="0">
                  <a:solidFill>
                    <a:schemeClr val="bg1"/>
                  </a:solidFill>
                  <a:latin typeface="Montserrat SemiBold" panose="00000700000000000000" pitchFamily="2" charset="0"/>
                </a:rPr>
                <a:t>Consultant</a:t>
              </a:r>
            </a:p>
          </p:txBody>
        </p:sp>
        <p:sp>
          <p:nvSpPr>
            <p:cNvPr id="34" name="TextBox 33">
              <a:extLst>
                <a:ext uri="{FF2B5EF4-FFF2-40B4-BE49-F238E27FC236}">
                  <a16:creationId xmlns:a16="http://schemas.microsoft.com/office/drawing/2014/main" id="{A026EA62-B539-42B0-A65C-8B9628FA39E8}"/>
                </a:ext>
              </a:extLst>
            </p:cNvPr>
            <p:cNvSpPr txBox="1"/>
            <p:nvPr/>
          </p:nvSpPr>
          <p:spPr>
            <a:xfrm>
              <a:off x="7880579" y="3567077"/>
              <a:ext cx="3008630" cy="2035685"/>
            </a:xfrm>
            <a:prstGeom prst="rect">
              <a:avLst/>
            </a:prstGeom>
            <a:noFill/>
          </p:spPr>
          <p:txBody>
            <a:bodyPr wrap="square" rtlCol="0">
              <a:spAutoFit/>
            </a:bodyPr>
            <a:lstStyle/>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No co-employed relationship</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More flexible than PEO</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Generally less expensive than PEO</a:t>
              </a:r>
            </a:p>
            <a:p>
              <a:pPr marL="285750" indent="-285750">
                <a:lnSpc>
                  <a:spcPct val="120000"/>
                </a:lnSpc>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Retain control while getting the</a:t>
              </a:r>
              <a:r>
                <a:rPr lang="en-US" sz="1400" dirty="0">
                  <a:solidFill>
                    <a:schemeClr val="bg1"/>
                  </a:solidFill>
                  <a:ea typeface="Times New Roman" panose="02020603050405020304" pitchFamily="18" charset="0"/>
                </a:rPr>
                <a:t> </a:t>
              </a:r>
              <a:r>
                <a:rPr lang="en-US" sz="1400" dirty="0">
                  <a:solidFill>
                    <a:schemeClr val="bg1"/>
                  </a:solidFill>
                  <a:effectLst/>
                  <a:ea typeface="Times New Roman" panose="02020603050405020304" pitchFamily="18" charset="0"/>
                </a:rPr>
                <a:t>HR support you need</a:t>
              </a:r>
            </a:p>
          </p:txBody>
        </p:sp>
      </p:grpSp>
      <p:grpSp>
        <p:nvGrpSpPr>
          <p:cNvPr id="18" name="Group 17">
            <a:extLst>
              <a:ext uri="{FF2B5EF4-FFF2-40B4-BE49-F238E27FC236}">
                <a16:creationId xmlns:a16="http://schemas.microsoft.com/office/drawing/2014/main" id="{E4F1EDC5-CC01-4FD5-BEB1-1BCA38B8AC2D}"/>
              </a:ext>
            </a:extLst>
          </p:cNvPr>
          <p:cNvGrpSpPr/>
          <p:nvPr/>
        </p:nvGrpSpPr>
        <p:grpSpPr>
          <a:xfrm>
            <a:off x="1289752" y="2896294"/>
            <a:ext cx="1813893" cy="2245696"/>
            <a:chOff x="1289752" y="3154256"/>
            <a:chExt cx="1813893" cy="2245696"/>
          </a:xfrm>
        </p:grpSpPr>
        <p:sp>
          <p:nvSpPr>
            <p:cNvPr id="12" name="TextBox 11">
              <a:extLst>
                <a:ext uri="{FF2B5EF4-FFF2-40B4-BE49-F238E27FC236}">
                  <a16:creationId xmlns:a16="http://schemas.microsoft.com/office/drawing/2014/main" id="{C15BF935-CB71-4334-9026-9CA40C716E20}"/>
                </a:ext>
              </a:extLst>
            </p:cNvPr>
            <p:cNvSpPr txBox="1"/>
            <p:nvPr/>
          </p:nvSpPr>
          <p:spPr>
            <a:xfrm>
              <a:off x="1289754" y="3154256"/>
              <a:ext cx="1704454" cy="323165"/>
            </a:xfrm>
            <a:prstGeom prst="rect">
              <a:avLst/>
            </a:prstGeom>
            <a:noFill/>
          </p:spPr>
          <p:txBody>
            <a:bodyPr wrap="square" rtlCol="0">
              <a:spAutoFit/>
            </a:bodyPr>
            <a:lstStyle/>
            <a:p>
              <a:r>
                <a:rPr lang="en-US" sz="1500" cap="all" spc="200" dirty="0">
                  <a:solidFill>
                    <a:schemeClr val="bg1"/>
                  </a:solidFill>
                  <a:latin typeface="Montserrat SemiBold" panose="00000700000000000000" pitchFamily="2" charset="0"/>
                </a:rPr>
                <a:t>peo</a:t>
              </a:r>
            </a:p>
          </p:txBody>
        </p:sp>
        <p:sp>
          <p:nvSpPr>
            <p:cNvPr id="36" name="TextBox 35">
              <a:extLst>
                <a:ext uri="{FF2B5EF4-FFF2-40B4-BE49-F238E27FC236}">
                  <a16:creationId xmlns:a16="http://schemas.microsoft.com/office/drawing/2014/main" id="{B28752C0-7FA3-4E53-AA52-210BB721CC8A}"/>
                </a:ext>
              </a:extLst>
            </p:cNvPr>
            <p:cNvSpPr txBox="1"/>
            <p:nvPr/>
          </p:nvSpPr>
          <p:spPr>
            <a:xfrm>
              <a:off x="1289752" y="3571503"/>
              <a:ext cx="1813893" cy="1828449"/>
            </a:xfrm>
            <a:prstGeom prst="rect">
              <a:avLst/>
            </a:prstGeom>
            <a:noFill/>
          </p:spPr>
          <p:txBody>
            <a:bodyPr wrap="square" rtlCol="0">
              <a:spAutoFit/>
            </a:bodyPr>
            <a:lstStyle/>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Co-employed relationship</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All or nothing</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Less flexibility</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Less control</a:t>
              </a:r>
            </a:p>
            <a:p>
              <a:pPr marL="285750" marR="0" lvl="0" indent="-285750">
                <a:lnSpc>
                  <a:spcPct val="120000"/>
                </a:lnSpc>
                <a:spcBef>
                  <a:spcPts val="0"/>
                </a:spcBef>
                <a:spcAft>
                  <a:spcPts val="400"/>
                </a:spcAft>
                <a:buClr>
                  <a:schemeClr val="tx2">
                    <a:lumMod val="40000"/>
                    <a:lumOff val="60000"/>
                  </a:schemeClr>
                </a:buClr>
                <a:buFont typeface="Wingdings" panose="05000000000000000000" pitchFamily="2" charset="2"/>
                <a:buChar char="ü"/>
              </a:pPr>
              <a:r>
                <a:rPr lang="en-US" sz="1400" dirty="0">
                  <a:solidFill>
                    <a:schemeClr val="bg1"/>
                  </a:solidFill>
                  <a:effectLst/>
                  <a:ea typeface="Times New Roman" panose="02020603050405020304" pitchFamily="18" charset="0"/>
                </a:rPr>
                <a:t>Dependency</a:t>
              </a:r>
            </a:p>
          </p:txBody>
        </p:sp>
      </p:grpSp>
      <p:grpSp>
        <p:nvGrpSpPr>
          <p:cNvPr id="20" name="Group 19">
            <a:extLst>
              <a:ext uri="{FF2B5EF4-FFF2-40B4-BE49-F238E27FC236}">
                <a16:creationId xmlns:a16="http://schemas.microsoft.com/office/drawing/2014/main" id="{A52E4FE1-0720-4E27-B691-A13D1A8CB6A7}"/>
              </a:ext>
            </a:extLst>
          </p:cNvPr>
          <p:cNvGrpSpPr/>
          <p:nvPr/>
        </p:nvGrpSpPr>
        <p:grpSpPr>
          <a:xfrm>
            <a:off x="3627510" y="2893058"/>
            <a:ext cx="3701858" cy="2510700"/>
            <a:chOff x="3627510" y="2927069"/>
            <a:chExt cx="3701858" cy="2644962"/>
          </a:xfrm>
        </p:grpSpPr>
        <p:cxnSp>
          <p:nvCxnSpPr>
            <p:cNvPr id="10" name="Straight Connector 9">
              <a:extLst>
                <a:ext uri="{FF2B5EF4-FFF2-40B4-BE49-F238E27FC236}">
                  <a16:creationId xmlns:a16="http://schemas.microsoft.com/office/drawing/2014/main" id="{BE56CF4A-D2AF-4CC6-AADA-8F467C81DA92}"/>
                </a:ext>
              </a:extLst>
            </p:cNvPr>
            <p:cNvCxnSpPr>
              <a:cxnSpLocks/>
            </p:cNvCxnSpPr>
            <p:nvPr/>
          </p:nvCxnSpPr>
          <p:spPr>
            <a:xfrm>
              <a:off x="3627510" y="2927069"/>
              <a:ext cx="0" cy="2644962"/>
            </a:xfrm>
            <a:prstGeom prst="line">
              <a:avLst/>
            </a:prstGeom>
            <a:ln w="127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8562C3-B9B5-40FC-914A-8B2C1F2086D9}"/>
                </a:ext>
              </a:extLst>
            </p:cNvPr>
            <p:cNvCxnSpPr>
              <a:cxnSpLocks/>
            </p:cNvCxnSpPr>
            <p:nvPr/>
          </p:nvCxnSpPr>
          <p:spPr>
            <a:xfrm>
              <a:off x="7329368" y="2927069"/>
              <a:ext cx="0" cy="2644962"/>
            </a:xfrm>
            <a:prstGeom prst="line">
              <a:avLst/>
            </a:prstGeom>
            <a:ln w="127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60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r="4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84D69C-DD5B-4D39-8AF4-F258DC61D9D7}"/>
              </a:ext>
            </a:extLst>
          </p:cNvPr>
          <p:cNvSpPr/>
          <p:nvPr/>
        </p:nvSpPr>
        <p:spPr>
          <a:xfrm flipH="1">
            <a:off x="0" y="0"/>
            <a:ext cx="5375564" cy="6858000"/>
          </a:xfrm>
          <a:prstGeom prst="rect">
            <a:avLst/>
          </a:prstGeom>
          <a:solidFill>
            <a:srgbClr val="0F0F0F">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EF2E8CB6-2637-4B6E-9C79-EFE17E0EACC2}"/>
              </a:ext>
            </a:extLst>
          </p:cNvPr>
          <p:cNvSpPr/>
          <p:nvPr/>
        </p:nvSpPr>
        <p:spPr>
          <a:xfrm flipH="1">
            <a:off x="5375564" y="0"/>
            <a:ext cx="68164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descr="Text&#10;&#10;Description automatically generated">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4</a:t>
            </a:fld>
            <a:endParaRPr lang="en-US" sz="1000" dirty="0"/>
          </a:p>
        </p:txBody>
      </p:sp>
      <p:sp>
        <p:nvSpPr>
          <p:cNvPr id="16" name="TextBox 15">
            <a:extLst>
              <a:ext uri="{FF2B5EF4-FFF2-40B4-BE49-F238E27FC236}">
                <a16:creationId xmlns:a16="http://schemas.microsoft.com/office/drawing/2014/main" id="{6CFC7D4C-D29F-4942-BE51-5B2A92414327}"/>
              </a:ext>
            </a:extLst>
          </p:cNvPr>
          <p:cNvSpPr txBox="1"/>
          <p:nvPr/>
        </p:nvSpPr>
        <p:spPr>
          <a:xfrm>
            <a:off x="6639258" y="1666665"/>
            <a:ext cx="4428361" cy="2934842"/>
          </a:xfrm>
          <a:prstGeom prst="rect">
            <a:avLst/>
          </a:prstGeom>
          <a:noFill/>
        </p:spPr>
        <p:txBody>
          <a:bodyPr wrap="square" rtlCol="0">
            <a:spAutoFit/>
          </a:bodyPr>
          <a:lstStyle/>
          <a:p>
            <a:pPr marL="285750" indent="-285750">
              <a:lnSpc>
                <a:spcPct val="130000"/>
              </a:lnSpc>
              <a:spcBef>
                <a:spcPts val="1200"/>
              </a:spcBef>
              <a:buClr>
                <a:srgbClr val="145D98"/>
              </a:buClr>
              <a:buFont typeface="Wingdings" panose="05000000000000000000" pitchFamily="2" charset="2"/>
              <a:buChar char="ü"/>
            </a:pPr>
            <a:r>
              <a:rPr lang="en-US" sz="1500" dirty="0">
                <a:solidFill>
                  <a:srgbClr val="6D6E71"/>
                </a:solidFill>
                <a:effectLst/>
                <a:ea typeface="Times New Roman" panose="02020603050405020304" pitchFamily="18" charset="0"/>
              </a:rPr>
              <a:t>Higher level of engagement </a:t>
            </a:r>
          </a:p>
          <a:p>
            <a:pPr marL="285750" indent="-285750">
              <a:lnSpc>
                <a:spcPct val="130000"/>
              </a:lnSpc>
              <a:spcBef>
                <a:spcPts val="1200"/>
              </a:spcBef>
              <a:buClr>
                <a:srgbClr val="145D98"/>
              </a:buClr>
              <a:buFont typeface="Wingdings" panose="05000000000000000000" pitchFamily="2" charset="2"/>
              <a:buChar char="ü"/>
            </a:pPr>
            <a:r>
              <a:rPr lang="en-US" sz="1500" dirty="0">
                <a:solidFill>
                  <a:srgbClr val="6D6E71"/>
                </a:solidFill>
                <a:effectLst/>
                <a:ea typeface="Times New Roman" panose="02020603050405020304" pitchFamily="18" charset="0"/>
              </a:rPr>
              <a:t>Saves you time and money</a:t>
            </a:r>
          </a:p>
          <a:p>
            <a:pPr marL="285750" indent="-285750">
              <a:lnSpc>
                <a:spcPct val="130000"/>
              </a:lnSpc>
              <a:spcBef>
                <a:spcPts val="1200"/>
              </a:spcBef>
              <a:buClr>
                <a:srgbClr val="145D98"/>
              </a:buClr>
              <a:buFont typeface="Wingdings" panose="05000000000000000000" pitchFamily="2" charset="2"/>
              <a:buChar char="ü"/>
            </a:pPr>
            <a:r>
              <a:rPr lang="en-US" sz="1500" dirty="0">
                <a:solidFill>
                  <a:srgbClr val="6D6E71"/>
                </a:solidFill>
                <a:effectLst/>
                <a:ea typeface="Times New Roman" panose="02020603050405020304" pitchFamily="18" charset="0"/>
              </a:rPr>
              <a:t>Soteria manages the different vendor relationships</a:t>
            </a:r>
          </a:p>
          <a:p>
            <a:pPr marL="285750" indent="-285750">
              <a:lnSpc>
                <a:spcPct val="130000"/>
              </a:lnSpc>
              <a:spcBef>
                <a:spcPts val="1200"/>
              </a:spcBef>
              <a:buClr>
                <a:srgbClr val="145D98"/>
              </a:buClr>
              <a:buFont typeface="Wingdings" panose="05000000000000000000" pitchFamily="2" charset="2"/>
              <a:buChar char="ü"/>
            </a:pPr>
            <a:r>
              <a:rPr lang="en-US" sz="1500" dirty="0">
                <a:effectLst/>
                <a:ea typeface="Times New Roman" panose="02020603050405020304" pitchFamily="18" charset="0"/>
              </a:rPr>
              <a:t>Payroll  and HR Administration Services</a:t>
            </a:r>
          </a:p>
          <a:p>
            <a:pPr marL="285750" indent="-285750">
              <a:lnSpc>
                <a:spcPct val="130000"/>
              </a:lnSpc>
              <a:spcBef>
                <a:spcPts val="1200"/>
              </a:spcBef>
              <a:buClr>
                <a:srgbClr val="145D98"/>
              </a:buClr>
              <a:buFont typeface="Wingdings" panose="05000000000000000000" pitchFamily="2" charset="2"/>
              <a:buChar char="ü"/>
            </a:pPr>
            <a:r>
              <a:rPr lang="en-US" sz="1500" dirty="0">
                <a:effectLst/>
                <a:ea typeface="Times New Roman" panose="02020603050405020304" pitchFamily="18" charset="0"/>
              </a:rPr>
              <a:t>HR Consulting Services</a:t>
            </a:r>
          </a:p>
          <a:p>
            <a:pPr marL="285750" indent="-285750">
              <a:lnSpc>
                <a:spcPct val="130000"/>
              </a:lnSpc>
              <a:spcBef>
                <a:spcPts val="1200"/>
              </a:spcBef>
              <a:buClr>
                <a:srgbClr val="145D98"/>
              </a:buClr>
              <a:buFont typeface="Wingdings" panose="05000000000000000000" pitchFamily="2" charset="2"/>
              <a:buChar char="ü"/>
            </a:pPr>
            <a:r>
              <a:rPr lang="en-US" sz="1500" dirty="0">
                <a:effectLst/>
                <a:ea typeface="Times New Roman" panose="02020603050405020304" pitchFamily="18" charset="0"/>
              </a:rPr>
              <a:t>Benefits Administration Services</a:t>
            </a:r>
          </a:p>
        </p:txBody>
      </p:sp>
      <p:sp>
        <p:nvSpPr>
          <p:cNvPr id="36" name="TextBox 35">
            <a:extLst>
              <a:ext uri="{FF2B5EF4-FFF2-40B4-BE49-F238E27FC236}">
                <a16:creationId xmlns:a16="http://schemas.microsoft.com/office/drawing/2014/main" id="{A8E0E539-AEC6-4BF9-9CFA-7B18304FD0D2}"/>
              </a:ext>
            </a:extLst>
          </p:cNvPr>
          <p:cNvSpPr txBox="1"/>
          <p:nvPr/>
        </p:nvSpPr>
        <p:spPr>
          <a:xfrm>
            <a:off x="709408" y="2959728"/>
            <a:ext cx="3975997" cy="584775"/>
          </a:xfrm>
          <a:prstGeom prst="rect">
            <a:avLst/>
          </a:prstGeom>
          <a:noFill/>
        </p:spPr>
        <p:txBody>
          <a:bodyPr wrap="square" rtlCol="0">
            <a:spAutoFit/>
          </a:bodyPr>
          <a:lstStyle/>
          <a:p>
            <a:r>
              <a:rPr lang="en-US" sz="32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ASO model</a:t>
            </a:r>
            <a:endParaRPr lang="en-US" sz="3200" cap="all" spc="200" dirty="0">
              <a:solidFill>
                <a:schemeClr val="bg1"/>
              </a:solidFill>
              <a:effectLst>
                <a:outerShdw blurRad="101600" dist="38100" dir="5400000" algn="t" rotWithShape="0">
                  <a:prstClr val="black">
                    <a:alpha val="20000"/>
                  </a:prstClr>
                </a:outerShdw>
              </a:effectLst>
              <a:ea typeface="Times New Roman" panose="02020603050405020304" pitchFamily="18" charset="0"/>
            </a:endParaRPr>
          </a:p>
        </p:txBody>
      </p:sp>
      <p:grpSp>
        <p:nvGrpSpPr>
          <p:cNvPr id="37" name="Group 36">
            <a:extLst>
              <a:ext uri="{FF2B5EF4-FFF2-40B4-BE49-F238E27FC236}">
                <a16:creationId xmlns:a16="http://schemas.microsoft.com/office/drawing/2014/main" id="{3FA6590D-5300-405C-A5F1-26FF69EE3955}"/>
              </a:ext>
            </a:extLst>
          </p:cNvPr>
          <p:cNvGrpSpPr/>
          <p:nvPr/>
        </p:nvGrpSpPr>
        <p:grpSpPr>
          <a:xfrm>
            <a:off x="834478" y="3809650"/>
            <a:ext cx="351390" cy="64008"/>
            <a:chOff x="845129" y="2178151"/>
            <a:chExt cx="351390" cy="64008"/>
          </a:xfrm>
        </p:grpSpPr>
        <p:sp>
          <p:nvSpPr>
            <p:cNvPr id="38" name="Oval 37">
              <a:extLst>
                <a:ext uri="{FF2B5EF4-FFF2-40B4-BE49-F238E27FC236}">
                  <a16:creationId xmlns:a16="http://schemas.microsoft.com/office/drawing/2014/main" id="{D03DE298-AFF5-43AF-ACED-E001A7244E11}"/>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9" name="Oval 38">
              <a:extLst>
                <a:ext uri="{FF2B5EF4-FFF2-40B4-BE49-F238E27FC236}">
                  <a16:creationId xmlns:a16="http://schemas.microsoft.com/office/drawing/2014/main" id="{D5873ED2-E94D-449E-877A-E1F3952BC16C}"/>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40" name="Oval 39">
              <a:extLst>
                <a:ext uri="{FF2B5EF4-FFF2-40B4-BE49-F238E27FC236}">
                  <a16:creationId xmlns:a16="http://schemas.microsoft.com/office/drawing/2014/main" id="{AF8BF695-BF4C-4140-A75A-629849D09A42}"/>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11174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350"/>
                                        <p:tgtEl>
                                          <p:spTgt spid="16">
                                            <p:txEl>
                                              <p:pRg st="0" end="0"/>
                                            </p:txEl>
                                          </p:spTgt>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350"/>
                                        <p:tgtEl>
                                          <p:spTgt spid="16">
                                            <p:txEl>
                                              <p:pRg st="1" end="1"/>
                                            </p:txEl>
                                          </p:spTgt>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350"/>
                                        <p:tgtEl>
                                          <p:spTgt spid="16">
                                            <p:txEl>
                                              <p:pRg st="2" end="2"/>
                                            </p:txEl>
                                          </p:spTgt>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350"/>
                                        <p:tgtEl>
                                          <p:spTgt spid="16">
                                            <p:txEl>
                                              <p:pRg st="3" end="3"/>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350"/>
                                        <p:tgtEl>
                                          <p:spTgt spid="16">
                                            <p:txEl>
                                              <p:pRg st="4" end="4"/>
                                            </p:txEl>
                                          </p:spTgt>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35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r="4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5827B5-C9B7-47AC-BEA0-E1F0C8A6086D}"/>
              </a:ext>
            </a:extLst>
          </p:cNvPr>
          <p:cNvSpPr/>
          <p:nvPr/>
        </p:nvSpPr>
        <p:spPr>
          <a:xfrm flipH="1">
            <a:off x="0" y="0"/>
            <a:ext cx="5375564" cy="6858000"/>
          </a:xfrm>
          <a:prstGeom prst="rect">
            <a:avLst/>
          </a:prstGeom>
          <a:solidFill>
            <a:srgbClr val="0F0F0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EF2E8CB6-2637-4B6E-9C79-EFE17E0EACC2}"/>
              </a:ext>
            </a:extLst>
          </p:cNvPr>
          <p:cNvSpPr/>
          <p:nvPr/>
        </p:nvSpPr>
        <p:spPr>
          <a:xfrm flipH="1">
            <a:off x="5375564" y="0"/>
            <a:ext cx="68164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descr="Text&#10;&#10;Description automatically generated">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5</a:t>
            </a:fld>
            <a:endParaRPr lang="en-US" sz="1000" dirty="0"/>
          </a:p>
        </p:txBody>
      </p:sp>
      <p:sp>
        <p:nvSpPr>
          <p:cNvPr id="14" name="TextBox 13">
            <a:extLst>
              <a:ext uri="{FF2B5EF4-FFF2-40B4-BE49-F238E27FC236}">
                <a16:creationId xmlns:a16="http://schemas.microsoft.com/office/drawing/2014/main" id="{706B1205-BA3A-4744-82DA-3AD8F94F6C91}"/>
              </a:ext>
            </a:extLst>
          </p:cNvPr>
          <p:cNvSpPr txBox="1"/>
          <p:nvPr/>
        </p:nvSpPr>
        <p:spPr>
          <a:xfrm>
            <a:off x="699785" y="2301863"/>
            <a:ext cx="3975997" cy="1338828"/>
          </a:xfrm>
          <a:prstGeom prst="rect">
            <a:avLst/>
          </a:prstGeom>
          <a:noFill/>
        </p:spPr>
        <p:txBody>
          <a:bodyPr wrap="square" rtlCol="0">
            <a:spAutoFit/>
          </a:bodyPr>
          <a:lstStyle/>
          <a:p>
            <a: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HR Administration Services</a:t>
            </a:r>
          </a:p>
        </p:txBody>
      </p:sp>
      <p:sp>
        <p:nvSpPr>
          <p:cNvPr id="15" name="TextBox 14">
            <a:extLst>
              <a:ext uri="{FF2B5EF4-FFF2-40B4-BE49-F238E27FC236}">
                <a16:creationId xmlns:a16="http://schemas.microsoft.com/office/drawing/2014/main" id="{75C4D210-38C3-40E6-BB83-A9D9BBE9EFB9}"/>
              </a:ext>
            </a:extLst>
          </p:cNvPr>
          <p:cNvSpPr txBox="1"/>
          <p:nvPr/>
        </p:nvSpPr>
        <p:spPr>
          <a:xfrm>
            <a:off x="6592131" y="1304348"/>
            <a:ext cx="5102947" cy="4249305"/>
          </a:xfrm>
          <a:prstGeom prst="rect">
            <a:avLst/>
          </a:prstGeom>
          <a:noFill/>
        </p:spPr>
        <p:txBody>
          <a:bodyPr wrap="square" rtlCol="0">
            <a:spAutoFit/>
          </a:bodyPr>
          <a:lstStyle/>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New Hire Administration</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HR Policies and Procedures</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Sexual Harassment Training</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Wage &amp; Hour FLSA</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Leave of Absence Management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Unemployment Support </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Employee Handbooks</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Payroll Solutions Support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Workers’ Compensation Policy Management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401(k) Solution</a:t>
            </a:r>
          </a:p>
        </p:txBody>
      </p:sp>
      <p:grpSp>
        <p:nvGrpSpPr>
          <p:cNvPr id="36" name="Group 35">
            <a:extLst>
              <a:ext uri="{FF2B5EF4-FFF2-40B4-BE49-F238E27FC236}">
                <a16:creationId xmlns:a16="http://schemas.microsoft.com/office/drawing/2014/main" id="{28E14602-1BF7-4052-BEF2-1C2717BF8446}"/>
              </a:ext>
            </a:extLst>
          </p:cNvPr>
          <p:cNvGrpSpPr/>
          <p:nvPr/>
        </p:nvGrpSpPr>
        <p:grpSpPr>
          <a:xfrm>
            <a:off x="834478" y="3809650"/>
            <a:ext cx="351390" cy="64008"/>
            <a:chOff x="845129" y="2178151"/>
            <a:chExt cx="351390" cy="64008"/>
          </a:xfrm>
        </p:grpSpPr>
        <p:sp>
          <p:nvSpPr>
            <p:cNvPr id="37" name="Oval 36">
              <a:extLst>
                <a:ext uri="{FF2B5EF4-FFF2-40B4-BE49-F238E27FC236}">
                  <a16:creationId xmlns:a16="http://schemas.microsoft.com/office/drawing/2014/main" id="{E8949F43-91E4-4D06-97FC-95B075171294}"/>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8" name="Oval 37">
              <a:extLst>
                <a:ext uri="{FF2B5EF4-FFF2-40B4-BE49-F238E27FC236}">
                  <a16:creationId xmlns:a16="http://schemas.microsoft.com/office/drawing/2014/main" id="{F8323D42-F531-43A2-8BCC-897AEF031FAB}"/>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9" name="Oval 38">
              <a:extLst>
                <a:ext uri="{FF2B5EF4-FFF2-40B4-BE49-F238E27FC236}">
                  <a16:creationId xmlns:a16="http://schemas.microsoft.com/office/drawing/2014/main" id="{7535E1CF-C0A7-45AF-8778-E94596ABEA0F}"/>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30247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350"/>
                                        <p:tgtEl>
                                          <p:spTgt spid="15">
                                            <p:txEl>
                                              <p:pRg st="0" end="0"/>
                                            </p:txEl>
                                          </p:spTgt>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350"/>
                                        <p:tgtEl>
                                          <p:spTgt spid="15">
                                            <p:txEl>
                                              <p:pRg st="1" end="1"/>
                                            </p:txEl>
                                          </p:spTgt>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350"/>
                                        <p:tgtEl>
                                          <p:spTgt spid="15">
                                            <p:txEl>
                                              <p:pRg st="2" end="2"/>
                                            </p:txEl>
                                          </p:spTgt>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350"/>
                                        <p:tgtEl>
                                          <p:spTgt spid="15">
                                            <p:txEl>
                                              <p:pRg st="3" end="3"/>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350"/>
                                        <p:tgtEl>
                                          <p:spTgt spid="15">
                                            <p:txEl>
                                              <p:pRg st="4" end="4"/>
                                            </p:txEl>
                                          </p:spTgt>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350"/>
                                        <p:tgtEl>
                                          <p:spTgt spid="15">
                                            <p:txEl>
                                              <p:pRg st="5" end="5"/>
                                            </p:txEl>
                                          </p:spTgt>
                                        </p:tgtEl>
                                      </p:cBhvr>
                                    </p:animEffect>
                                  </p:childTnLst>
                                </p:cTn>
                              </p:par>
                            </p:childTnLst>
                          </p:cTn>
                        </p:par>
                        <p:par>
                          <p:cTn id="28" fill="hold">
                            <p:stCondLst>
                              <p:cond delay="2100"/>
                            </p:stCondLst>
                            <p:childTnLst>
                              <p:par>
                                <p:cTn id="29" presetID="10" presetClass="entr" presetSubtype="0" fill="hold"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350"/>
                                        <p:tgtEl>
                                          <p:spTgt spid="15">
                                            <p:txEl>
                                              <p:pRg st="6" end="6"/>
                                            </p:txEl>
                                          </p:spTgt>
                                        </p:tgtEl>
                                      </p:cBhvr>
                                    </p:animEffect>
                                  </p:childTnLst>
                                </p:cTn>
                              </p:par>
                            </p:childTnLst>
                          </p:cTn>
                        </p:par>
                        <p:par>
                          <p:cTn id="32" fill="hold">
                            <p:stCondLst>
                              <p:cond delay="2450"/>
                            </p:stCondLst>
                            <p:childTnLst>
                              <p:par>
                                <p:cTn id="33" presetID="10" presetClass="entr" presetSubtype="0" fill="hold" nodeType="after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animEffect transition="in" filter="fade">
                                      <p:cBhvr>
                                        <p:cTn id="35" dur="350"/>
                                        <p:tgtEl>
                                          <p:spTgt spid="15">
                                            <p:txEl>
                                              <p:pRg st="7" end="7"/>
                                            </p:txEl>
                                          </p:spTgt>
                                        </p:tgtEl>
                                      </p:cBhvr>
                                    </p:animEffect>
                                  </p:childTnLst>
                                </p:cTn>
                              </p:par>
                            </p:childTnLst>
                          </p:cTn>
                        </p:par>
                        <p:par>
                          <p:cTn id="36" fill="hold">
                            <p:stCondLst>
                              <p:cond delay="2800"/>
                            </p:stCondLst>
                            <p:childTnLst>
                              <p:par>
                                <p:cTn id="37" presetID="10" presetClass="entr" presetSubtype="0" fill="hold" nodeType="after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animEffect transition="in" filter="fade">
                                      <p:cBhvr>
                                        <p:cTn id="39" dur="350"/>
                                        <p:tgtEl>
                                          <p:spTgt spid="15">
                                            <p:txEl>
                                              <p:pRg st="8" end="8"/>
                                            </p:txEl>
                                          </p:spTgt>
                                        </p:tgtEl>
                                      </p:cBhvr>
                                    </p:animEffect>
                                  </p:childTnLst>
                                </p:cTn>
                              </p:par>
                            </p:childTnLst>
                          </p:cTn>
                        </p:par>
                        <p:par>
                          <p:cTn id="40" fill="hold">
                            <p:stCondLst>
                              <p:cond delay="3150"/>
                            </p:stCondLst>
                            <p:childTnLst>
                              <p:par>
                                <p:cTn id="41" presetID="10" presetClass="entr" presetSubtype="0" fill="hold" nodeType="afterEffect">
                                  <p:stCondLst>
                                    <p:cond delay="0"/>
                                  </p:stCondLst>
                                  <p:childTnLst>
                                    <p:set>
                                      <p:cBhvr>
                                        <p:cTn id="42" dur="1" fill="hold">
                                          <p:stCondLst>
                                            <p:cond delay="0"/>
                                          </p:stCondLst>
                                        </p:cTn>
                                        <p:tgtEl>
                                          <p:spTgt spid="15">
                                            <p:txEl>
                                              <p:pRg st="9" end="9"/>
                                            </p:txEl>
                                          </p:spTgt>
                                        </p:tgtEl>
                                        <p:attrNameLst>
                                          <p:attrName>style.visibility</p:attrName>
                                        </p:attrNameLst>
                                      </p:cBhvr>
                                      <p:to>
                                        <p:strVal val="visible"/>
                                      </p:to>
                                    </p:set>
                                    <p:animEffect transition="in" filter="fade">
                                      <p:cBhvr>
                                        <p:cTn id="43" dur="35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r="4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AD795F-2ADF-4132-B0FF-7661A416211E}"/>
              </a:ext>
            </a:extLst>
          </p:cNvPr>
          <p:cNvSpPr/>
          <p:nvPr/>
        </p:nvSpPr>
        <p:spPr>
          <a:xfrm flipH="1">
            <a:off x="0" y="0"/>
            <a:ext cx="5375564" cy="6858000"/>
          </a:xfrm>
          <a:prstGeom prst="rect">
            <a:avLst/>
          </a:prstGeom>
          <a:solidFill>
            <a:srgbClr val="0F0F0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EF2E8CB6-2637-4B6E-9C79-EFE17E0EACC2}"/>
              </a:ext>
            </a:extLst>
          </p:cNvPr>
          <p:cNvSpPr/>
          <p:nvPr/>
        </p:nvSpPr>
        <p:spPr>
          <a:xfrm flipH="1">
            <a:off x="5375564" y="0"/>
            <a:ext cx="68164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6" name="Picture 25" descr="Text&#10;&#10;Description automatically generated">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6</a:t>
            </a:fld>
            <a:endParaRPr lang="en-US" sz="1000" dirty="0"/>
          </a:p>
        </p:txBody>
      </p:sp>
      <p:sp>
        <p:nvSpPr>
          <p:cNvPr id="14" name="TextBox 13">
            <a:extLst>
              <a:ext uri="{FF2B5EF4-FFF2-40B4-BE49-F238E27FC236}">
                <a16:creationId xmlns:a16="http://schemas.microsoft.com/office/drawing/2014/main" id="{706B1205-BA3A-4744-82DA-3AD8F94F6C91}"/>
              </a:ext>
            </a:extLst>
          </p:cNvPr>
          <p:cNvSpPr txBox="1"/>
          <p:nvPr/>
        </p:nvSpPr>
        <p:spPr>
          <a:xfrm>
            <a:off x="699785" y="2301863"/>
            <a:ext cx="3975997" cy="1338828"/>
          </a:xfrm>
          <a:prstGeom prst="rect">
            <a:avLst/>
          </a:prstGeom>
          <a:noFill/>
        </p:spPr>
        <p:txBody>
          <a:bodyPr wrap="square" rtlCol="0">
            <a:spAutoFit/>
          </a:bodyPr>
          <a:lstStyle/>
          <a:p>
            <a:b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br>
            <a: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HR consulting Services</a:t>
            </a:r>
          </a:p>
        </p:txBody>
      </p:sp>
      <p:sp>
        <p:nvSpPr>
          <p:cNvPr id="17" name="TextBox 16">
            <a:extLst>
              <a:ext uri="{FF2B5EF4-FFF2-40B4-BE49-F238E27FC236}">
                <a16:creationId xmlns:a16="http://schemas.microsoft.com/office/drawing/2014/main" id="{CD37F3A5-8BD2-4482-97A1-E75722570A8D}"/>
              </a:ext>
            </a:extLst>
          </p:cNvPr>
          <p:cNvSpPr txBox="1"/>
          <p:nvPr/>
        </p:nvSpPr>
        <p:spPr>
          <a:xfrm>
            <a:off x="6592131" y="1738313"/>
            <a:ext cx="4069773" cy="3381375"/>
          </a:xfrm>
          <a:prstGeom prst="rect">
            <a:avLst/>
          </a:prstGeom>
          <a:noFill/>
        </p:spPr>
        <p:txBody>
          <a:bodyPr wrap="square" rtlCol="0">
            <a:spAutoFit/>
          </a:bodyPr>
          <a:lstStyle/>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Outsource HR department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On-site Human Resources Support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Best Practices Development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Employee Training &amp; Development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Performance Management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Organizational Performance</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Proper Recruiting Practices</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Enhanced Employee Engagement</a:t>
            </a:r>
          </a:p>
        </p:txBody>
      </p:sp>
      <p:grpSp>
        <p:nvGrpSpPr>
          <p:cNvPr id="28" name="Group 27">
            <a:extLst>
              <a:ext uri="{FF2B5EF4-FFF2-40B4-BE49-F238E27FC236}">
                <a16:creationId xmlns:a16="http://schemas.microsoft.com/office/drawing/2014/main" id="{40416A46-A6A7-4E4B-A611-93961A29B49A}"/>
              </a:ext>
            </a:extLst>
          </p:cNvPr>
          <p:cNvGrpSpPr/>
          <p:nvPr/>
        </p:nvGrpSpPr>
        <p:grpSpPr>
          <a:xfrm>
            <a:off x="834478" y="3809650"/>
            <a:ext cx="351390" cy="64008"/>
            <a:chOff x="845129" y="2178151"/>
            <a:chExt cx="351390" cy="64008"/>
          </a:xfrm>
        </p:grpSpPr>
        <p:sp>
          <p:nvSpPr>
            <p:cNvPr id="29" name="Oval 28">
              <a:extLst>
                <a:ext uri="{FF2B5EF4-FFF2-40B4-BE49-F238E27FC236}">
                  <a16:creationId xmlns:a16="http://schemas.microsoft.com/office/drawing/2014/main" id="{E02270DC-713E-4CD8-A647-52366A36EB03}"/>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0" name="Oval 29">
              <a:extLst>
                <a:ext uri="{FF2B5EF4-FFF2-40B4-BE49-F238E27FC236}">
                  <a16:creationId xmlns:a16="http://schemas.microsoft.com/office/drawing/2014/main" id="{F8CDA573-3D2E-4C48-BCDD-B999227AD542}"/>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1" name="Oval 30">
              <a:extLst>
                <a:ext uri="{FF2B5EF4-FFF2-40B4-BE49-F238E27FC236}">
                  <a16:creationId xmlns:a16="http://schemas.microsoft.com/office/drawing/2014/main" id="{F87FDE0B-DF4B-4ACE-8394-CDB0373DF628}"/>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37687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350"/>
                                        <p:tgtEl>
                                          <p:spTgt spid="17">
                                            <p:txEl>
                                              <p:pRg st="0" end="0"/>
                                            </p:txEl>
                                          </p:spTgt>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350"/>
                                        <p:tgtEl>
                                          <p:spTgt spid="17">
                                            <p:txEl>
                                              <p:pRg st="1" end="1"/>
                                            </p:txEl>
                                          </p:spTgt>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350"/>
                                        <p:tgtEl>
                                          <p:spTgt spid="17">
                                            <p:txEl>
                                              <p:pRg st="2" end="2"/>
                                            </p:txEl>
                                          </p:spTgt>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350"/>
                                        <p:tgtEl>
                                          <p:spTgt spid="17">
                                            <p:txEl>
                                              <p:pRg st="3" end="3"/>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fade">
                                      <p:cBhvr>
                                        <p:cTn id="23" dur="350"/>
                                        <p:tgtEl>
                                          <p:spTgt spid="17">
                                            <p:txEl>
                                              <p:pRg st="4" end="4"/>
                                            </p:txEl>
                                          </p:spTgt>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350"/>
                                        <p:tgtEl>
                                          <p:spTgt spid="17">
                                            <p:txEl>
                                              <p:pRg st="5" end="5"/>
                                            </p:txEl>
                                          </p:spTgt>
                                        </p:tgtEl>
                                      </p:cBhvr>
                                    </p:animEffect>
                                  </p:childTnLst>
                                </p:cTn>
                              </p:par>
                            </p:childTnLst>
                          </p:cTn>
                        </p:par>
                        <p:par>
                          <p:cTn id="28" fill="hold">
                            <p:stCondLst>
                              <p:cond delay="2100"/>
                            </p:stCondLst>
                            <p:childTnLst>
                              <p:par>
                                <p:cTn id="29" presetID="10" presetClass="entr" presetSubtype="0" fill="hold" nodeType="after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Effect transition="in" filter="fade">
                                      <p:cBhvr>
                                        <p:cTn id="31" dur="350"/>
                                        <p:tgtEl>
                                          <p:spTgt spid="17">
                                            <p:txEl>
                                              <p:pRg st="6" end="6"/>
                                            </p:txEl>
                                          </p:spTgt>
                                        </p:tgtEl>
                                      </p:cBhvr>
                                    </p:animEffect>
                                  </p:childTnLst>
                                </p:cTn>
                              </p:par>
                            </p:childTnLst>
                          </p:cTn>
                        </p:par>
                        <p:par>
                          <p:cTn id="32" fill="hold">
                            <p:stCondLst>
                              <p:cond delay="2450"/>
                            </p:stCondLst>
                            <p:childTnLst>
                              <p:par>
                                <p:cTn id="33" presetID="10" presetClass="entr" presetSubtype="0" fill="hold" nodeType="after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fade">
                                      <p:cBhvr>
                                        <p:cTn id="35" dur="35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r="4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3658FD7-3D3D-405E-B512-144FE123D278}"/>
              </a:ext>
            </a:extLst>
          </p:cNvPr>
          <p:cNvSpPr/>
          <p:nvPr/>
        </p:nvSpPr>
        <p:spPr>
          <a:xfrm flipH="1">
            <a:off x="0" y="0"/>
            <a:ext cx="5375564" cy="6858000"/>
          </a:xfrm>
          <a:prstGeom prst="rect">
            <a:avLst/>
          </a:prstGeom>
          <a:solidFill>
            <a:srgbClr val="0F0F0F">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EF2E8CB6-2637-4B6E-9C79-EFE17E0EACC2}"/>
              </a:ext>
            </a:extLst>
          </p:cNvPr>
          <p:cNvSpPr/>
          <p:nvPr/>
        </p:nvSpPr>
        <p:spPr>
          <a:xfrm flipH="1">
            <a:off x="5375564" y="0"/>
            <a:ext cx="68164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descr="Text&#10;&#10;Description automatically generated">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7</a:t>
            </a:fld>
            <a:endParaRPr lang="en-US" sz="1000" dirty="0"/>
          </a:p>
        </p:txBody>
      </p:sp>
      <p:sp>
        <p:nvSpPr>
          <p:cNvPr id="16" name="TextBox 15">
            <a:extLst>
              <a:ext uri="{FF2B5EF4-FFF2-40B4-BE49-F238E27FC236}">
                <a16:creationId xmlns:a16="http://schemas.microsoft.com/office/drawing/2014/main" id="{E39CDB64-4279-44F9-ACA6-754AF84CE3F5}"/>
              </a:ext>
            </a:extLst>
          </p:cNvPr>
          <p:cNvSpPr txBox="1"/>
          <p:nvPr/>
        </p:nvSpPr>
        <p:spPr>
          <a:xfrm>
            <a:off x="699785" y="2301863"/>
            <a:ext cx="3975997" cy="1338828"/>
          </a:xfrm>
          <a:prstGeom prst="rect">
            <a:avLst/>
          </a:prstGeom>
          <a:noFill/>
        </p:spPr>
        <p:txBody>
          <a:bodyPr wrap="square" rtlCol="0">
            <a:spAutoFit/>
          </a:bodyPr>
          <a:lstStyle/>
          <a:p>
            <a: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Benefits Administration Services</a:t>
            </a:r>
          </a:p>
        </p:txBody>
      </p:sp>
      <p:sp>
        <p:nvSpPr>
          <p:cNvPr id="23" name="TextBox 22">
            <a:extLst>
              <a:ext uri="{FF2B5EF4-FFF2-40B4-BE49-F238E27FC236}">
                <a16:creationId xmlns:a16="http://schemas.microsoft.com/office/drawing/2014/main" id="{32DB9E5A-2608-40F8-BE58-3503DB0BB3CF}"/>
              </a:ext>
            </a:extLst>
          </p:cNvPr>
          <p:cNvSpPr txBox="1"/>
          <p:nvPr/>
        </p:nvSpPr>
        <p:spPr>
          <a:xfrm>
            <a:off x="6592131" y="1738313"/>
            <a:ext cx="4069773" cy="3381375"/>
          </a:xfrm>
          <a:prstGeom prst="rect">
            <a:avLst/>
          </a:prstGeom>
          <a:noFill/>
        </p:spPr>
        <p:txBody>
          <a:bodyPr wrap="square" rtlCol="0">
            <a:spAutoFit/>
          </a:bodyPr>
          <a:lstStyle/>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Employee Healthcare Management</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Benefits Enrollments &amp; Terminations</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Monthly Statement Reconciliation</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Affordable Care Act Compliance</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COBRA Compliance &amp; Administration</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Section 125 Plan</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IRS Form 5500 Filing</a:t>
            </a:r>
          </a:p>
          <a:p>
            <a:pPr marL="342900" indent="-342900">
              <a:lnSpc>
                <a:spcPct val="140000"/>
              </a:lnSpc>
              <a:spcBef>
                <a:spcPts val="1200"/>
              </a:spcBef>
              <a:buClr>
                <a:schemeClr val="tx1"/>
              </a:buClr>
              <a:buFont typeface="Wingdings" pitchFamily="2" charset="2"/>
              <a:buChar char="ü"/>
            </a:pPr>
            <a:r>
              <a:rPr lang="en-US" sz="1300" dirty="0">
                <a:solidFill>
                  <a:schemeClr val="tx2"/>
                </a:solidFill>
                <a:effectLst/>
                <a:latin typeface="Montserrat SemiBold" panose="00000700000000000000" pitchFamily="2" charset="0"/>
                <a:ea typeface="Times New Roman" panose="02020603050405020304" pitchFamily="18" charset="0"/>
              </a:rPr>
              <a:t>SPD Wrap</a:t>
            </a:r>
          </a:p>
        </p:txBody>
      </p:sp>
      <p:grpSp>
        <p:nvGrpSpPr>
          <p:cNvPr id="28" name="Group 27">
            <a:extLst>
              <a:ext uri="{FF2B5EF4-FFF2-40B4-BE49-F238E27FC236}">
                <a16:creationId xmlns:a16="http://schemas.microsoft.com/office/drawing/2014/main" id="{A9CA053D-203F-4CC6-B09F-5FE7421633B8}"/>
              </a:ext>
            </a:extLst>
          </p:cNvPr>
          <p:cNvGrpSpPr/>
          <p:nvPr/>
        </p:nvGrpSpPr>
        <p:grpSpPr>
          <a:xfrm>
            <a:off x="834478" y="3809650"/>
            <a:ext cx="351390" cy="64008"/>
            <a:chOff x="845129" y="2178151"/>
            <a:chExt cx="351390" cy="64008"/>
          </a:xfrm>
        </p:grpSpPr>
        <p:sp>
          <p:nvSpPr>
            <p:cNvPr id="29" name="Oval 28">
              <a:extLst>
                <a:ext uri="{FF2B5EF4-FFF2-40B4-BE49-F238E27FC236}">
                  <a16:creationId xmlns:a16="http://schemas.microsoft.com/office/drawing/2014/main" id="{6EA8FB18-388F-4E39-BBF8-886058A85662}"/>
                </a:ext>
              </a:extLst>
            </p:cNvPr>
            <p:cNvSpPr/>
            <p:nvPr/>
          </p:nvSpPr>
          <p:spPr>
            <a:xfrm>
              <a:off x="845129"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0" name="Oval 29">
              <a:extLst>
                <a:ext uri="{FF2B5EF4-FFF2-40B4-BE49-F238E27FC236}">
                  <a16:creationId xmlns:a16="http://schemas.microsoft.com/office/drawing/2014/main" id="{4C270F68-B957-446B-827E-D9EBE32154F2}"/>
                </a:ext>
              </a:extLst>
            </p:cNvPr>
            <p:cNvSpPr/>
            <p:nvPr/>
          </p:nvSpPr>
          <p:spPr>
            <a:xfrm>
              <a:off x="988820"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1" name="Oval 30">
              <a:extLst>
                <a:ext uri="{FF2B5EF4-FFF2-40B4-BE49-F238E27FC236}">
                  <a16:creationId xmlns:a16="http://schemas.microsoft.com/office/drawing/2014/main" id="{8420785F-B9B9-481D-A0D8-3B9686C9BF03}"/>
                </a:ext>
              </a:extLst>
            </p:cNvPr>
            <p:cNvSpPr/>
            <p:nvPr/>
          </p:nvSpPr>
          <p:spPr>
            <a:xfrm>
              <a:off x="1132511" y="2178151"/>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17729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350"/>
                                        <p:tgtEl>
                                          <p:spTgt spid="23">
                                            <p:txEl>
                                              <p:pRg st="0" end="0"/>
                                            </p:txEl>
                                          </p:spTgt>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fade">
                                      <p:cBhvr>
                                        <p:cTn id="11" dur="350"/>
                                        <p:tgtEl>
                                          <p:spTgt spid="23">
                                            <p:txEl>
                                              <p:pRg st="1" end="1"/>
                                            </p:txEl>
                                          </p:spTgt>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fade">
                                      <p:cBhvr>
                                        <p:cTn id="15" dur="350"/>
                                        <p:tgtEl>
                                          <p:spTgt spid="23">
                                            <p:txEl>
                                              <p:pRg st="2" end="2"/>
                                            </p:txEl>
                                          </p:spTgt>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350"/>
                                        <p:tgtEl>
                                          <p:spTgt spid="23">
                                            <p:txEl>
                                              <p:pRg st="3" end="3"/>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fade">
                                      <p:cBhvr>
                                        <p:cTn id="23" dur="350"/>
                                        <p:tgtEl>
                                          <p:spTgt spid="23">
                                            <p:txEl>
                                              <p:pRg st="4" end="4"/>
                                            </p:txEl>
                                          </p:spTgt>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animEffect transition="in" filter="fade">
                                      <p:cBhvr>
                                        <p:cTn id="27" dur="350"/>
                                        <p:tgtEl>
                                          <p:spTgt spid="23">
                                            <p:txEl>
                                              <p:pRg st="5" end="5"/>
                                            </p:txEl>
                                          </p:spTgt>
                                        </p:tgtEl>
                                      </p:cBhvr>
                                    </p:animEffect>
                                  </p:childTnLst>
                                </p:cTn>
                              </p:par>
                            </p:childTnLst>
                          </p:cTn>
                        </p:par>
                        <p:par>
                          <p:cTn id="28" fill="hold">
                            <p:stCondLst>
                              <p:cond delay="2100"/>
                            </p:stCondLst>
                            <p:childTnLst>
                              <p:par>
                                <p:cTn id="29" presetID="10" presetClass="entr" presetSubtype="0" fill="hold" nodeType="after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animEffect transition="in" filter="fade">
                                      <p:cBhvr>
                                        <p:cTn id="31" dur="350"/>
                                        <p:tgtEl>
                                          <p:spTgt spid="23">
                                            <p:txEl>
                                              <p:pRg st="6" end="6"/>
                                            </p:txEl>
                                          </p:spTgt>
                                        </p:tgtEl>
                                      </p:cBhvr>
                                    </p:animEffect>
                                  </p:childTnLst>
                                </p:cTn>
                              </p:par>
                            </p:childTnLst>
                          </p:cTn>
                        </p:par>
                        <p:par>
                          <p:cTn id="32" fill="hold">
                            <p:stCondLst>
                              <p:cond delay="2450"/>
                            </p:stCondLst>
                            <p:childTnLst>
                              <p:par>
                                <p:cTn id="33" presetID="10" presetClass="entr" presetSubtype="0" fill="hold" nodeType="afterEffect">
                                  <p:stCondLst>
                                    <p:cond delay="0"/>
                                  </p:stCondLst>
                                  <p:childTnLst>
                                    <p:set>
                                      <p:cBhvr>
                                        <p:cTn id="34" dur="1" fill="hold">
                                          <p:stCondLst>
                                            <p:cond delay="0"/>
                                          </p:stCondLst>
                                        </p:cTn>
                                        <p:tgtEl>
                                          <p:spTgt spid="23">
                                            <p:txEl>
                                              <p:pRg st="7" end="7"/>
                                            </p:txEl>
                                          </p:spTgt>
                                        </p:tgtEl>
                                        <p:attrNameLst>
                                          <p:attrName>style.visibility</p:attrName>
                                        </p:attrNameLst>
                                      </p:cBhvr>
                                      <p:to>
                                        <p:strVal val="visible"/>
                                      </p:to>
                                    </p:set>
                                    <p:animEffect transition="in" filter="fade">
                                      <p:cBhvr>
                                        <p:cTn id="35" dur="35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20B25412-F0D7-49E9-B1C2-248B07E0C550}"/>
              </a:ext>
            </a:extLst>
          </p:cNvPr>
          <p:cNvCxnSpPr>
            <a:cxnSpLocks/>
          </p:cNvCxnSpPr>
          <p:nvPr/>
        </p:nvCxnSpPr>
        <p:spPr>
          <a:xfrm>
            <a:off x="1201072" y="3450698"/>
            <a:ext cx="9297955" cy="0"/>
          </a:xfrm>
          <a:prstGeom prst="line">
            <a:avLst/>
          </a:prstGeom>
          <a:ln w="25400" cap="rnd" cmpd="sng">
            <a:solidFill>
              <a:schemeClr val="tx1">
                <a:lumMod val="40000"/>
                <a:lumOff val="6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471311-50AC-4C0B-80A1-DE286480D11A}"/>
              </a:ext>
            </a:extLst>
          </p:cNvPr>
          <p:cNvSpPr txBox="1"/>
          <p:nvPr/>
        </p:nvSpPr>
        <p:spPr>
          <a:xfrm>
            <a:off x="1978574" y="1455923"/>
            <a:ext cx="8234853" cy="507831"/>
          </a:xfrm>
          <a:prstGeom prst="rect">
            <a:avLst/>
          </a:prstGeom>
          <a:noFill/>
        </p:spPr>
        <p:txBody>
          <a:bodyPr wrap="square" rtlCol="0">
            <a:spAutoFit/>
          </a:bodyPr>
          <a:lstStyle/>
          <a:p>
            <a:pPr algn="ctr"/>
            <a:r>
              <a:rPr lang="en-US" sz="2700" cap="all" spc="100" dirty="0">
                <a:effectLst/>
                <a:ea typeface="Times New Roman" panose="02020603050405020304" pitchFamily="18" charset="0"/>
              </a:rPr>
              <a:t>Our tried-and-true process</a:t>
            </a:r>
          </a:p>
        </p:txBody>
      </p:sp>
      <p:pic>
        <p:nvPicPr>
          <p:cNvPr id="40" name="Picture 39" descr="Text&#10;&#10;Description automatically generated">
            <a:extLst>
              <a:ext uri="{FF2B5EF4-FFF2-40B4-BE49-F238E27FC236}">
                <a16:creationId xmlns:a16="http://schemas.microsoft.com/office/drawing/2014/main" id="{6F87ACEF-3A43-4C7F-945A-ABD2354712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41" name="Slide Number Placeholder 3">
            <a:extLst>
              <a:ext uri="{FF2B5EF4-FFF2-40B4-BE49-F238E27FC236}">
                <a16:creationId xmlns:a16="http://schemas.microsoft.com/office/drawing/2014/main" id="{91D00A70-C45B-4AA5-B398-C163FD521A94}"/>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8</a:t>
            </a:fld>
            <a:endParaRPr lang="en-US" sz="1000" dirty="0"/>
          </a:p>
        </p:txBody>
      </p:sp>
      <p:grpSp>
        <p:nvGrpSpPr>
          <p:cNvPr id="37" name="Group 36">
            <a:extLst>
              <a:ext uri="{FF2B5EF4-FFF2-40B4-BE49-F238E27FC236}">
                <a16:creationId xmlns:a16="http://schemas.microsoft.com/office/drawing/2014/main" id="{F2D2F3CE-23DE-4BBE-92DE-ADF24CFA9CB7}"/>
              </a:ext>
            </a:extLst>
          </p:cNvPr>
          <p:cNvGrpSpPr/>
          <p:nvPr/>
        </p:nvGrpSpPr>
        <p:grpSpPr>
          <a:xfrm>
            <a:off x="7276018" y="2589216"/>
            <a:ext cx="2242011" cy="2419078"/>
            <a:chOff x="7276018" y="2589216"/>
            <a:chExt cx="2242011" cy="2419078"/>
          </a:xfrm>
        </p:grpSpPr>
        <p:sp>
          <p:nvSpPr>
            <p:cNvPr id="45" name="Oval 44">
              <a:extLst>
                <a:ext uri="{FF2B5EF4-FFF2-40B4-BE49-F238E27FC236}">
                  <a16:creationId xmlns:a16="http://schemas.microsoft.com/office/drawing/2014/main" id="{43D0F9C8-0DCB-4CBA-A6DA-1467BB9766BD}"/>
                </a:ext>
              </a:extLst>
            </p:cNvPr>
            <p:cNvSpPr/>
            <p:nvPr/>
          </p:nvSpPr>
          <p:spPr>
            <a:xfrm>
              <a:off x="7574064" y="2589216"/>
              <a:ext cx="1645920" cy="1645920"/>
            </a:xfrm>
            <a:prstGeom prst="ellipse">
              <a:avLst/>
            </a:prstGeom>
            <a:solidFill>
              <a:srgbClr val="D1E1EB"/>
            </a:solidFill>
            <a:ln w="406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F8EE4E8-6109-4A41-AD82-63C8DEC5220E}"/>
                </a:ext>
              </a:extLst>
            </p:cNvPr>
            <p:cNvSpPr txBox="1"/>
            <p:nvPr/>
          </p:nvSpPr>
          <p:spPr>
            <a:xfrm>
              <a:off x="7276018" y="4454616"/>
              <a:ext cx="2242011" cy="553678"/>
            </a:xfrm>
            <a:prstGeom prst="rect">
              <a:avLst/>
            </a:prstGeom>
            <a:noFill/>
          </p:spPr>
          <p:txBody>
            <a:bodyPr wrap="square" rtlCol="0">
              <a:spAutoFit/>
            </a:bodyPr>
            <a:lstStyle/>
            <a:p>
              <a:pPr marR="0" lvl="0" algn="ctr">
                <a:lnSpc>
                  <a:spcPct val="120000"/>
                </a:lnSpc>
                <a:spcBef>
                  <a:spcPts val="0"/>
                </a:spcBef>
                <a:buClr>
                  <a:srgbClr val="A7D1F3"/>
                </a:buClr>
              </a:pPr>
              <a:r>
                <a:rPr lang="en-US" sz="1300" dirty="0">
                  <a:solidFill>
                    <a:schemeClr val="tx2"/>
                  </a:solidFill>
                  <a:effectLst/>
                  <a:latin typeface="Montserrat SemiBold" panose="00000700000000000000" pitchFamily="2" charset="0"/>
                  <a:ea typeface="Times New Roman" panose="02020603050405020304" pitchFamily="18" charset="0"/>
                </a:rPr>
                <a:t>Employee Satisfaction Improvements </a:t>
              </a:r>
            </a:p>
          </p:txBody>
        </p:sp>
        <p:grpSp>
          <p:nvGrpSpPr>
            <p:cNvPr id="64" name="Graphic 31">
              <a:extLst>
                <a:ext uri="{FF2B5EF4-FFF2-40B4-BE49-F238E27FC236}">
                  <a16:creationId xmlns:a16="http://schemas.microsoft.com/office/drawing/2014/main" id="{0700C045-5320-4182-854D-A49DEA4927D1}"/>
                </a:ext>
              </a:extLst>
            </p:cNvPr>
            <p:cNvGrpSpPr/>
            <p:nvPr/>
          </p:nvGrpSpPr>
          <p:grpSpPr>
            <a:xfrm>
              <a:off x="7996442" y="2984162"/>
              <a:ext cx="856028" cy="856028"/>
              <a:chOff x="7890991" y="3012124"/>
              <a:chExt cx="856028" cy="856028"/>
            </a:xfrm>
          </p:grpSpPr>
          <p:sp>
            <p:nvSpPr>
              <p:cNvPr id="65" name="Freeform: Shape 64">
                <a:extLst>
                  <a:ext uri="{FF2B5EF4-FFF2-40B4-BE49-F238E27FC236}">
                    <a16:creationId xmlns:a16="http://schemas.microsoft.com/office/drawing/2014/main" id="{65B6A616-DB26-4AA5-9D01-111DB1259050}"/>
                  </a:ext>
                </a:extLst>
              </p:cNvPr>
              <p:cNvSpPr/>
              <p:nvPr/>
            </p:nvSpPr>
            <p:spPr>
              <a:xfrm>
                <a:off x="8355376" y="3020483"/>
                <a:ext cx="371723" cy="379612"/>
              </a:xfrm>
              <a:custGeom>
                <a:avLst/>
                <a:gdLst>
                  <a:gd name="connsiteX0" fmla="*/ 331280 w 371723"/>
                  <a:gd name="connsiteY0" fmla="*/ 0 h 379612"/>
                  <a:gd name="connsiteX1" fmla="*/ 40447 w 371723"/>
                  <a:gd name="connsiteY1" fmla="*/ 0 h 379612"/>
                  <a:gd name="connsiteX2" fmla="*/ 0 w 371723"/>
                  <a:gd name="connsiteY2" fmla="*/ 40447 h 379612"/>
                  <a:gd name="connsiteX3" fmla="*/ 0 w 371723"/>
                  <a:gd name="connsiteY3" fmla="*/ 279557 h 379612"/>
                  <a:gd name="connsiteX4" fmla="*/ 40447 w 371723"/>
                  <a:gd name="connsiteY4" fmla="*/ 320004 h 379612"/>
                  <a:gd name="connsiteX5" fmla="*/ 48014 w 371723"/>
                  <a:gd name="connsiteY5" fmla="*/ 320004 h 379612"/>
                  <a:gd name="connsiteX6" fmla="*/ 61092 w 371723"/>
                  <a:gd name="connsiteY6" fmla="*/ 333082 h 379612"/>
                  <a:gd name="connsiteX7" fmla="*/ 61092 w 371723"/>
                  <a:gd name="connsiteY7" fmla="*/ 370396 h 379612"/>
                  <a:gd name="connsiteX8" fmla="*/ 76936 w 371723"/>
                  <a:gd name="connsiteY8" fmla="*/ 376753 h 379612"/>
                  <a:gd name="connsiteX9" fmla="*/ 127354 w 371723"/>
                  <a:gd name="connsiteY9" fmla="*/ 324040 h 379612"/>
                  <a:gd name="connsiteX10" fmla="*/ 136804 w 371723"/>
                  <a:gd name="connsiteY10" fmla="*/ 320001 h 379612"/>
                  <a:gd name="connsiteX11" fmla="*/ 331276 w 371723"/>
                  <a:gd name="connsiteY11" fmla="*/ 320001 h 379612"/>
                  <a:gd name="connsiteX12" fmla="*/ 371723 w 371723"/>
                  <a:gd name="connsiteY12" fmla="*/ 279553 h 379612"/>
                  <a:gd name="connsiteX13" fmla="*/ 371723 w 371723"/>
                  <a:gd name="connsiteY13" fmla="*/ 40447 h 379612"/>
                  <a:gd name="connsiteX14" fmla="*/ 331280 w 371723"/>
                  <a:gd name="connsiteY14" fmla="*/ 0 h 37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723" h="379612">
                    <a:moveTo>
                      <a:pt x="331280" y="0"/>
                    </a:moveTo>
                    <a:lnTo>
                      <a:pt x="40447" y="0"/>
                    </a:lnTo>
                    <a:cubicBezTo>
                      <a:pt x="18201" y="0"/>
                      <a:pt x="0" y="18201"/>
                      <a:pt x="0" y="40447"/>
                    </a:cubicBezTo>
                    <a:lnTo>
                      <a:pt x="0" y="279557"/>
                    </a:lnTo>
                    <a:cubicBezTo>
                      <a:pt x="0" y="301803"/>
                      <a:pt x="18201" y="320004"/>
                      <a:pt x="40447" y="320004"/>
                    </a:cubicBezTo>
                    <a:lnTo>
                      <a:pt x="48014" y="320004"/>
                    </a:lnTo>
                    <a:cubicBezTo>
                      <a:pt x="55237" y="320004"/>
                      <a:pt x="61092" y="325859"/>
                      <a:pt x="61092" y="333082"/>
                    </a:cubicBezTo>
                    <a:lnTo>
                      <a:pt x="61092" y="370396"/>
                    </a:lnTo>
                    <a:cubicBezTo>
                      <a:pt x="61092" y="378689"/>
                      <a:pt x="71204" y="382748"/>
                      <a:pt x="76936" y="376753"/>
                    </a:cubicBezTo>
                    <a:lnTo>
                      <a:pt x="127354" y="324040"/>
                    </a:lnTo>
                    <a:cubicBezTo>
                      <a:pt x="129822" y="321462"/>
                      <a:pt x="133236" y="320001"/>
                      <a:pt x="136804" y="320001"/>
                    </a:cubicBezTo>
                    <a:lnTo>
                      <a:pt x="331276" y="320001"/>
                    </a:lnTo>
                    <a:cubicBezTo>
                      <a:pt x="353523" y="320001"/>
                      <a:pt x="371723" y="301800"/>
                      <a:pt x="371723" y="279553"/>
                    </a:cubicBezTo>
                    <a:lnTo>
                      <a:pt x="371723" y="40447"/>
                    </a:lnTo>
                    <a:cubicBezTo>
                      <a:pt x="371730" y="18201"/>
                      <a:pt x="353526" y="0"/>
                      <a:pt x="331280" y="0"/>
                    </a:cubicBezTo>
                    <a:close/>
                  </a:path>
                </a:pathLst>
              </a:custGeom>
              <a:solidFill>
                <a:schemeClr val="bg1"/>
              </a:solidFill>
              <a:ln w="3311"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C6129574-05E6-4380-B8EC-E5DF6FF37C8D}"/>
                  </a:ext>
                </a:extLst>
              </p:cNvPr>
              <p:cNvSpPr/>
              <p:nvPr/>
            </p:nvSpPr>
            <p:spPr>
              <a:xfrm>
                <a:off x="8475614" y="3129008"/>
                <a:ext cx="30258" cy="151199"/>
              </a:xfrm>
              <a:custGeom>
                <a:avLst/>
                <a:gdLst>
                  <a:gd name="connsiteX0" fmla="*/ 24872 w 30258"/>
                  <a:gd name="connsiteY0" fmla="*/ 0 h 151199"/>
                  <a:gd name="connsiteX1" fmla="*/ 0 w 30258"/>
                  <a:gd name="connsiteY1" fmla="*/ 0 h 151199"/>
                  <a:gd name="connsiteX2" fmla="*/ 0 w 30258"/>
                  <a:gd name="connsiteY2" fmla="*/ 151199 h 151199"/>
                  <a:gd name="connsiteX3" fmla="*/ 24872 w 30258"/>
                  <a:gd name="connsiteY3" fmla="*/ 151199 h 151199"/>
                  <a:gd name="connsiteX4" fmla="*/ 30259 w 30258"/>
                  <a:gd name="connsiteY4" fmla="*/ 145812 h 151199"/>
                  <a:gd name="connsiteX5" fmla="*/ 30259 w 30258"/>
                  <a:gd name="connsiteY5" fmla="*/ 5387 h 151199"/>
                  <a:gd name="connsiteX6" fmla="*/ 24872 w 30258"/>
                  <a:gd name="connsiteY6" fmla="*/ 0 h 15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58" h="151199">
                    <a:moveTo>
                      <a:pt x="24872" y="0"/>
                    </a:moveTo>
                    <a:lnTo>
                      <a:pt x="0" y="0"/>
                    </a:lnTo>
                    <a:lnTo>
                      <a:pt x="0" y="151199"/>
                    </a:lnTo>
                    <a:lnTo>
                      <a:pt x="24872" y="151199"/>
                    </a:lnTo>
                    <a:cubicBezTo>
                      <a:pt x="27848" y="151199"/>
                      <a:pt x="30259" y="148788"/>
                      <a:pt x="30259" y="145812"/>
                    </a:cubicBezTo>
                    <a:lnTo>
                      <a:pt x="30259" y="5387"/>
                    </a:lnTo>
                    <a:cubicBezTo>
                      <a:pt x="30259" y="2411"/>
                      <a:pt x="27848" y="0"/>
                      <a:pt x="24872" y="0"/>
                    </a:cubicBezTo>
                    <a:close/>
                  </a:path>
                </a:pathLst>
              </a:custGeom>
              <a:solidFill>
                <a:srgbClr val="C5E3FF"/>
              </a:solidFill>
              <a:ln w="331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31720DF-16CB-43FE-A251-CFCC6E8E8FDA}"/>
                  </a:ext>
                </a:extLst>
              </p:cNvPr>
              <p:cNvSpPr/>
              <p:nvPr/>
            </p:nvSpPr>
            <p:spPr>
              <a:xfrm>
                <a:off x="8403169" y="3118492"/>
                <a:ext cx="72448" cy="174867"/>
              </a:xfrm>
              <a:custGeom>
                <a:avLst/>
                <a:gdLst>
                  <a:gd name="connsiteX0" fmla="*/ 67061 w 72448"/>
                  <a:gd name="connsiteY0" fmla="*/ 0 h 174867"/>
                  <a:gd name="connsiteX1" fmla="*/ 5387 w 72448"/>
                  <a:gd name="connsiteY1" fmla="*/ 0 h 174867"/>
                  <a:gd name="connsiteX2" fmla="*/ 0 w 72448"/>
                  <a:gd name="connsiteY2" fmla="*/ 5387 h 174867"/>
                  <a:gd name="connsiteX3" fmla="*/ 0 w 72448"/>
                  <a:gd name="connsiteY3" fmla="*/ 169480 h 174867"/>
                  <a:gd name="connsiteX4" fmla="*/ 5387 w 72448"/>
                  <a:gd name="connsiteY4" fmla="*/ 174867 h 174867"/>
                  <a:gd name="connsiteX5" fmla="*/ 67061 w 72448"/>
                  <a:gd name="connsiteY5" fmla="*/ 174867 h 174867"/>
                  <a:gd name="connsiteX6" fmla="*/ 72448 w 72448"/>
                  <a:gd name="connsiteY6" fmla="*/ 169480 h 174867"/>
                  <a:gd name="connsiteX7" fmla="*/ 72448 w 72448"/>
                  <a:gd name="connsiteY7" fmla="*/ 5384 h 174867"/>
                  <a:gd name="connsiteX8" fmla="*/ 67061 w 72448"/>
                  <a:gd name="connsiteY8" fmla="*/ 0 h 17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48" h="174867">
                    <a:moveTo>
                      <a:pt x="67061" y="0"/>
                    </a:moveTo>
                    <a:cubicBezTo>
                      <a:pt x="11914" y="0"/>
                      <a:pt x="60935" y="0"/>
                      <a:pt x="5387" y="0"/>
                    </a:cubicBezTo>
                    <a:cubicBezTo>
                      <a:pt x="2411" y="0"/>
                      <a:pt x="0" y="2411"/>
                      <a:pt x="0" y="5387"/>
                    </a:cubicBezTo>
                    <a:lnTo>
                      <a:pt x="0" y="169480"/>
                    </a:lnTo>
                    <a:cubicBezTo>
                      <a:pt x="0" y="172456"/>
                      <a:pt x="2411" y="174867"/>
                      <a:pt x="5387" y="174867"/>
                    </a:cubicBezTo>
                    <a:lnTo>
                      <a:pt x="67061" y="174867"/>
                    </a:lnTo>
                    <a:cubicBezTo>
                      <a:pt x="70037" y="174867"/>
                      <a:pt x="72448" y="172456"/>
                      <a:pt x="72448" y="169480"/>
                    </a:cubicBezTo>
                    <a:lnTo>
                      <a:pt x="72448" y="5384"/>
                    </a:lnTo>
                    <a:cubicBezTo>
                      <a:pt x="72448" y="2411"/>
                      <a:pt x="70037" y="0"/>
                      <a:pt x="67061" y="0"/>
                    </a:cubicBezTo>
                    <a:close/>
                  </a:path>
                </a:pathLst>
              </a:custGeom>
              <a:solidFill>
                <a:srgbClr val="7EB3DE"/>
              </a:solidFill>
              <a:ln w="3311"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BC861A35-5EC8-443D-8BEA-A2255F52EEDE}"/>
                  </a:ext>
                </a:extLst>
              </p:cNvPr>
              <p:cNvSpPr/>
              <p:nvPr/>
            </p:nvSpPr>
            <p:spPr>
              <a:xfrm>
                <a:off x="7910909" y="3587632"/>
                <a:ext cx="498868" cy="272160"/>
              </a:xfrm>
              <a:custGeom>
                <a:avLst/>
                <a:gdLst>
                  <a:gd name="connsiteX0" fmla="*/ 498848 w 498868"/>
                  <a:gd name="connsiteY0" fmla="*/ 258263 h 272160"/>
                  <a:gd name="connsiteX1" fmla="*/ 489719 w 498868"/>
                  <a:gd name="connsiteY1" fmla="*/ 94397 h 272160"/>
                  <a:gd name="connsiteX2" fmla="*/ 453993 w 498868"/>
                  <a:gd name="connsiteY2" fmla="*/ 51104 h 272160"/>
                  <a:gd name="connsiteX3" fmla="*/ 360790 w 498868"/>
                  <a:gd name="connsiteY3" fmla="*/ 27644 h 272160"/>
                  <a:gd name="connsiteX4" fmla="*/ 304723 w 498868"/>
                  <a:gd name="connsiteY4" fmla="*/ 0 h 272160"/>
                  <a:gd name="connsiteX5" fmla="*/ 278962 w 498868"/>
                  <a:gd name="connsiteY5" fmla="*/ 53147 h 272160"/>
                  <a:gd name="connsiteX6" fmla="*/ 268650 w 498868"/>
                  <a:gd name="connsiteY6" fmla="*/ 59611 h 272160"/>
                  <a:gd name="connsiteX7" fmla="*/ 228406 w 498868"/>
                  <a:gd name="connsiteY7" fmla="*/ 59611 h 272160"/>
                  <a:gd name="connsiteX8" fmla="*/ 217957 w 498868"/>
                  <a:gd name="connsiteY8" fmla="*/ 52856 h 272160"/>
                  <a:gd name="connsiteX9" fmla="*/ 194145 w 498868"/>
                  <a:gd name="connsiteY9" fmla="*/ 0 h 272160"/>
                  <a:gd name="connsiteX10" fmla="*/ 138079 w 498868"/>
                  <a:gd name="connsiteY10" fmla="*/ 27644 h 272160"/>
                  <a:gd name="connsiteX11" fmla="*/ 44875 w 498868"/>
                  <a:gd name="connsiteY11" fmla="*/ 51104 h 272160"/>
                  <a:gd name="connsiteX12" fmla="*/ 9150 w 498868"/>
                  <a:gd name="connsiteY12" fmla="*/ 94397 h 272160"/>
                  <a:gd name="connsiteX13" fmla="*/ 21 w 498868"/>
                  <a:gd name="connsiteY13" fmla="*/ 258263 h 272160"/>
                  <a:gd name="connsiteX14" fmla="*/ 13166 w 498868"/>
                  <a:gd name="connsiteY14" fmla="*/ 272160 h 272160"/>
                  <a:gd name="connsiteX15" fmla="*/ 485706 w 498868"/>
                  <a:gd name="connsiteY15" fmla="*/ 272160 h 272160"/>
                  <a:gd name="connsiteX16" fmla="*/ 498848 w 498868"/>
                  <a:gd name="connsiteY16" fmla="*/ 258263 h 27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8868" h="272160">
                    <a:moveTo>
                      <a:pt x="498848" y="258263"/>
                    </a:moveTo>
                    <a:lnTo>
                      <a:pt x="489719" y="94397"/>
                    </a:lnTo>
                    <a:cubicBezTo>
                      <a:pt x="488565" y="73702"/>
                      <a:pt x="474093" y="56163"/>
                      <a:pt x="453993" y="51104"/>
                    </a:cubicBezTo>
                    <a:lnTo>
                      <a:pt x="360790" y="27644"/>
                    </a:lnTo>
                    <a:lnTo>
                      <a:pt x="304723" y="0"/>
                    </a:lnTo>
                    <a:lnTo>
                      <a:pt x="278962" y="53147"/>
                    </a:lnTo>
                    <a:cubicBezTo>
                      <a:pt x="277046" y="57100"/>
                      <a:pt x="273040" y="59611"/>
                      <a:pt x="268650" y="59611"/>
                    </a:cubicBezTo>
                    <a:cubicBezTo>
                      <a:pt x="267506" y="59611"/>
                      <a:pt x="228159" y="59611"/>
                      <a:pt x="228406" y="59611"/>
                    </a:cubicBezTo>
                    <a:cubicBezTo>
                      <a:pt x="223899" y="59611"/>
                      <a:pt x="219809" y="56966"/>
                      <a:pt x="217957" y="52856"/>
                    </a:cubicBezTo>
                    <a:lnTo>
                      <a:pt x="194145" y="0"/>
                    </a:lnTo>
                    <a:lnTo>
                      <a:pt x="138079" y="27644"/>
                    </a:lnTo>
                    <a:lnTo>
                      <a:pt x="44875" y="51104"/>
                    </a:lnTo>
                    <a:cubicBezTo>
                      <a:pt x="24775" y="56163"/>
                      <a:pt x="10300" y="73705"/>
                      <a:pt x="9150" y="94397"/>
                    </a:cubicBezTo>
                    <a:lnTo>
                      <a:pt x="21" y="258263"/>
                    </a:lnTo>
                    <a:cubicBezTo>
                      <a:pt x="-400" y="265810"/>
                      <a:pt x="5608" y="272160"/>
                      <a:pt x="13166" y="272160"/>
                    </a:cubicBezTo>
                    <a:lnTo>
                      <a:pt x="485706" y="272160"/>
                    </a:lnTo>
                    <a:cubicBezTo>
                      <a:pt x="493264" y="272160"/>
                      <a:pt x="499269" y="265810"/>
                      <a:pt x="498848" y="258263"/>
                    </a:cubicBezTo>
                    <a:close/>
                  </a:path>
                </a:pathLst>
              </a:custGeom>
              <a:solidFill>
                <a:srgbClr val="7EB3DE"/>
              </a:solidFill>
              <a:ln w="3311" cap="flat">
                <a:noFill/>
                <a:prstDash val="solid"/>
                <a:miter/>
              </a:ln>
            </p:spPr>
            <p:txBody>
              <a:bodyPr rtlCol="0" anchor="ctr"/>
              <a:lstStyle/>
              <a:p>
                <a:endParaRPr lang="en-US" dirty="0"/>
              </a:p>
            </p:txBody>
          </p:sp>
          <p:grpSp>
            <p:nvGrpSpPr>
              <p:cNvPr id="69" name="Graphic 31">
                <a:extLst>
                  <a:ext uri="{FF2B5EF4-FFF2-40B4-BE49-F238E27FC236}">
                    <a16:creationId xmlns:a16="http://schemas.microsoft.com/office/drawing/2014/main" id="{0700C045-5320-4182-854D-A49DEA4927D1}"/>
                  </a:ext>
                </a:extLst>
              </p:cNvPr>
              <p:cNvGrpSpPr/>
              <p:nvPr/>
            </p:nvGrpSpPr>
            <p:grpSpPr>
              <a:xfrm>
                <a:off x="7980773" y="3057809"/>
                <a:ext cx="700083" cy="589434"/>
                <a:chOff x="7980773" y="3057809"/>
                <a:chExt cx="700083" cy="589434"/>
              </a:xfrm>
              <a:solidFill>
                <a:srgbClr val="F9C1A8"/>
              </a:solidFill>
            </p:grpSpPr>
            <p:sp>
              <p:nvSpPr>
                <p:cNvPr id="70" name="Freeform: Shape 69">
                  <a:extLst>
                    <a:ext uri="{FF2B5EF4-FFF2-40B4-BE49-F238E27FC236}">
                      <a16:creationId xmlns:a16="http://schemas.microsoft.com/office/drawing/2014/main" id="{60B1E9D0-734A-43F4-B3F9-D7F29BC271D1}"/>
                    </a:ext>
                  </a:extLst>
                </p:cNvPr>
                <p:cNvSpPr/>
                <p:nvPr/>
              </p:nvSpPr>
              <p:spPr>
                <a:xfrm>
                  <a:off x="8278310" y="3344450"/>
                  <a:ext cx="58112" cy="100212"/>
                </a:xfrm>
                <a:custGeom>
                  <a:avLst/>
                  <a:gdLst>
                    <a:gd name="connsiteX0" fmla="*/ 8002 w 58112"/>
                    <a:gd name="connsiteY0" fmla="*/ 0 h 100212"/>
                    <a:gd name="connsiteX1" fmla="*/ 301 w 58112"/>
                    <a:gd name="connsiteY1" fmla="*/ 612 h 100212"/>
                    <a:gd name="connsiteX2" fmla="*/ 301 w 58112"/>
                    <a:gd name="connsiteY2" fmla="*/ 8748 h 100212"/>
                    <a:gd name="connsiteX3" fmla="*/ 301 w 58112"/>
                    <a:gd name="connsiteY3" fmla="*/ 91465 h 100212"/>
                    <a:gd name="connsiteX4" fmla="*/ 0 w 58112"/>
                    <a:gd name="connsiteY4" fmla="*/ 99513 h 100212"/>
                    <a:gd name="connsiteX5" fmla="*/ 8005 w 58112"/>
                    <a:gd name="connsiteY5" fmla="*/ 100212 h 100212"/>
                    <a:gd name="connsiteX6" fmla="*/ 58113 w 58112"/>
                    <a:gd name="connsiteY6" fmla="*/ 50104 h 100212"/>
                    <a:gd name="connsiteX7" fmla="*/ 8002 w 58112"/>
                    <a:gd name="connsiteY7" fmla="*/ 0 h 10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2" h="100212">
                      <a:moveTo>
                        <a:pt x="8002" y="0"/>
                      </a:moveTo>
                      <a:cubicBezTo>
                        <a:pt x="5380" y="0"/>
                        <a:pt x="2812" y="221"/>
                        <a:pt x="301" y="612"/>
                      </a:cubicBezTo>
                      <a:lnTo>
                        <a:pt x="301" y="8748"/>
                      </a:lnTo>
                      <a:lnTo>
                        <a:pt x="301" y="91465"/>
                      </a:lnTo>
                      <a:cubicBezTo>
                        <a:pt x="301" y="94173"/>
                        <a:pt x="177" y="96852"/>
                        <a:pt x="0" y="99513"/>
                      </a:cubicBezTo>
                      <a:cubicBezTo>
                        <a:pt x="2612" y="99935"/>
                        <a:pt x="5273" y="100212"/>
                        <a:pt x="8005" y="100212"/>
                      </a:cubicBezTo>
                      <a:cubicBezTo>
                        <a:pt x="35679" y="100212"/>
                        <a:pt x="58113" y="77778"/>
                        <a:pt x="58113" y="50104"/>
                      </a:cubicBezTo>
                      <a:cubicBezTo>
                        <a:pt x="58113" y="22431"/>
                        <a:pt x="35676" y="0"/>
                        <a:pt x="8002" y="0"/>
                      </a:cubicBezTo>
                      <a:close/>
                    </a:path>
                  </a:pathLst>
                </a:custGeom>
                <a:solidFill>
                  <a:srgbClr val="F9C1A8"/>
                </a:solidFill>
                <a:ln w="331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DE1BCCE-084C-4676-BE30-4AE6FBFEE762}"/>
                    </a:ext>
                  </a:extLst>
                </p:cNvPr>
                <p:cNvSpPr/>
                <p:nvPr/>
              </p:nvSpPr>
              <p:spPr>
                <a:xfrm>
                  <a:off x="7980773" y="3344450"/>
                  <a:ext cx="58112" cy="100215"/>
                </a:xfrm>
                <a:custGeom>
                  <a:avLst/>
                  <a:gdLst>
                    <a:gd name="connsiteX0" fmla="*/ 57809 w 58112"/>
                    <a:gd name="connsiteY0" fmla="*/ 91468 h 100215"/>
                    <a:gd name="connsiteX1" fmla="*/ 57809 w 58112"/>
                    <a:gd name="connsiteY1" fmla="*/ 8748 h 100215"/>
                    <a:gd name="connsiteX2" fmla="*/ 57809 w 58112"/>
                    <a:gd name="connsiteY2" fmla="*/ 612 h 100215"/>
                    <a:gd name="connsiteX3" fmla="*/ 50108 w 58112"/>
                    <a:gd name="connsiteY3" fmla="*/ 0 h 100215"/>
                    <a:gd name="connsiteX4" fmla="*/ 0 w 58112"/>
                    <a:gd name="connsiteY4" fmla="*/ 50108 h 100215"/>
                    <a:gd name="connsiteX5" fmla="*/ 50108 w 58112"/>
                    <a:gd name="connsiteY5" fmla="*/ 100215 h 100215"/>
                    <a:gd name="connsiteX6" fmla="*/ 58113 w 58112"/>
                    <a:gd name="connsiteY6" fmla="*/ 99517 h 100215"/>
                    <a:gd name="connsiteX7" fmla="*/ 57809 w 58112"/>
                    <a:gd name="connsiteY7" fmla="*/ 91468 h 1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12" h="100215">
                      <a:moveTo>
                        <a:pt x="57809" y="91468"/>
                      </a:moveTo>
                      <a:lnTo>
                        <a:pt x="57809" y="8748"/>
                      </a:lnTo>
                      <a:lnTo>
                        <a:pt x="57809" y="612"/>
                      </a:lnTo>
                      <a:cubicBezTo>
                        <a:pt x="55297" y="224"/>
                        <a:pt x="52729" y="0"/>
                        <a:pt x="50108" y="0"/>
                      </a:cubicBezTo>
                      <a:cubicBezTo>
                        <a:pt x="22434" y="0"/>
                        <a:pt x="0" y="22434"/>
                        <a:pt x="0" y="50108"/>
                      </a:cubicBezTo>
                      <a:cubicBezTo>
                        <a:pt x="0" y="77781"/>
                        <a:pt x="22434" y="100215"/>
                        <a:pt x="50108" y="100215"/>
                      </a:cubicBezTo>
                      <a:cubicBezTo>
                        <a:pt x="52840" y="100215"/>
                        <a:pt x="55498" y="99938"/>
                        <a:pt x="58113" y="99517"/>
                      </a:cubicBezTo>
                      <a:cubicBezTo>
                        <a:pt x="57932" y="96852"/>
                        <a:pt x="57809" y="94173"/>
                        <a:pt x="57809" y="91468"/>
                      </a:cubicBezTo>
                      <a:close/>
                    </a:path>
                  </a:pathLst>
                </a:custGeom>
                <a:solidFill>
                  <a:srgbClr val="F9C1A8"/>
                </a:solidFill>
                <a:ln w="331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EDE7D32-AFAE-46FE-B5E5-3B18FF9F06B2}"/>
                    </a:ext>
                  </a:extLst>
                </p:cNvPr>
                <p:cNvSpPr/>
                <p:nvPr/>
              </p:nvSpPr>
              <p:spPr>
                <a:xfrm>
                  <a:off x="8038582" y="3287849"/>
                  <a:ext cx="240028" cy="268079"/>
                </a:xfrm>
                <a:custGeom>
                  <a:avLst/>
                  <a:gdLst>
                    <a:gd name="connsiteX0" fmla="*/ 137988 w 240028"/>
                    <a:gd name="connsiteY0" fmla="*/ 2460 h 268079"/>
                    <a:gd name="connsiteX1" fmla="*/ 7744 w 240028"/>
                    <a:gd name="connsiteY1" fmla="*/ 45258 h 268079"/>
                    <a:gd name="connsiteX2" fmla="*/ 0 w 240028"/>
                    <a:gd name="connsiteY2" fmla="*/ 51444 h 268079"/>
                    <a:gd name="connsiteX3" fmla="*/ 0 w 240028"/>
                    <a:gd name="connsiteY3" fmla="*/ 51524 h 268079"/>
                    <a:gd name="connsiteX4" fmla="*/ 0 w 240028"/>
                    <a:gd name="connsiteY4" fmla="*/ 148065 h 268079"/>
                    <a:gd name="connsiteX5" fmla="*/ 120014 w 240028"/>
                    <a:gd name="connsiteY5" fmla="*/ 268079 h 268079"/>
                    <a:gd name="connsiteX6" fmla="*/ 240029 w 240028"/>
                    <a:gd name="connsiteY6" fmla="*/ 148065 h 268079"/>
                    <a:gd name="connsiteX7" fmla="*/ 240029 w 240028"/>
                    <a:gd name="connsiteY7" fmla="*/ 41158 h 268079"/>
                    <a:gd name="connsiteX8" fmla="*/ 240009 w 240028"/>
                    <a:gd name="connsiteY8" fmla="*/ 39282 h 268079"/>
                    <a:gd name="connsiteX9" fmla="*/ 233813 w 240028"/>
                    <a:gd name="connsiteY9" fmla="*/ 32973 h 268079"/>
                    <a:gd name="connsiteX10" fmla="*/ 147591 w 240028"/>
                    <a:gd name="connsiteY10" fmla="*/ 1855 h 268079"/>
                    <a:gd name="connsiteX11" fmla="*/ 137988 w 240028"/>
                    <a:gd name="connsiteY11" fmla="*/ 2460 h 26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8" h="268079">
                      <a:moveTo>
                        <a:pt x="137988" y="2460"/>
                      </a:moveTo>
                      <a:cubicBezTo>
                        <a:pt x="94153" y="57587"/>
                        <a:pt x="29486" y="49806"/>
                        <a:pt x="7744" y="45258"/>
                      </a:cubicBezTo>
                      <a:cubicBezTo>
                        <a:pt x="3792" y="44432"/>
                        <a:pt x="3" y="47408"/>
                        <a:pt x="0" y="51444"/>
                      </a:cubicBezTo>
                      <a:lnTo>
                        <a:pt x="0" y="51524"/>
                      </a:lnTo>
                      <a:lnTo>
                        <a:pt x="0" y="148065"/>
                      </a:lnTo>
                      <a:cubicBezTo>
                        <a:pt x="0" y="214073"/>
                        <a:pt x="54007" y="268079"/>
                        <a:pt x="120014" y="268079"/>
                      </a:cubicBezTo>
                      <a:cubicBezTo>
                        <a:pt x="186022" y="268079"/>
                        <a:pt x="240029" y="214073"/>
                        <a:pt x="240029" y="148065"/>
                      </a:cubicBezTo>
                      <a:lnTo>
                        <a:pt x="240029" y="41158"/>
                      </a:lnTo>
                      <a:cubicBezTo>
                        <a:pt x="240029" y="40530"/>
                        <a:pt x="240022" y="39904"/>
                        <a:pt x="240009" y="39282"/>
                      </a:cubicBezTo>
                      <a:cubicBezTo>
                        <a:pt x="239942" y="35878"/>
                        <a:pt x="237217" y="33073"/>
                        <a:pt x="233813" y="32973"/>
                      </a:cubicBezTo>
                      <a:cubicBezTo>
                        <a:pt x="183956" y="31511"/>
                        <a:pt x="157686" y="11752"/>
                        <a:pt x="147591" y="1855"/>
                      </a:cubicBezTo>
                      <a:cubicBezTo>
                        <a:pt x="144836" y="-844"/>
                        <a:pt x="140389" y="-560"/>
                        <a:pt x="137988" y="2460"/>
                      </a:cubicBezTo>
                      <a:close/>
                    </a:path>
                  </a:pathLst>
                </a:custGeom>
                <a:solidFill>
                  <a:srgbClr val="F9C1A8"/>
                </a:solidFill>
                <a:ln w="331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EF77653-59D3-4F87-AF6E-141E3093D352}"/>
                    </a:ext>
                  </a:extLst>
                </p:cNvPr>
                <p:cNvSpPr/>
                <p:nvPr/>
              </p:nvSpPr>
              <p:spPr>
                <a:xfrm>
                  <a:off x="8105051" y="3541420"/>
                  <a:ext cx="110578" cy="105823"/>
                </a:xfrm>
                <a:custGeom>
                  <a:avLst/>
                  <a:gdLst>
                    <a:gd name="connsiteX0" fmla="*/ 53545 w 110578"/>
                    <a:gd name="connsiteY0" fmla="*/ 14512 h 105823"/>
                    <a:gd name="connsiteX1" fmla="*/ 0 w 110578"/>
                    <a:gd name="connsiteY1" fmla="*/ 1792 h 105823"/>
                    <a:gd name="connsiteX2" fmla="*/ 0 w 110578"/>
                    <a:gd name="connsiteY2" fmla="*/ 46212 h 105823"/>
                    <a:gd name="connsiteX3" fmla="*/ 23812 w 110578"/>
                    <a:gd name="connsiteY3" fmla="*/ 99069 h 105823"/>
                    <a:gd name="connsiteX4" fmla="*/ 34261 w 110578"/>
                    <a:gd name="connsiteY4" fmla="*/ 105823 h 105823"/>
                    <a:gd name="connsiteX5" fmla="*/ 74505 w 110578"/>
                    <a:gd name="connsiteY5" fmla="*/ 105823 h 105823"/>
                    <a:gd name="connsiteX6" fmla="*/ 84817 w 110578"/>
                    <a:gd name="connsiteY6" fmla="*/ 99359 h 105823"/>
                    <a:gd name="connsiteX7" fmla="*/ 110578 w 110578"/>
                    <a:gd name="connsiteY7" fmla="*/ 46212 h 105823"/>
                    <a:gd name="connsiteX8" fmla="*/ 110578 w 110578"/>
                    <a:gd name="connsiteY8" fmla="*/ 0 h 105823"/>
                    <a:gd name="connsiteX9" fmla="*/ 53545 w 110578"/>
                    <a:gd name="connsiteY9" fmla="*/ 14512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78" h="105823">
                      <a:moveTo>
                        <a:pt x="53545" y="14512"/>
                      </a:moveTo>
                      <a:cubicBezTo>
                        <a:pt x="34328" y="14512"/>
                        <a:pt x="16144" y="9908"/>
                        <a:pt x="0" y="1792"/>
                      </a:cubicBezTo>
                      <a:lnTo>
                        <a:pt x="0" y="46212"/>
                      </a:lnTo>
                      <a:lnTo>
                        <a:pt x="23812" y="99069"/>
                      </a:lnTo>
                      <a:cubicBezTo>
                        <a:pt x="25664" y="103178"/>
                        <a:pt x="29754" y="105823"/>
                        <a:pt x="34261" y="105823"/>
                      </a:cubicBezTo>
                      <a:lnTo>
                        <a:pt x="74505" y="105823"/>
                      </a:lnTo>
                      <a:cubicBezTo>
                        <a:pt x="78898" y="105823"/>
                        <a:pt x="82904" y="103312"/>
                        <a:pt x="84817" y="99359"/>
                      </a:cubicBezTo>
                      <a:lnTo>
                        <a:pt x="110578" y="46212"/>
                      </a:lnTo>
                      <a:lnTo>
                        <a:pt x="110578" y="0"/>
                      </a:lnTo>
                      <a:cubicBezTo>
                        <a:pt x="93591" y="9246"/>
                        <a:pt x="74153" y="14512"/>
                        <a:pt x="53545" y="14512"/>
                      </a:cubicBezTo>
                      <a:close/>
                    </a:path>
                  </a:pathLst>
                </a:custGeom>
                <a:solidFill>
                  <a:srgbClr val="F9C1A8"/>
                </a:solidFill>
                <a:ln w="331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5F12CCB-ACC2-4B96-8CF2-FDBA37A9D824}"/>
                    </a:ext>
                  </a:extLst>
                </p:cNvPr>
                <p:cNvSpPr/>
                <p:nvPr/>
              </p:nvSpPr>
              <p:spPr>
                <a:xfrm>
                  <a:off x="8505876" y="3057809"/>
                  <a:ext cx="174980" cy="222395"/>
                </a:xfrm>
                <a:custGeom>
                  <a:avLst/>
                  <a:gdLst>
                    <a:gd name="connsiteX0" fmla="*/ 174981 w 174980"/>
                    <a:gd name="connsiteY0" fmla="*/ 135040 h 222395"/>
                    <a:gd name="connsiteX1" fmla="*/ 157509 w 174980"/>
                    <a:gd name="connsiteY1" fmla="*/ 117569 h 222395"/>
                    <a:gd name="connsiteX2" fmla="*/ 174981 w 174980"/>
                    <a:gd name="connsiteY2" fmla="*/ 100097 h 222395"/>
                    <a:gd name="connsiteX3" fmla="*/ 157509 w 174980"/>
                    <a:gd name="connsiteY3" fmla="*/ 82625 h 222395"/>
                    <a:gd name="connsiteX4" fmla="*/ 105683 w 174980"/>
                    <a:gd name="connsiteY4" fmla="*/ 82625 h 222395"/>
                    <a:gd name="connsiteX5" fmla="*/ 123312 w 174980"/>
                    <a:gd name="connsiteY5" fmla="*/ 18778 h 222395"/>
                    <a:gd name="connsiteX6" fmla="*/ 91053 w 174980"/>
                    <a:gd name="connsiteY6" fmla="*/ 11080 h 222395"/>
                    <a:gd name="connsiteX7" fmla="*/ 59621 w 174980"/>
                    <a:gd name="connsiteY7" fmla="*/ 64311 h 222395"/>
                    <a:gd name="connsiteX8" fmla="*/ 0 w 174980"/>
                    <a:gd name="connsiteY8" fmla="*/ 83087 h 222395"/>
                    <a:gd name="connsiteX9" fmla="*/ 0 w 174980"/>
                    <a:gd name="connsiteY9" fmla="*/ 210471 h 222395"/>
                    <a:gd name="connsiteX10" fmla="*/ 19816 w 174980"/>
                    <a:gd name="connsiteY10" fmla="*/ 210471 h 222395"/>
                    <a:gd name="connsiteX11" fmla="*/ 45079 w 174980"/>
                    <a:gd name="connsiteY11" fmla="*/ 214457 h 222395"/>
                    <a:gd name="connsiteX12" fmla="*/ 58397 w 174980"/>
                    <a:gd name="connsiteY12" fmla="*/ 218767 h 222395"/>
                    <a:gd name="connsiteX13" fmla="*/ 81410 w 174980"/>
                    <a:gd name="connsiteY13" fmla="*/ 222395 h 222395"/>
                    <a:gd name="connsiteX14" fmla="*/ 157509 w 174980"/>
                    <a:gd name="connsiteY14" fmla="*/ 222395 h 222395"/>
                    <a:gd name="connsiteX15" fmla="*/ 174981 w 174980"/>
                    <a:gd name="connsiteY15" fmla="*/ 204924 h 222395"/>
                    <a:gd name="connsiteX16" fmla="*/ 157509 w 174980"/>
                    <a:gd name="connsiteY16" fmla="*/ 187452 h 222395"/>
                    <a:gd name="connsiteX17" fmla="*/ 174981 w 174980"/>
                    <a:gd name="connsiteY17" fmla="*/ 169980 h 222395"/>
                    <a:gd name="connsiteX18" fmla="*/ 157509 w 174980"/>
                    <a:gd name="connsiteY18" fmla="*/ 152509 h 222395"/>
                    <a:gd name="connsiteX19" fmla="*/ 174981 w 174980"/>
                    <a:gd name="connsiteY19" fmla="*/ 135040 h 22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4980" h="222395">
                      <a:moveTo>
                        <a:pt x="174981" y="135040"/>
                      </a:moveTo>
                      <a:cubicBezTo>
                        <a:pt x="174981" y="125390"/>
                        <a:pt x="167160" y="117569"/>
                        <a:pt x="157509" y="117569"/>
                      </a:cubicBezTo>
                      <a:cubicBezTo>
                        <a:pt x="167160" y="117569"/>
                        <a:pt x="174981" y="109747"/>
                        <a:pt x="174981" y="100097"/>
                      </a:cubicBezTo>
                      <a:cubicBezTo>
                        <a:pt x="174981" y="90447"/>
                        <a:pt x="167160" y="82625"/>
                        <a:pt x="157509" y="82625"/>
                      </a:cubicBezTo>
                      <a:cubicBezTo>
                        <a:pt x="141031" y="82625"/>
                        <a:pt x="121459" y="82625"/>
                        <a:pt x="105683" y="82625"/>
                      </a:cubicBezTo>
                      <a:cubicBezTo>
                        <a:pt x="114183" y="57469"/>
                        <a:pt x="126669" y="36039"/>
                        <a:pt x="123312" y="18778"/>
                      </a:cubicBezTo>
                      <a:cubicBezTo>
                        <a:pt x="119459" y="-1025"/>
                        <a:pt x="94708" y="-7625"/>
                        <a:pt x="91053" y="11080"/>
                      </a:cubicBezTo>
                      <a:cubicBezTo>
                        <a:pt x="87469" y="29435"/>
                        <a:pt x="59621" y="64311"/>
                        <a:pt x="59621" y="64311"/>
                      </a:cubicBezTo>
                      <a:cubicBezTo>
                        <a:pt x="51485" y="72447"/>
                        <a:pt x="51402" y="81833"/>
                        <a:pt x="0" y="83087"/>
                      </a:cubicBezTo>
                      <a:lnTo>
                        <a:pt x="0" y="210471"/>
                      </a:lnTo>
                      <a:lnTo>
                        <a:pt x="19816" y="210471"/>
                      </a:lnTo>
                      <a:cubicBezTo>
                        <a:pt x="28393" y="210471"/>
                        <a:pt x="36920" y="211815"/>
                        <a:pt x="45079" y="214457"/>
                      </a:cubicBezTo>
                      <a:lnTo>
                        <a:pt x="58397" y="218767"/>
                      </a:lnTo>
                      <a:cubicBezTo>
                        <a:pt x="65831" y="221171"/>
                        <a:pt x="73595" y="222395"/>
                        <a:pt x="81410" y="222395"/>
                      </a:cubicBezTo>
                      <a:lnTo>
                        <a:pt x="157509" y="222395"/>
                      </a:lnTo>
                      <a:cubicBezTo>
                        <a:pt x="167160" y="222395"/>
                        <a:pt x="174981" y="214574"/>
                        <a:pt x="174981" y="204924"/>
                      </a:cubicBezTo>
                      <a:cubicBezTo>
                        <a:pt x="174981" y="195273"/>
                        <a:pt x="167160" y="187452"/>
                        <a:pt x="157509" y="187452"/>
                      </a:cubicBezTo>
                      <a:cubicBezTo>
                        <a:pt x="167160" y="187452"/>
                        <a:pt x="174981" y="179631"/>
                        <a:pt x="174981" y="169980"/>
                      </a:cubicBezTo>
                      <a:cubicBezTo>
                        <a:pt x="174981" y="160330"/>
                        <a:pt x="167160" y="152509"/>
                        <a:pt x="157509" y="152509"/>
                      </a:cubicBezTo>
                      <a:cubicBezTo>
                        <a:pt x="167160" y="152512"/>
                        <a:pt x="174981" y="144687"/>
                        <a:pt x="174981" y="135040"/>
                      </a:cubicBezTo>
                      <a:close/>
                    </a:path>
                  </a:pathLst>
                </a:custGeom>
                <a:solidFill>
                  <a:srgbClr val="F9C1A8"/>
                </a:solidFill>
                <a:ln w="331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C57ED740-5A51-4127-9278-558953B7411E}"/>
                  </a:ext>
                </a:extLst>
              </p:cNvPr>
              <p:cNvSpPr/>
              <p:nvPr/>
            </p:nvSpPr>
            <p:spPr>
              <a:xfrm>
                <a:off x="7999616" y="3176050"/>
                <a:ext cx="321448" cy="182464"/>
              </a:xfrm>
              <a:custGeom>
                <a:avLst/>
                <a:gdLst>
                  <a:gd name="connsiteX0" fmla="*/ 31265 w 321448"/>
                  <a:gd name="connsiteY0" fmla="*/ 168400 h 182464"/>
                  <a:gd name="connsiteX1" fmla="*/ 38966 w 321448"/>
                  <a:gd name="connsiteY1" fmla="*/ 169012 h 182464"/>
                  <a:gd name="connsiteX2" fmla="*/ 38966 w 321448"/>
                  <a:gd name="connsiteY2" fmla="*/ 163327 h 182464"/>
                  <a:gd name="connsiteX3" fmla="*/ 38966 w 321448"/>
                  <a:gd name="connsiteY3" fmla="*/ 163247 h 182464"/>
                  <a:gd name="connsiteX4" fmla="*/ 46710 w 321448"/>
                  <a:gd name="connsiteY4" fmla="*/ 157058 h 182464"/>
                  <a:gd name="connsiteX5" fmla="*/ 176950 w 321448"/>
                  <a:gd name="connsiteY5" fmla="*/ 114263 h 182464"/>
                  <a:gd name="connsiteX6" fmla="*/ 186557 w 321448"/>
                  <a:gd name="connsiteY6" fmla="*/ 113658 h 182464"/>
                  <a:gd name="connsiteX7" fmla="*/ 272779 w 321448"/>
                  <a:gd name="connsiteY7" fmla="*/ 144776 h 182464"/>
                  <a:gd name="connsiteX8" fmla="*/ 278975 w 321448"/>
                  <a:gd name="connsiteY8" fmla="*/ 151086 h 182464"/>
                  <a:gd name="connsiteX9" fmla="*/ 278995 w 321448"/>
                  <a:gd name="connsiteY9" fmla="*/ 152962 h 182464"/>
                  <a:gd name="connsiteX10" fmla="*/ 278995 w 321448"/>
                  <a:gd name="connsiteY10" fmla="*/ 169015 h 182464"/>
                  <a:gd name="connsiteX11" fmla="*/ 286696 w 321448"/>
                  <a:gd name="connsiteY11" fmla="*/ 168403 h 182464"/>
                  <a:gd name="connsiteX12" fmla="*/ 321449 w 321448"/>
                  <a:gd name="connsiteY12" fmla="*/ 182464 h 182464"/>
                  <a:gd name="connsiteX13" fmla="*/ 321449 w 321448"/>
                  <a:gd name="connsiteY13" fmla="*/ 92334 h 182464"/>
                  <a:gd name="connsiteX14" fmla="*/ 252893 w 321448"/>
                  <a:gd name="connsiteY14" fmla="*/ 23778 h 182464"/>
                  <a:gd name="connsiteX15" fmla="*/ 217873 w 321448"/>
                  <a:gd name="connsiteY15" fmla="*/ 33552 h 182464"/>
                  <a:gd name="connsiteX16" fmla="*/ 159081 w 321448"/>
                  <a:gd name="connsiteY16" fmla="*/ 0 h 182464"/>
                  <a:gd name="connsiteX17" fmla="*/ 123880 w 321448"/>
                  <a:gd name="connsiteY17" fmla="*/ 0 h 182464"/>
                  <a:gd name="connsiteX18" fmla="*/ 0 w 321448"/>
                  <a:gd name="connsiteY18" fmla="*/ 123880 h 182464"/>
                  <a:gd name="connsiteX19" fmla="*/ 0 w 321448"/>
                  <a:gd name="connsiteY19" fmla="*/ 179388 h 182464"/>
                  <a:gd name="connsiteX20" fmla="*/ 31265 w 321448"/>
                  <a:gd name="connsiteY20" fmla="*/ 168400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448" h="182464">
                    <a:moveTo>
                      <a:pt x="31265" y="168400"/>
                    </a:moveTo>
                    <a:cubicBezTo>
                      <a:pt x="33887" y="168400"/>
                      <a:pt x="36455" y="168621"/>
                      <a:pt x="38966" y="169012"/>
                    </a:cubicBezTo>
                    <a:lnTo>
                      <a:pt x="38966" y="163327"/>
                    </a:lnTo>
                    <a:cubicBezTo>
                      <a:pt x="38966" y="163301"/>
                      <a:pt x="38966" y="163274"/>
                      <a:pt x="38966" y="163247"/>
                    </a:cubicBezTo>
                    <a:cubicBezTo>
                      <a:pt x="38969" y="159211"/>
                      <a:pt x="42761" y="156232"/>
                      <a:pt x="46710" y="157058"/>
                    </a:cubicBezTo>
                    <a:cubicBezTo>
                      <a:pt x="68452" y="161609"/>
                      <a:pt x="133116" y="169387"/>
                      <a:pt x="176950" y="114263"/>
                    </a:cubicBezTo>
                    <a:cubicBezTo>
                      <a:pt x="179351" y="111244"/>
                      <a:pt x="183799" y="110959"/>
                      <a:pt x="186557" y="113658"/>
                    </a:cubicBezTo>
                    <a:cubicBezTo>
                      <a:pt x="196652" y="123552"/>
                      <a:pt x="222922" y="143311"/>
                      <a:pt x="272779" y="144776"/>
                    </a:cubicBezTo>
                    <a:cubicBezTo>
                      <a:pt x="276183" y="144876"/>
                      <a:pt x="278908" y="147682"/>
                      <a:pt x="278975" y="151086"/>
                    </a:cubicBezTo>
                    <a:cubicBezTo>
                      <a:pt x="278988" y="151711"/>
                      <a:pt x="278995" y="152336"/>
                      <a:pt x="278995" y="152962"/>
                    </a:cubicBezTo>
                    <a:lnTo>
                      <a:pt x="278995" y="169015"/>
                    </a:lnTo>
                    <a:cubicBezTo>
                      <a:pt x="281506" y="168628"/>
                      <a:pt x="284074" y="168403"/>
                      <a:pt x="286696" y="168403"/>
                    </a:cubicBezTo>
                    <a:cubicBezTo>
                      <a:pt x="300202" y="168403"/>
                      <a:pt x="312437" y="173774"/>
                      <a:pt x="321449" y="182464"/>
                    </a:cubicBezTo>
                    <a:lnTo>
                      <a:pt x="321449" y="92334"/>
                    </a:lnTo>
                    <a:cubicBezTo>
                      <a:pt x="321449" y="54629"/>
                      <a:pt x="290598" y="23778"/>
                      <a:pt x="252893" y="23778"/>
                    </a:cubicBezTo>
                    <a:cubicBezTo>
                      <a:pt x="240102" y="23778"/>
                      <a:pt x="228148" y="27393"/>
                      <a:pt x="217873" y="33552"/>
                    </a:cubicBezTo>
                    <a:cubicBezTo>
                      <a:pt x="205871" y="13523"/>
                      <a:pt x="184006" y="0"/>
                      <a:pt x="159081" y="0"/>
                    </a:cubicBezTo>
                    <a:lnTo>
                      <a:pt x="123880" y="0"/>
                    </a:lnTo>
                    <a:cubicBezTo>
                      <a:pt x="55745" y="0"/>
                      <a:pt x="0" y="55745"/>
                      <a:pt x="0" y="123880"/>
                    </a:cubicBezTo>
                    <a:lnTo>
                      <a:pt x="0" y="179388"/>
                    </a:lnTo>
                    <a:cubicBezTo>
                      <a:pt x="8574" y="172526"/>
                      <a:pt x="19431" y="168400"/>
                      <a:pt x="31265" y="168400"/>
                    </a:cubicBezTo>
                    <a:close/>
                  </a:path>
                </a:pathLst>
              </a:custGeom>
              <a:solidFill>
                <a:srgbClr val="EEDB6C"/>
              </a:solidFill>
              <a:ln w="3311"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CC0DB6EB-E127-4E69-8119-67DAA4E2C443}"/>
                  </a:ext>
                </a:extLst>
              </p:cNvPr>
              <p:cNvSpPr/>
              <p:nvPr/>
            </p:nvSpPr>
            <p:spPr>
              <a:xfrm>
                <a:off x="8269951" y="3336090"/>
                <a:ext cx="74827" cy="116934"/>
              </a:xfrm>
              <a:custGeom>
                <a:avLst/>
                <a:gdLst>
                  <a:gd name="connsiteX0" fmla="*/ 16360 w 74827"/>
                  <a:gd name="connsiteY0" fmla="*/ 116935 h 116934"/>
                  <a:gd name="connsiteX1" fmla="*/ 7028 w 74827"/>
                  <a:gd name="connsiteY1" fmla="*/ 116129 h 116934"/>
                  <a:gd name="connsiteX2" fmla="*/ 19 w 74827"/>
                  <a:gd name="connsiteY2" fmla="*/ 107324 h 116934"/>
                  <a:gd name="connsiteX3" fmla="*/ 300 w 74827"/>
                  <a:gd name="connsiteY3" fmla="*/ 99828 h 116934"/>
                  <a:gd name="connsiteX4" fmla="*/ 300 w 74827"/>
                  <a:gd name="connsiteY4" fmla="*/ 8972 h 116934"/>
                  <a:gd name="connsiteX5" fmla="*/ 7382 w 74827"/>
                  <a:gd name="connsiteY5" fmla="*/ 709 h 116934"/>
                  <a:gd name="connsiteX6" fmla="*/ 16360 w 74827"/>
                  <a:gd name="connsiteY6" fmla="*/ 0 h 116934"/>
                  <a:gd name="connsiteX7" fmla="*/ 74828 w 74827"/>
                  <a:gd name="connsiteY7" fmla="*/ 58467 h 116934"/>
                  <a:gd name="connsiteX8" fmla="*/ 16360 w 74827"/>
                  <a:gd name="connsiteY8" fmla="*/ 116935 h 116934"/>
                  <a:gd name="connsiteX9" fmla="*/ 17019 w 74827"/>
                  <a:gd name="connsiteY9" fmla="*/ 16726 h 116934"/>
                  <a:gd name="connsiteX10" fmla="*/ 17019 w 74827"/>
                  <a:gd name="connsiteY10" fmla="*/ 99828 h 116934"/>
                  <a:gd name="connsiteX11" fmla="*/ 17019 w 74827"/>
                  <a:gd name="connsiteY11" fmla="*/ 100212 h 116934"/>
                  <a:gd name="connsiteX12" fmla="*/ 58108 w 74827"/>
                  <a:gd name="connsiteY12" fmla="*/ 58471 h 116934"/>
                  <a:gd name="connsiteX13" fmla="*/ 17019 w 74827"/>
                  <a:gd name="connsiteY13" fmla="*/ 16726 h 1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27" h="116934">
                    <a:moveTo>
                      <a:pt x="16360" y="116935"/>
                    </a:moveTo>
                    <a:cubicBezTo>
                      <a:pt x="13441" y="116935"/>
                      <a:pt x="10391" y="116671"/>
                      <a:pt x="7028" y="116129"/>
                    </a:cubicBezTo>
                    <a:cubicBezTo>
                      <a:pt x="2771" y="115440"/>
                      <a:pt x="-269" y="111628"/>
                      <a:pt x="19" y="107324"/>
                    </a:cubicBezTo>
                    <a:cubicBezTo>
                      <a:pt x="213" y="104415"/>
                      <a:pt x="300" y="102035"/>
                      <a:pt x="300" y="99828"/>
                    </a:cubicBezTo>
                    <a:lnTo>
                      <a:pt x="300" y="8972"/>
                    </a:lnTo>
                    <a:cubicBezTo>
                      <a:pt x="300" y="4849"/>
                      <a:pt x="3306" y="1341"/>
                      <a:pt x="7382" y="709"/>
                    </a:cubicBezTo>
                    <a:cubicBezTo>
                      <a:pt x="10425" y="237"/>
                      <a:pt x="13444" y="0"/>
                      <a:pt x="16360" y="0"/>
                    </a:cubicBezTo>
                    <a:cubicBezTo>
                      <a:pt x="48602" y="0"/>
                      <a:pt x="74828" y="26229"/>
                      <a:pt x="74828" y="58467"/>
                    </a:cubicBezTo>
                    <a:cubicBezTo>
                      <a:pt x="74828" y="90706"/>
                      <a:pt x="48598" y="116935"/>
                      <a:pt x="16360" y="116935"/>
                    </a:cubicBezTo>
                    <a:close/>
                    <a:moveTo>
                      <a:pt x="17019" y="16726"/>
                    </a:moveTo>
                    <a:lnTo>
                      <a:pt x="17019" y="99828"/>
                    </a:lnTo>
                    <a:lnTo>
                      <a:pt x="17019" y="100212"/>
                    </a:lnTo>
                    <a:cubicBezTo>
                      <a:pt x="39737" y="99858"/>
                      <a:pt x="58108" y="81269"/>
                      <a:pt x="58108" y="58471"/>
                    </a:cubicBezTo>
                    <a:cubicBezTo>
                      <a:pt x="58108" y="35672"/>
                      <a:pt x="39737" y="17080"/>
                      <a:pt x="17019" y="16726"/>
                    </a:cubicBez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00ACA218-27A3-432C-AFC2-83AFE9DB9FB6}"/>
                  </a:ext>
                </a:extLst>
              </p:cNvPr>
              <p:cNvSpPr/>
              <p:nvPr/>
            </p:nvSpPr>
            <p:spPr>
              <a:xfrm>
                <a:off x="7972417" y="3336090"/>
                <a:ext cx="74828" cy="116934"/>
              </a:xfrm>
              <a:custGeom>
                <a:avLst/>
                <a:gdLst>
                  <a:gd name="connsiteX0" fmla="*/ 58464 w 74828"/>
                  <a:gd name="connsiteY0" fmla="*/ 116935 h 116934"/>
                  <a:gd name="connsiteX1" fmla="*/ 0 w 74828"/>
                  <a:gd name="connsiteY1" fmla="*/ 58467 h 116934"/>
                  <a:gd name="connsiteX2" fmla="*/ 58464 w 74828"/>
                  <a:gd name="connsiteY2" fmla="*/ 0 h 116934"/>
                  <a:gd name="connsiteX3" fmla="*/ 67446 w 74828"/>
                  <a:gd name="connsiteY3" fmla="*/ 709 h 116934"/>
                  <a:gd name="connsiteX4" fmla="*/ 74528 w 74828"/>
                  <a:gd name="connsiteY4" fmla="*/ 8972 h 116934"/>
                  <a:gd name="connsiteX5" fmla="*/ 74528 w 74828"/>
                  <a:gd name="connsiteY5" fmla="*/ 99828 h 116934"/>
                  <a:gd name="connsiteX6" fmla="*/ 74809 w 74828"/>
                  <a:gd name="connsiteY6" fmla="*/ 107314 h 116934"/>
                  <a:gd name="connsiteX7" fmla="*/ 67800 w 74828"/>
                  <a:gd name="connsiteY7" fmla="*/ 116132 h 116934"/>
                  <a:gd name="connsiteX8" fmla="*/ 58464 w 74828"/>
                  <a:gd name="connsiteY8" fmla="*/ 116935 h 116934"/>
                  <a:gd name="connsiteX9" fmla="*/ 57809 w 74828"/>
                  <a:gd name="connsiteY9" fmla="*/ 16726 h 116934"/>
                  <a:gd name="connsiteX10" fmla="*/ 16719 w 74828"/>
                  <a:gd name="connsiteY10" fmla="*/ 58467 h 116934"/>
                  <a:gd name="connsiteX11" fmla="*/ 57809 w 74828"/>
                  <a:gd name="connsiteY11" fmla="*/ 100209 h 116934"/>
                  <a:gd name="connsiteX12" fmla="*/ 57809 w 74828"/>
                  <a:gd name="connsiteY12" fmla="*/ 99824 h 1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28" h="116934">
                    <a:moveTo>
                      <a:pt x="58464" y="116935"/>
                    </a:moveTo>
                    <a:cubicBezTo>
                      <a:pt x="26226" y="116935"/>
                      <a:pt x="0" y="90706"/>
                      <a:pt x="0" y="58467"/>
                    </a:cubicBezTo>
                    <a:cubicBezTo>
                      <a:pt x="0" y="26229"/>
                      <a:pt x="26229" y="0"/>
                      <a:pt x="58464" y="0"/>
                    </a:cubicBezTo>
                    <a:cubicBezTo>
                      <a:pt x="61380" y="0"/>
                      <a:pt x="64399" y="237"/>
                      <a:pt x="67446" y="709"/>
                    </a:cubicBezTo>
                    <a:cubicBezTo>
                      <a:pt x="71522" y="1338"/>
                      <a:pt x="74528" y="4845"/>
                      <a:pt x="74528" y="8972"/>
                    </a:cubicBezTo>
                    <a:lnTo>
                      <a:pt x="74528" y="99828"/>
                    </a:lnTo>
                    <a:cubicBezTo>
                      <a:pt x="74528" y="102088"/>
                      <a:pt x="74615" y="104469"/>
                      <a:pt x="74809" y="107314"/>
                    </a:cubicBezTo>
                    <a:cubicBezTo>
                      <a:pt x="75100" y="111625"/>
                      <a:pt x="72064" y="115443"/>
                      <a:pt x="67800" y="116132"/>
                    </a:cubicBezTo>
                    <a:cubicBezTo>
                      <a:pt x="64436" y="116671"/>
                      <a:pt x="61383" y="116935"/>
                      <a:pt x="58464" y="116935"/>
                    </a:cubicBezTo>
                    <a:close/>
                    <a:moveTo>
                      <a:pt x="57809" y="16726"/>
                    </a:moveTo>
                    <a:cubicBezTo>
                      <a:pt x="35090" y="17077"/>
                      <a:pt x="16719" y="35669"/>
                      <a:pt x="16719" y="58467"/>
                    </a:cubicBezTo>
                    <a:cubicBezTo>
                      <a:pt x="16719" y="81266"/>
                      <a:pt x="35090" y="99858"/>
                      <a:pt x="57809" y="100209"/>
                    </a:cubicBezTo>
                    <a:cubicBezTo>
                      <a:pt x="57809" y="100078"/>
                      <a:pt x="57809" y="99951"/>
                      <a:pt x="57809" y="99824"/>
                    </a:cubicBez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A779BD1-C29F-4B91-87E6-3C895A41818C}"/>
                  </a:ext>
                </a:extLst>
              </p:cNvPr>
              <p:cNvSpPr/>
              <p:nvPr/>
            </p:nvSpPr>
            <p:spPr>
              <a:xfrm>
                <a:off x="8030219" y="3279492"/>
                <a:ext cx="256744" cy="284799"/>
              </a:xfrm>
              <a:custGeom>
                <a:avLst/>
                <a:gdLst>
                  <a:gd name="connsiteX0" fmla="*/ 128377 w 256744"/>
                  <a:gd name="connsiteY0" fmla="*/ 284800 h 284799"/>
                  <a:gd name="connsiteX1" fmla="*/ 0 w 256744"/>
                  <a:gd name="connsiteY1" fmla="*/ 156425 h 284799"/>
                  <a:gd name="connsiteX2" fmla="*/ 0 w 256744"/>
                  <a:gd name="connsiteY2" fmla="*/ 59885 h 284799"/>
                  <a:gd name="connsiteX3" fmla="*/ 5437 w 256744"/>
                  <a:gd name="connsiteY3" fmla="*/ 48435 h 284799"/>
                  <a:gd name="connsiteX4" fmla="*/ 17816 w 256744"/>
                  <a:gd name="connsiteY4" fmla="*/ 45433 h 284799"/>
                  <a:gd name="connsiteX5" fmla="*/ 139803 w 256744"/>
                  <a:gd name="connsiteY5" fmla="*/ 5617 h 284799"/>
                  <a:gd name="connsiteX6" fmla="*/ 150504 w 256744"/>
                  <a:gd name="connsiteY6" fmla="*/ 30 h 284799"/>
                  <a:gd name="connsiteX7" fmla="*/ 161803 w 256744"/>
                  <a:gd name="connsiteY7" fmla="*/ 4246 h 284799"/>
                  <a:gd name="connsiteX8" fmla="*/ 242416 w 256744"/>
                  <a:gd name="connsiteY8" fmla="*/ 32977 h 284799"/>
                  <a:gd name="connsiteX9" fmla="*/ 256725 w 256744"/>
                  <a:gd name="connsiteY9" fmla="*/ 47482 h 284799"/>
                  <a:gd name="connsiteX10" fmla="*/ 256745 w 256744"/>
                  <a:gd name="connsiteY10" fmla="*/ 49519 h 284799"/>
                  <a:gd name="connsiteX11" fmla="*/ 256745 w 256744"/>
                  <a:gd name="connsiteY11" fmla="*/ 156425 h 284799"/>
                  <a:gd name="connsiteX12" fmla="*/ 128377 w 256744"/>
                  <a:gd name="connsiteY12" fmla="*/ 284800 h 284799"/>
                  <a:gd name="connsiteX13" fmla="*/ 16723 w 256744"/>
                  <a:gd name="connsiteY13" fmla="*/ 62262 h 284799"/>
                  <a:gd name="connsiteX14" fmla="*/ 16723 w 256744"/>
                  <a:gd name="connsiteY14" fmla="*/ 156425 h 284799"/>
                  <a:gd name="connsiteX15" fmla="*/ 128381 w 256744"/>
                  <a:gd name="connsiteY15" fmla="*/ 268080 h 284799"/>
                  <a:gd name="connsiteX16" fmla="*/ 240036 w 256744"/>
                  <a:gd name="connsiteY16" fmla="*/ 156425 h 284799"/>
                  <a:gd name="connsiteX17" fmla="*/ 240036 w 256744"/>
                  <a:gd name="connsiteY17" fmla="*/ 49623 h 284799"/>
                  <a:gd name="connsiteX18" fmla="*/ 151611 w 256744"/>
                  <a:gd name="connsiteY18" fmla="*/ 17622 h 284799"/>
                  <a:gd name="connsiteX19" fmla="*/ 16723 w 256744"/>
                  <a:gd name="connsiteY19" fmla="*/ 62262 h 284799"/>
                  <a:gd name="connsiteX20" fmla="*/ 146351 w 256744"/>
                  <a:gd name="connsiteY20" fmla="*/ 10817 h 284799"/>
                  <a:gd name="connsiteX21" fmla="*/ 146384 w 256744"/>
                  <a:gd name="connsiteY21" fmla="*/ 10817 h 28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44" h="284799">
                    <a:moveTo>
                      <a:pt x="128377" y="284800"/>
                    </a:moveTo>
                    <a:cubicBezTo>
                      <a:pt x="57591" y="284800"/>
                      <a:pt x="0" y="227212"/>
                      <a:pt x="0" y="156425"/>
                    </a:cubicBezTo>
                    <a:lnTo>
                      <a:pt x="0" y="59885"/>
                    </a:lnTo>
                    <a:cubicBezTo>
                      <a:pt x="7" y="55371"/>
                      <a:pt x="1990" y="51231"/>
                      <a:pt x="5437" y="48435"/>
                    </a:cubicBezTo>
                    <a:cubicBezTo>
                      <a:pt x="8918" y="45610"/>
                      <a:pt x="13436" y="44520"/>
                      <a:pt x="17816" y="45433"/>
                    </a:cubicBezTo>
                    <a:cubicBezTo>
                      <a:pt x="41106" y="50308"/>
                      <a:pt x="99594" y="56180"/>
                      <a:pt x="139803" y="5617"/>
                    </a:cubicBezTo>
                    <a:cubicBezTo>
                      <a:pt x="142422" y="2327"/>
                      <a:pt x="146321" y="291"/>
                      <a:pt x="150504" y="30"/>
                    </a:cubicBezTo>
                    <a:cubicBezTo>
                      <a:pt x="154670" y="-238"/>
                      <a:pt x="158800" y="1307"/>
                      <a:pt x="161803" y="4246"/>
                    </a:cubicBezTo>
                    <a:cubicBezTo>
                      <a:pt x="170139" y="12419"/>
                      <a:pt x="194680" y="31579"/>
                      <a:pt x="242416" y="32977"/>
                    </a:cubicBezTo>
                    <a:cubicBezTo>
                      <a:pt x="250288" y="33208"/>
                      <a:pt x="256571" y="39578"/>
                      <a:pt x="256725" y="47482"/>
                    </a:cubicBezTo>
                    <a:cubicBezTo>
                      <a:pt x="256738" y="48148"/>
                      <a:pt x="256745" y="48833"/>
                      <a:pt x="256745" y="49519"/>
                    </a:cubicBezTo>
                    <a:lnTo>
                      <a:pt x="256745" y="156425"/>
                    </a:lnTo>
                    <a:cubicBezTo>
                      <a:pt x="256752" y="227212"/>
                      <a:pt x="199164" y="284800"/>
                      <a:pt x="128377" y="284800"/>
                    </a:cubicBezTo>
                    <a:close/>
                    <a:moveTo>
                      <a:pt x="16723" y="62262"/>
                    </a:moveTo>
                    <a:lnTo>
                      <a:pt x="16723" y="156425"/>
                    </a:lnTo>
                    <a:cubicBezTo>
                      <a:pt x="16723" y="217993"/>
                      <a:pt x="66810" y="268080"/>
                      <a:pt x="128381" y="268080"/>
                    </a:cubicBezTo>
                    <a:cubicBezTo>
                      <a:pt x="189951" y="268080"/>
                      <a:pt x="240036" y="217993"/>
                      <a:pt x="240036" y="156425"/>
                    </a:cubicBezTo>
                    <a:lnTo>
                      <a:pt x="240036" y="49623"/>
                    </a:lnTo>
                    <a:cubicBezTo>
                      <a:pt x="191546" y="47753"/>
                      <a:pt x="164280" y="29446"/>
                      <a:pt x="151611" y="17622"/>
                    </a:cubicBezTo>
                    <a:cubicBezTo>
                      <a:pt x="105987" y="73297"/>
                      <a:pt x="39605" y="66623"/>
                      <a:pt x="16723" y="62262"/>
                    </a:cubicBezTo>
                    <a:close/>
                    <a:moveTo>
                      <a:pt x="146351" y="10817"/>
                    </a:moveTo>
                    <a:lnTo>
                      <a:pt x="146384" y="10817"/>
                    </a:ln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AC0AA1F-AD69-4181-BE1F-413A297479F7}"/>
                  </a:ext>
                </a:extLst>
              </p:cNvPr>
              <p:cNvSpPr/>
              <p:nvPr/>
            </p:nvSpPr>
            <p:spPr>
              <a:xfrm>
                <a:off x="7991256" y="3167690"/>
                <a:ext cx="338167" cy="199180"/>
              </a:xfrm>
              <a:custGeom>
                <a:avLst/>
                <a:gdLst>
                  <a:gd name="connsiteX0" fmla="*/ 329812 w 338167"/>
                  <a:gd name="connsiteY0" fmla="*/ 199180 h 199180"/>
                  <a:gd name="connsiteX1" fmla="*/ 324007 w 338167"/>
                  <a:gd name="connsiteY1" fmla="*/ 196836 h 199180"/>
                  <a:gd name="connsiteX2" fmla="*/ 295059 w 338167"/>
                  <a:gd name="connsiteY2" fmla="*/ 185119 h 199180"/>
                  <a:gd name="connsiteX3" fmla="*/ 288632 w 338167"/>
                  <a:gd name="connsiteY3" fmla="*/ 185631 h 199180"/>
                  <a:gd name="connsiteX4" fmla="*/ 281914 w 338167"/>
                  <a:gd name="connsiteY4" fmla="*/ 183715 h 199180"/>
                  <a:gd name="connsiteX5" fmla="*/ 278995 w 338167"/>
                  <a:gd name="connsiteY5" fmla="*/ 177368 h 199180"/>
                  <a:gd name="connsiteX6" fmla="*/ 278995 w 338167"/>
                  <a:gd name="connsiteY6" fmla="*/ 161421 h 199180"/>
                  <a:gd name="connsiteX7" fmla="*/ 190570 w 338167"/>
                  <a:gd name="connsiteY7" fmla="*/ 129421 h 199180"/>
                  <a:gd name="connsiteX8" fmla="*/ 55685 w 338167"/>
                  <a:gd name="connsiteY8" fmla="*/ 174061 h 199180"/>
                  <a:gd name="connsiteX9" fmla="*/ 55685 w 338167"/>
                  <a:gd name="connsiteY9" fmla="*/ 177368 h 199180"/>
                  <a:gd name="connsiteX10" fmla="*/ 52766 w 338167"/>
                  <a:gd name="connsiteY10" fmla="*/ 183715 h 199180"/>
                  <a:gd name="connsiteX11" fmla="*/ 46048 w 338167"/>
                  <a:gd name="connsiteY11" fmla="*/ 185631 h 199180"/>
                  <a:gd name="connsiteX12" fmla="*/ 39625 w 338167"/>
                  <a:gd name="connsiteY12" fmla="*/ 185119 h 199180"/>
                  <a:gd name="connsiteX13" fmla="*/ 13583 w 338167"/>
                  <a:gd name="connsiteY13" fmla="*/ 194275 h 199180"/>
                  <a:gd name="connsiteX14" fmla="*/ 4738 w 338167"/>
                  <a:gd name="connsiteY14" fmla="*/ 195281 h 199180"/>
                  <a:gd name="connsiteX15" fmla="*/ 0 w 338167"/>
                  <a:gd name="connsiteY15" fmla="*/ 187748 h 199180"/>
                  <a:gd name="connsiteX16" fmla="*/ 0 w 338167"/>
                  <a:gd name="connsiteY16" fmla="*/ 132240 h 199180"/>
                  <a:gd name="connsiteX17" fmla="*/ 132240 w 338167"/>
                  <a:gd name="connsiteY17" fmla="*/ 0 h 199180"/>
                  <a:gd name="connsiteX18" fmla="*/ 167444 w 338167"/>
                  <a:gd name="connsiteY18" fmla="*/ 0 h 199180"/>
                  <a:gd name="connsiteX19" fmla="*/ 228964 w 338167"/>
                  <a:gd name="connsiteY19" fmla="*/ 31004 h 199180"/>
                  <a:gd name="connsiteX20" fmla="*/ 261256 w 338167"/>
                  <a:gd name="connsiteY20" fmla="*/ 23778 h 199180"/>
                  <a:gd name="connsiteX21" fmla="*/ 338168 w 338167"/>
                  <a:gd name="connsiteY21" fmla="*/ 100690 h 199180"/>
                  <a:gd name="connsiteX22" fmla="*/ 338168 w 338167"/>
                  <a:gd name="connsiteY22" fmla="*/ 190817 h 199180"/>
                  <a:gd name="connsiteX23" fmla="*/ 333078 w 338167"/>
                  <a:gd name="connsiteY23" fmla="*/ 198512 h 199180"/>
                  <a:gd name="connsiteX24" fmla="*/ 329812 w 338167"/>
                  <a:gd name="connsiteY24" fmla="*/ 199180 h 199180"/>
                  <a:gd name="connsiteX25" fmla="*/ 295714 w 338167"/>
                  <a:gd name="connsiteY25" fmla="*/ 168403 h 199180"/>
                  <a:gd name="connsiteX26" fmla="*/ 321449 w 338167"/>
                  <a:gd name="connsiteY26" fmla="*/ 174700 h 199180"/>
                  <a:gd name="connsiteX27" fmla="*/ 321449 w 338167"/>
                  <a:gd name="connsiteY27" fmla="*/ 100694 h 199180"/>
                  <a:gd name="connsiteX28" fmla="*/ 261256 w 338167"/>
                  <a:gd name="connsiteY28" fmla="*/ 40501 h 199180"/>
                  <a:gd name="connsiteX29" fmla="*/ 230532 w 338167"/>
                  <a:gd name="connsiteY29" fmla="*/ 49085 h 199180"/>
                  <a:gd name="connsiteX30" fmla="*/ 224202 w 338167"/>
                  <a:gd name="connsiteY30" fmla="*/ 50024 h 199180"/>
                  <a:gd name="connsiteX31" fmla="*/ 219063 w 338167"/>
                  <a:gd name="connsiteY31" fmla="*/ 46209 h 199180"/>
                  <a:gd name="connsiteX32" fmla="*/ 167440 w 338167"/>
                  <a:gd name="connsiteY32" fmla="*/ 16719 h 199180"/>
                  <a:gd name="connsiteX33" fmla="*/ 132240 w 338167"/>
                  <a:gd name="connsiteY33" fmla="*/ 16719 h 199180"/>
                  <a:gd name="connsiteX34" fmla="*/ 16719 w 338167"/>
                  <a:gd name="connsiteY34" fmla="*/ 132240 h 199180"/>
                  <a:gd name="connsiteX35" fmla="*/ 16719 w 338167"/>
                  <a:gd name="connsiteY35" fmla="*/ 173055 h 199180"/>
                  <a:gd name="connsiteX36" fmla="*/ 39327 w 338167"/>
                  <a:gd name="connsiteY36" fmla="*/ 168400 h 199180"/>
                  <a:gd name="connsiteX37" fmla="*/ 44403 w 338167"/>
                  <a:gd name="connsiteY37" fmla="*/ 160234 h 199180"/>
                  <a:gd name="connsiteX38" fmla="*/ 56782 w 338167"/>
                  <a:gd name="connsiteY38" fmla="*/ 157232 h 199180"/>
                  <a:gd name="connsiteX39" fmla="*/ 178769 w 338167"/>
                  <a:gd name="connsiteY39" fmla="*/ 117416 h 199180"/>
                  <a:gd name="connsiteX40" fmla="*/ 189470 w 338167"/>
                  <a:gd name="connsiteY40" fmla="*/ 111829 h 199180"/>
                  <a:gd name="connsiteX41" fmla="*/ 200769 w 338167"/>
                  <a:gd name="connsiteY41" fmla="*/ 116045 h 199180"/>
                  <a:gd name="connsiteX42" fmla="*/ 281382 w 338167"/>
                  <a:gd name="connsiteY42" fmla="*/ 144776 h 199180"/>
                  <a:gd name="connsiteX43" fmla="*/ 295691 w 338167"/>
                  <a:gd name="connsiteY43" fmla="*/ 159281 h 199180"/>
                  <a:gd name="connsiteX44" fmla="*/ 295711 w 338167"/>
                  <a:gd name="connsiteY44" fmla="*/ 161318 h 199180"/>
                  <a:gd name="connsiteX45" fmla="*/ 295711 w 338167"/>
                  <a:gd name="connsiteY45" fmla="*/ 168403 h 19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8167" h="199180">
                    <a:moveTo>
                      <a:pt x="329812" y="199180"/>
                    </a:moveTo>
                    <a:cubicBezTo>
                      <a:pt x="327685" y="199180"/>
                      <a:pt x="325592" y="198371"/>
                      <a:pt x="324007" y="196836"/>
                    </a:cubicBezTo>
                    <a:cubicBezTo>
                      <a:pt x="316172" y="189279"/>
                      <a:pt x="305893" y="185119"/>
                      <a:pt x="295059" y="185119"/>
                    </a:cubicBezTo>
                    <a:cubicBezTo>
                      <a:pt x="292992" y="185119"/>
                      <a:pt x="290829" y="185293"/>
                      <a:pt x="288632" y="185631"/>
                    </a:cubicBezTo>
                    <a:cubicBezTo>
                      <a:pt x="286228" y="185999"/>
                      <a:pt x="283767" y="185303"/>
                      <a:pt x="281914" y="183715"/>
                    </a:cubicBezTo>
                    <a:cubicBezTo>
                      <a:pt x="280062" y="182127"/>
                      <a:pt x="278995" y="179809"/>
                      <a:pt x="278995" y="177368"/>
                    </a:cubicBezTo>
                    <a:lnTo>
                      <a:pt x="278995" y="161421"/>
                    </a:lnTo>
                    <a:cubicBezTo>
                      <a:pt x="230506" y="159552"/>
                      <a:pt x="203240" y="141245"/>
                      <a:pt x="190570" y="129421"/>
                    </a:cubicBezTo>
                    <a:cubicBezTo>
                      <a:pt x="144946" y="185096"/>
                      <a:pt x="78567" y="178422"/>
                      <a:pt x="55685" y="174061"/>
                    </a:cubicBezTo>
                    <a:lnTo>
                      <a:pt x="55685" y="177368"/>
                    </a:lnTo>
                    <a:cubicBezTo>
                      <a:pt x="55685" y="179809"/>
                      <a:pt x="54619" y="182127"/>
                      <a:pt x="52766" y="183715"/>
                    </a:cubicBezTo>
                    <a:cubicBezTo>
                      <a:pt x="50914" y="185303"/>
                      <a:pt x="48459" y="185996"/>
                      <a:pt x="46048" y="185631"/>
                    </a:cubicBezTo>
                    <a:cubicBezTo>
                      <a:pt x="43851" y="185290"/>
                      <a:pt x="41688" y="185119"/>
                      <a:pt x="39625" y="185119"/>
                    </a:cubicBezTo>
                    <a:cubicBezTo>
                      <a:pt x="30075" y="185119"/>
                      <a:pt x="21070" y="188286"/>
                      <a:pt x="13583" y="194275"/>
                    </a:cubicBezTo>
                    <a:cubicBezTo>
                      <a:pt x="11068" y="196281"/>
                      <a:pt x="7634" y="196672"/>
                      <a:pt x="4738" y="195281"/>
                    </a:cubicBezTo>
                    <a:cubicBezTo>
                      <a:pt x="1842" y="193887"/>
                      <a:pt x="0" y="190961"/>
                      <a:pt x="0" y="187748"/>
                    </a:cubicBezTo>
                    <a:lnTo>
                      <a:pt x="0" y="132240"/>
                    </a:lnTo>
                    <a:cubicBezTo>
                      <a:pt x="0" y="59323"/>
                      <a:pt x="59320" y="0"/>
                      <a:pt x="132240" y="0"/>
                    </a:cubicBezTo>
                    <a:lnTo>
                      <a:pt x="167444" y="0"/>
                    </a:lnTo>
                    <a:cubicBezTo>
                      <a:pt x="191586" y="0"/>
                      <a:pt x="214495" y="11707"/>
                      <a:pt x="228964" y="31004"/>
                    </a:cubicBezTo>
                    <a:cubicBezTo>
                      <a:pt x="239099" y="26259"/>
                      <a:pt x="250124" y="23778"/>
                      <a:pt x="261256" y="23778"/>
                    </a:cubicBezTo>
                    <a:cubicBezTo>
                      <a:pt x="303666" y="23778"/>
                      <a:pt x="338168" y="58280"/>
                      <a:pt x="338168" y="100690"/>
                    </a:cubicBezTo>
                    <a:lnTo>
                      <a:pt x="338168" y="190817"/>
                    </a:lnTo>
                    <a:cubicBezTo>
                      <a:pt x="338168" y="194171"/>
                      <a:pt x="336162" y="197201"/>
                      <a:pt x="333078" y="198512"/>
                    </a:cubicBezTo>
                    <a:cubicBezTo>
                      <a:pt x="332022" y="198963"/>
                      <a:pt x="330912" y="199180"/>
                      <a:pt x="329812" y="199180"/>
                    </a:cubicBezTo>
                    <a:close/>
                    <a:moveTo>
                      <a:pt x="295714" y="168403"/>
                    </a:moveTo>
                    <a:cubicBezTo>
                      <a:pt x="304776" y="168504"/>
                      <a:pt x="313540" y="170681"/>
                      <a:pt x="321449" y="174700"/>
                    </a:cubicBezTo>
                    <a:lnTo>
                      <a:pt x="321449" y="100694"/>
                    </a:lnTo>
                    <a:cubicBezTo>
                      <a:pt x="321449" y="67502"/>
                      <a:pt x="294447" y="40501"/>
                      <a:pt x="261256" y="40501"/>
                    </a:cubicBezTo>
                    <a:cubicBezTo>
                      <a:pt x="250522" y="40501"/>
                      <a:pt x="239898" y="43470"/>
                      <a:pt x="230532" y="49085"/>
                    </a:cubicBezTo>
                    <a:cubicBezTo>
                      <a:pt x="228633" y="50225"/>
                      <a:pt x="226349" y="50556"/>
                      <a:pt x="224202" y="50024"/>
                    </a:cubicBezTo>
                    <a:cubicBezTo>
                      <a:pt x="222049" y="49486"/>
                      <a:pt x="220203" y="48111"/>
                      <a:pt x="219063" y="46209"/>
                    </a:cubicBezTo>
                    <a:cubicBezTo>
                      <a:pt x="208162" y="28018"/>
                      <a:pt x="188383" y="16719"/>
                      <a:pt x="167440" y="16719"/>
                    </a:cubicBezTo>
                    <a:lnTo>
                      <a:pt x="132240" y="16719"/>
                    </a:lnTo>
                    <a:cubicBezTo>
                      <a:pt x="68542" y="16719"/>
                      <a:pt x="16719" y="68542"/>
                      <a:pt x="16719" y="132240"/>
                    </a:cubicBezTo>
                    <a:lnTo>
                      <a:pt x="16719" y="173055"/>
                    </a:lnTo>
                    <a:cubicBezTo>
                      <a:pt x="23795" y="170025"/>
                      <a:pt x="31426" y="168440"/>
                      <a:pt x="39327" y="168400"/>
                    </a:cubicBezTo>
                    <a:cubicBezTo>
                      <a:pt x="40049" y="165197"/>
                      <a:pt x="41812" y="162338"/>
                      <a:pt x="44403" y="160234"/>
                    </a:cubicBezTo>
                    <a:cubicBezTo>
                      <a:pt x="47884" y="157409"/>
                      <a:pt x="52402" y="156319"/>
                      <a:pt x="56782" y="157232"/>
                    </a:cubicBezTo>
                    <a:cubicBezTo>
                      <a:pt x="80072" y="162107"/>
                      <a:pt x="138559" y="167979"/>
                      <a:pt x="178769" y="117416"/>
                    </a:cubicBezTo>
                    <a:cubicBezTo>
                      <a:pt x="181384" y="114126"/>
                      <a:pt x="185287" y="112090"/>
                      <a:pt x="189470" y="111829"/>
                    </a:cubicBezTo>
                    <a:cubicBezTo>
                      <a:pt x="193636" y="111561"/>
                      <a:pt x="197766" y="113106"/>
                      <a:pt x="200769" y="116045"/>
                    </a:cubicBezTo>
                    <a:cubicBezTo>
                      <a:pt x="209105" y="124218"/>
                      <a:pt x="233645" y="143378"/>
                      <a:pt x="281382" y="144776"/>
                    </a:cubicBezTo>
                    <a:cubicBezTo>
                      <a:pt x="289254" y="145006"/>
                      <a:pt x="295537" y="151377"/>
                      <a:pt x="295691" y="159281"/>
                    </a:cubicBezTo>
                    <a:cubicBezTo>
                      <a:pt x="295704" y="159947"/>
                      <a:pt x="295711" y="160632"/>
                      <a:pt x="295711" y="161318"/>
                    </a:cubicBezTo>
                    <a:lnTo>
                      <a:pt x="295711" y="168403"/>
                    </a:ln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B05B610-6DA4-4C14-8699-23A2C8DFE0E0}"/>
                  </a:ext>
                </a:extLst>
              </p:cNvPr>
              <p:cNvSpPr/>
              <p:nvPr/>
            </p:nvSpPr>
            <p:spPr>
              <a:xfrm>
                <a:off x="8151979" y="3691690"/>
                <a:ext cx="16719" cy="16725"/>
              </a:xfrm>
              <a:custGeom>
                <a:avLst/>
                <a:gdLst>
                  <a:gd name="connsiteX0" fmla="*/ 8360 w 16719"/>
                  <a:gd name="connsiteY0" fmla="*/ 16725 h 16725"/>
                  <a:gd name="connsiteX1" fmla="*/ 0 w 16719"/>
                  <a:gd name="connsiteY1" fmla="*/ 8366 h 16725"/>
                  <a:gd name="connsiteX2" fmla="*/ 9998 w 16719"/>
                  <a:gd name="connsiteY2" fmla="*/ 173 h 16725"/>
                  <a:gd name="connsiteX3" fmla="*/ 16719 w 16719"/>
                  <a:gd name="connsiteY3" fmla="*/ 8366 h 16725"/>
                  <a:gd name="connsiteX4" fmla="*/ 8360 w 16719"/>
                  <a:gd name="connsiteY4" fmla="*/ 16725 h 1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9" h="16725">
                    <a:moveTo>
                      <a:pt x="8360" y="16725"/>
                    </a:moveTo>
                    <a:cubicBezTo>
                      <a:pt x="3835" y="16725"/>
                      <a:pt x="0" y="12980"/>
                      <a:pt x="0" y="8366"/>
                    </a:cubicBezTo>
                    <a:cubicBezTo>
                      <a:pt x="0" y="2918"/>
                      <a:pt x="5026" y="-870"/>
                      <a:pt x="9998" y="173"/>
                    </a:cubicBezTo>
                    <a:cubicBezTo>
                      <a:pt x="14084" y="946"/>
                      <a:pt x="16719" y="4597"/>
                      <a:pt x="16719" y="8366"/>
                    </a:cubicBezTo>
                    <a:cubicBezTo>
                      <a:pt x="16719" y="13027"/>
                      <a:pt x="12911" y="16725"/>
                      <a:pt x="8360" y="16725"/>
                    </a:cubicBezTo>
                    <a:close/>
                  </a:path>
                </a:pathLst>
              </a:custGeom>
              <a:solidFill>
                <a:schemeClr val="tx1">
                  <a:lumMod val="50000"/>
                </a:schemeClr>
              </a:solidFill>
              <a:ln w="331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F15B25B-73D4-4C88-9C47-383A23018B4F}"/>
                  </a:ext>
                </a:extLst>
              </p:cNvPr>
              <p:cNvSpPr/>
              <p:nvPr/>
            </p:nvSpPr>
            <p:spPr>
              <a:xfrm>
                <a:off x="8151979" y="3745170"/>
                <a:ext cx="16719" cy="16714"/>
              </a:xfrm>
              <a:custGeom>
                <a:avLst/>
                <a:gdLst>
                  <a:gd name="connsiteX0" fmla="*/ 8360 w 16719"/>
                  <a:gd name="connsiteY0" fmla="*/ 16714 h 16714"/>
                  <a:gd name="connsiteX1" fmla="*/ 0 w 16719"/>
                  <a:gd name="connsiteY1" fmla="*/ 8354 h 16714"/>
                  <a:gd name="connsiteX2" fmla="*/ 9998 w 16719"/>
                  <a:gd name="connsiteY2" fmla="*/ 162 h 16714"/>
                  <a:gd name="connsiteX3" fmla="*/ 16719 w 16719"/>
                  <a:gd name="connsiteY3" fmla="*/ 8354 h 16714"/>
                  <a:gd name="connsiteX4" fmla="*/ 8360 w 16719"/>
                  <a:gd name="connsiteY4" fmla="*/ 16714 h 1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9" h="16714">
                    <a:moveTo>
                      <a:pt x="8360" y="16714"/>
                    </a:moveTo>
                    <a:cubicBezTo>
                      <a:pt x="3979" y="16714"/>
                      <a:pt x="0" y="13176"/>
                      <a:pt x="0" y="8354"/>
                    </a:cubicBezTo>
                    <a:cubicBezTo>
                      <a:pt x="0" y="3095"/>
                      <a:pt x="4818" y="-861"/>
                      <a:pt x="9998" y="162"/>
                    </a:cubicBezTo>
                    <a:cubicBezTo>
                      <a:pt x="13696" y="851"/>
                      <a:pt x="16719" y="4165"/>
                      <a:pt x="16719" y="8354"/>
                    </a:cubicBezTo>
                    <a:cubicBezTo>
                      <a:pt x="16719" y="12892"/>
                      <a:pt x="13001" y="16714"/>
                      <a:pt x="8360" y="16714"/>
                    </a:cubicBezTo>
                    <a:close/>
                  </a:path>
                </a:pathLst>
              </a:custGeom>
              <a:solidFill>
                <a:schemeClr val="tx1">
                  <a:lumMod val="50000"/>
                </a:schemeClr>
              </a:solidFill>
              <a:ln w="331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2E30234-8E99-4C70-A220-AEC78E56C22F}"/>
                  </a:ext>
                </a:extLst>
              </p:cNvPr>
              <p:cNvSpPr/>
              <p:nvPr/>
            </p:nvSpPr>
            <p:spPr>
              <a:xfrm>
                <a:off x="8151979" y="3798638"/>
                <a:ext cx="16719" cy="16714"/>
              </a:xfrm>
              <a:custGeom>
                <a:avLst/>
                <a:gdLst>
                  <a:gd name="connsiteX0" fmla="*/ 8360 w 16719"/>
                  <a:gd name="connsiteY0" fmla="*/ 16714 h 16714"/>
                  <a:gd name="connsiteX1" fmla="*/ 0 w 16719"/>
                  <a:gd name="connsiteY1" fmla="*/ 8354 h 16714"/>
                  <a:gd name="connsiteX2" fmla="*/ 9998 w 16719"/>
                  <a:gd name="connsiteY2" fmla="*/ 162 h 16714"/>
                  <a:gd name="connsiteX3" fmla="*/ 16719 w 16719"/>
                  <a:gd name="connsiteY3" fmla="*/ 8354 h 16714"/>
                  <a:gd name="connsiteX4" fmla="*/ 8360 w 16719"/>
                  <a:gd name="connsiteY4" fmla="*/ 16714 h 1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9" h="16714">
                    <a:moveTo>
                      <a:pt x="8360" y="16714"/>
                    </a:moveTo>
                    <a:cubicBezTo>
                      <a:pt x="3966" y="16714"/>
                      <a:pt x="0" y="13183"/>
                      <a:pt x="0" y="8354"/>
                    </a:cubicBezTo>
                    <a:cubicBezTo>
                      <a:pt x="0" y="3095"/>
                      <a:pt x="4818" y="-861"/>
                      <a:pt x="9998" y="162"/>
                    </a:cubicBezTo>
                    <a:cubicBezTo>
                      <a:pt x="13703" y="861"/>
                      <a:pt x="16719" y="4195"/>
                      <a:pt x="16719" y="8354"/>
                    </a:cubicBezTo>
                    <a:cubicBezTo>
                      <a:pt x="16719" y="12778"/>
                      <a:pt x="13175" y="16714"/>
                      <a:pt x="8360" y="16714"/>
                    </a:cubicBezTo>
                    <a:close/>
                  </a:path>
                </a:pathLst>
              </a:custGeom>
              <a:solidFill>
                <a:schemeClr val="tx1">
                  <a:lumMod val="50000"/>
                </a:schemeClr>
              </a:solidFill>
              <a:ln w="331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B674166-FE2F-492A-915F-0C4F839D48EB}"/>
                  </a:ext>
                </a:extLst>
              </p:cNvPr>
              <p:cNvSpPr/>
              <p:nvPr/>
            </p:nvSpPr>
            <p:spPr>
              <a:xfrm>
                <a:off x="8096695" y="3533056"/>
                <a:ext cx="127300" cy="122542"/>
              </a:xfrm>
              <a:custGeom>
                <a:avLst/>
                <a:gdLst>
                  <a:gd name="connsiteX0" fmla="*/ 82861 w 127300"/>
                  <a:gd name="connsiteY0" fmla="*/ 122543 h 122542"/>
                  <a:gd name="connsiteX1" fmla="*/ 42617 w 127300"/>
                  <a:gd name="connsiteY1" fmla="*/ 122543 h 122542"/>
                  <a:gd name="connsiteX2" fmla="*/ 24547 w 127300"/>
                  <a:gd name="connsiteY2" fmla="*/ 110862 h 122542"/>
                  <a:gd name="connsiteX3" fmla="*/ 739 w 127300"/>
                  <a:gd name="connsiteY3" fmla="*/ 58006 h 122542"/>
                  <a:gd name="connsiteX4" fmla="*/ 0 w 127300"/>
                  <a:gd name="connsiteY4" fmla="*/ 54572 h 122542"/>
                  <a:gd name="connsiteX5" fmla="*/ 0 w 127300"/>
                  <a:gd name="connsiteY5" fmla="*/ 10152 h 122542"/>
                  <a:gd name="connsiteX6" fmla="*/ 3973 w 127300"/>
                  <a:gd name="connsiteY6" fmla="*/ 3036 h 122542"/>
                  <a:gd name="connsiteX7" fmla="*/ 12115 w 127300"/>
                  <a:gd name="connsiteY7" fmla="*/ 2685 h 122542"/>
                  <a:gd name="connsiteX8" fmla="*/ 61905 w 127300"/>
                  <a:gd name="connsiteY8" fmla="*/ 14516 h 122542"/>
                  <a:gd name="connsiteX9" fmla="*/ 114942 w 127300"/>
                  <a:gd name="connsiteY9" fmla="*/ 1017 h 122542"/>
                  <a:gd name="connsiteX10" fmla="*/ 123211 w 127300"/>
                  <a:gd name="connsiteY10" fmla="*/ 1171 h 122542"/>
                  <a:gd name="connsiteX11" fmla="*/ 127301 w 127300"/>
                  <a:gd name="connsiteY11" fmla="*/ 8356 h 122542"/>
                  <a:gd name="connsiteX12" fmla="*/ 127301 w 127300"/>
                  <a:gd name="connsiteY12" fmla="*/ 54569 h 122542"/>
                  <a:gd name="connsiteX13" fmla="*/ 126465 w 127300"/>
                  <a:gd name="connsiteY13" fmla="*/ 58213 h 122542"/>
                  <a:gd name="connsiteX14" fmla="*/ 100704 w 127300"/>
                  <a:gd name="connsiteY14" fmla="*/ 111361 h 122542"/>
                  <a:gd name="connsiteX15" fmla="*/ 82861 w 127300"/>
                  <a:gd name="connsiteY15" fmla="*/ 122543 h 122542"/>
                  <a:gd name="connsiteX16" fmla="*/ 16719 w 127300"/>
                  <a:gd name="connsiteY16" fmla="*/ 52776 h 122542"/>
                  <a:gd name="connsiteX17" fmla="*/ 39789 w 127300"/>
                  <a:gd name="connsiteY17" fmla="*/ 103994 h 122542"/>
                  <a:gd name="connsiteX18" fmla="*/ 42617 w 127300"/>
                  <a:gd name="connsiteY18" fmla="*/ 105820 h 122542"/>
                  <a:gd name="connsiteX19" fmla="*/ 82861 w 127300"/>
                  <a:gd name="connsiteY19" fmla="*/ 105820 h 122542"/>
                  <a:gd name="connsiteX20" fmla="*/ 85656 w 127300"/>
                  <a:gd name="connsiteY20" fmla="*/ 104071 h 122542"/>
                  <a:gd name="connsiteX21" fmla="*/ 110578 w 127300"/>
                  <a:gd name="connsiteY21" fmla="*/ 52653 h 122542"/>
                  <a:gd name="connsiteX22" fmla="*/ 110578 w 127300"/>
                  <a:gd name="connsiteY22" fmla="*/ 21585 h 122542"/>
                  <a:gd name="connsiteX23" fmla="*/ 61902 w 127300"/>
                  <a:gd name="connsiteY23" fmla="*/ 31232 h 122542"/>
                  <a:gd name="connsiteX24" fmla="*/ 16716 w 127300"/>
                  <a:gd name="connsiteY24" fmla="*/ 22959 h 122542"/>
                  <a:gd name="connsiteX25" fmla="*/ 16716 w 127300"/>
                  <a:gd name="connsiteY25" fmla="*/ 52776 h 12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300" h="122542">
                    <a:moveTo>
                      <a:pt x="82861" y="122543"/>
                    </a:moveTo>
                    <a:lnTo>
                      <a:pt x="42617" y="122543"/>
                    </a:lnTo>
                    <a:cubicBezTo>
                      <a:pt x="34836" y="122543"/>
                      <a:pt x="27744" y="117958"/>
                      <a:pt x="24547" y="110862"/>
                    </a:cubicBezTo>
                    <a:lnTo>
                      <a:pt x="739" y="58006"/>
                    </a:lnTo>
                    <a:cubicBezTo>
                      <a:pt x="251" y="56926"/>
                      <a:pt x="0" y="55756"/>
                      <a:pt x="0" y="54572"/>
                    </a:cubicBezTo>
                    <a:lnTo>
                      <a:pt x="0" y="10152"/>
                    </a:lnTo>
                    <a:cubicBezTo>
                      <a:pt x="0" y="7250"/>
                      <a:pt x="1501" y="4558"/>
                      <a:pt x="3973" y="3036"/>
                    </a:cubicBezTo>
                    <a:cubicBezTo>
                      <a:pt x="6437" y="1512"/>
                      <a:pt x="9520" y="1381"/>
                      <a:pt x="12115" y="2685"/>
                    </a:cubicBezTo>
                    <a:cubicBezTo>
                      <a:pt x="27727" y="10537"/>
                      <a:pt x="44480" y="14516"/>
                      <a:pt x="61905" y="14516"/>
                    </a:cubicBezTo>
                    <a:cubicBezTo>
                      <a:pt x="80380" y="14516"/>
                      <a:pt x="98724" y="9848"/>
                      <a:pt x="114942" y="1017"/>
                    </a:cubicBezTo>
                    <a:cubicBezTo>
                      <a:pt x="117533" y="-391"/>
                      <a:pt x="120673" y="-334"/>
                      <a:pt x="123211" y="1171"/>
                    </a:cubicBezTo>
                    <a:cubicBezTo>
                      <a:pt x="125746" y="2679"/>
                      <a:pt x="127301" y="5411"/>
                      <a:pt x="127301" y="8356"/>
                    </a:cubicBezTo>
                    <a:lnTo>
                      <a:pt x="127301" y="54569"/>
                    </a:lnTo>
                    <a:cubicBezTo>
                      <a:pt x="127301" y="55833"/>
                      <a:pt x="127013" y="57076"/>
                      <a:pt x="126465" y="58213"/>
                    </a:cubicBezTo>
                    <a:lnTo>
                      <a:pt x="100704" y="111361"/>
                    </a:lnTo>
                    <a:cubicBezTo>
                      <a:pt x="97403" y="118155"/>
                      <a:pt x="90405" y="122543"/>
                      <a:pt x="82861" y="122543"/>
                    </a:cubicBezTo>
                    <a:close/>
                    <a:moveTo>
                      <a:pt x="16719" y="52776"/>
                    </a:moveTo>
                    <a:lnTo>
                      <a:pt x="39789" y="103994"/>
                    </a:lnTo>
                    <a:cubicBezTo>
                      <a:pt x="40287" y="105104"/>
                      <a:pt x="41397" y="105820"/>
                      <a:pt x="42617" y="105820"/>
                    </a:cubicBezTo>
                    <a:lnTo>
                      <a:pt x="82861" y="105820"/>
                    </a:lnTo>
                    <a:cubicBezTo>
                      <a:pt x="84058" y="105820"/>
                      <a:pt x="85131" y="105148"/>
                      <a:pt x="85656" y="104071"/>
                    </a:cubicBezTo>
                    <a:lnTo>
                      <a:pt x="110578" y="52653"/>
                    </a:lnTo>
                    <a:lnTo>
                      <a:pt x="110578" y="21585"/>
                    </a:lnTo>
                    <a:cubicBezTo>
                      <a:pt x="95183" y="27925"/>
                      <a:pt x="78594" y="31232"/>
                      <a:pt x="61902" y="31232"/>
                    </a:cubicBezTo>
                    <a:cubicBezTo>
                      <a:pt x="46282" y="31232"/>
                      <a:pt x="31138" y="28453"/>
                      <a:pt x="16716" y="22959"/>
                    </a:cubicBezTo>
                    <a:lnTo>
                      <a:pt x="16716" y="52776"/>
                    </a:ln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AE932EF-D296-4CA2-A98D-F254CE0E25D8}"/>
                  </a:ext>
                </a:extLst>
              </p:cNvPr>
              <p:cNvSpPr/>
              <p:nvPr/>
            </p:nvSpPr>
            <p:spPr>
              <a:xfrm>
                <a:off x="8113501" y="3460466"/>
                <a:ext cx="93688" cy="37166"/>
              </a:xfrm>
              <a:custGeom>
                <a:avLst/>
                <a:gdLst>
                  <a:gd name="connsiteX0" fmla="*/ 1434 w 93688"/>
                  <a:gd name="connsiteY0" fmla="*/ 13040 h 37166"/>
                  <a:gd name="connsiteX1" fmla="*/ 3682 w 93688"/>
                  <a:gd name="connsiteY1" fmla="*/ 1433 h 37166"/>
                  <a:gd name="connsiteX2" fmla="*/ 15288 w 93688"/>
                  <a:gd name="connsiteY2" fmla="*/ 3680 h 37166"/>
                  <a:gd name="connsiteX3" fmla="*/ 78400 w 93688"/>
                  <a:gd name="connsiteY3" fmla="*/ 3680 h 37166"/>
                  <a:gd name="connsiteX4" fmla="*/ 90007 w 93688"/>
                  <a:gd name="connsiteY4" fmla="*/ 1433 h 37166"/>
                  <a:gd name="connsiteX5" fmla="*/ 92254 w 93688"/>
                  <a:gd name="connsiteY5" fmla="*/ 13040 h 37166"/>
                  <a:gd name="connsiteX6" fmla="*/ 1434 w 93688"/>
                  <a:gd name="connsiteY6" fmla="*/ 13040 h 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88" h="37166">
                    <a:moveTo>
                      <a:pt x="1434" y="13040"/>
                    </a:moveTo>
                    <a:cubicBezTo>
                      <a:pt x="-1150" y="9214"/>
                      <a:pt x="-147" y="4018"/>
                      <a:pt x="3682" y="1433"/>
                    </a:cubicBezTo>
                    <a:cubicBezTo>
                      <a:pt x="7504" y="-1149"/>
                      <a:pt x="12707" y="-145"/>
                      <a:pt x="15288" y="3680"/>
                    </a:cubicBezTo>
                    <a:cubicBezTo>
                      <a:pt x="30372" y="26010"/>
                      <a:pt x="63272" y="26074"/>
                      <a:pt x="78400" y="3680"/>
                    </a:cubicBezTo>
                    <a:cubicBezTo>
                      <a:pt x="80978" y="-149"/>
                      <a:pt x="86181" y="-1149"/>
                      <a:pt x="90007" y="1433"/>
                    </a:cubicBezTo>
                    <a:cubicBezTo>
                      <a:pt x="93835" y="4018"/>
                      <a:pt x="94838" y="9214"/>
                      <a:pt x="92254" y="13040"/>
                    </a:cubicBezTo>
                    <a:cubicBezTo>
                      <a:pt x="70555" y="45157"/>
                      <a:pt x="23196" y="45261"/>
                      <a:pt x="1434" y="13040"/>
                    </a:cubicBezTo>
                    <a:close/>
                  </a:path>
                </a:pathLst>
              </a:custGeom>
              <a:solidFill>
                <a:schemeClr val="tx1">
                  <a:lumMod val="50000"/>
                </a:schemeClr>
              </a:solidFill>
              <a:ln w="3311"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F2D88EFB-C7CE-430D-9E94-BFCABCE7E61F}"/>
                  </a:ext>
                </a:extLst>
              </p:cNvPr>
              <p:cNvSpPr/>
              <p:nvPr/>
            </p:nvSpPr>
            <p:spPr>
              <a:xfrm>
                <a:off x="8106235" y="3386190"/>
                <a:ext cx="16719" cy="16730"/>
              </a:xfrm>
              <a:custGeom>
                <a:avLst/>
                <a:gdLst>
                  <a:gd name="connsiteX0" fmla="*/ 8360 w 16719"/>
                  <a:gd name="connsiteY0" fmla="*/ 16730 h 16730"/>
                  <a:gd name="connsiteX1" fmla="*/ 0 w 16719"/>
                  <a:gd name="connsiteY1" fmla="*/ 8371 h 16730"/>
                  <a:gd name="connsiteX2" fmla="*/ 9995 w 16719"/>
                  <a:gd name="connsiteY2" fmla="*/ 178 h 16730"/>
                  <a:gd name="connsiteX3" fmla="*/ 16719 w 16719"/>
                  <a:gd name="connsiteY3" fmla="*/ 8371 h 16730"/>
                  <a:gd name="connsiteX4" fmla="*/ 8360 w 16719"/>
                  <a:gd name="connsiteY4" fmla="*/ 16730 h 1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9" h="16730">
                    <a:moveTo>
                      <a:pt x="8360" y="16730"/>
                    </a:moveTo>
                    <a:cubicBezTo>
                      <a:pt x="3845" y="16730"/>
                      <a:pt x="0" y="13105"/>
                      <a:pt x="0" y="8371"/>
                    </a:cubicBezTo>
                    <a:cubicBezTo>
                      <a:pt x="0" y="2963"/>
                      <a:pt x="4996" y="-889"/>
                      <a:pt x="9995" y="178"/>
                    </a:cubicBezTo>
                    <a:cubicBezTo>
                      <a:pt x="13583" y="847"/>
                      <a:pt x="16719" y="4211"/>
                      <a:pt x="16719" y="8371"/>
                    </a:cubicBezTo>
                    <a:cubicBezTo>
                      <a:pt x="16719" y="12758"/>
                      <a:pt x="13175" y="16730"/>
                      <a:pt x="8360" y="16730"/>
                    </a:cubicBezTo>
                    <a:close/>
                  </a:path>
                </a:pathLst>
              </a:custGeom>
              <a:solidFill>
                <a:schemeClr val="tx1">
                  <a:lumMod val="50000"/>
                </a:schemeClr>
              </a:solidFill>
              <a:ln w="331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38A979C-1D63-471C-B88B-46D013773BAA}"/>
                  </a:ext>
                </a:extLst>
              </p:cNvPr>
              <p:cNvSpPr/>
              <p:nvPr/>
            </p:nvSpPr>
            <p:spPr>
              <a:xfrm>
                <a:off x="8197719" y="3386209"/>
                <a:ext cx="16719" cy="16711"/>
              </a:xfrm>
              <a:custGeom>
                <a:avLst/>
                <a:gdLst>
                  <a:gd name="connsiteX0" fmla="*/ 8360 w 16719"/>
                  <a:gd name="connsiteY0" fmla="*/ 16711 h 16711"/>
                  <a:gd name="connsiteX1" fmla="*/ 0 w 16719"/>
                  <a:gd name="connsiteY1" fmla="*/ 8352 h 16711"/>
                  <a:gd name="connsiteX2" fmla="*/ 9998 w 16719"/>
                  <a:gd name="connsiteY2" fmla="*/ 159 h 16711"/>
                  <a:gd name="connsiteX3" fmla="*/ 16719 w 16719"/>
                  <a:gd name="connsiteY3" fmla="*/ 8352 h 16711"/>
                  <a:gd name="connsiteX4" fmla="*/ 8360 w 16719"/>
                  <a:gd name="connsiteY4" fmla="*/ 16711 h 1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9" h="16711">
                    <a:moveTo>
                      <a:pt x="8360" y="16711"/>
                    </a:moveTo>
                    <a:cubicBezTo>
                      <a:pt x="3762" y="16711"/>
                      <a:pt x="0" y="12919"/>
                      <a:pt x="0" y="8352"/>
                    </a:cubicBezTo>
                    <a:cubicBezTo>
                      <a:pt x="0" y="3038"/>
                      <a:pt x="4902" y="-847"/>
                      <a:pt x="9998" y="159"/>
                    </a:cubicBezTo>
                    <a:cubicBezTo>
                      <a:pt x="13743" y="855"/>
                      <a:pt x="16719" y="4202"/>
                      <a:pt x="16719" y="8352"/>
                    </a:cubicBezTo>
                    <a:cubicBezTo>
                      <a:pt x="16719" y="12986"/>
                      <a:pt x="12998" y="16711"/>
                      <a:pt x="8360" y="16711"/>
                    </a:cubicBezTo>
                    <a:close/>
                  </a:path>
                </a:pathLst>
              </a:custGeom>
              <a:solidFill>
                <a:schemeClr val="tx1">
                  <a:lumMod val="50000"/>
                </a:schemeClr>
              </a:solidFill>
              <a:ln w="331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1AB9794-F3AC-4426-8B72-E89D640C0ADC}"/>
                  </a:ext>
                </a:extLst>
              </p:cNvPr>
              <p:cNvSpPr/>
              <p:nvPr/>
            </p:nvSpPr>
            <p:spPr>
              <a:xfrm>
                <a:off x="7902547" y="3579268"/>
                <a:ext cx="515582" cy="288883"/>
              </a:xfrm>
              <a:custGeom>
                <a:avLst/>
                <a:gdLst>
                  <a:gd name="connsiteX0" fmla="*/ 494065 w 515582"/>
                  <a:gd name="connsiteY0" fmla="*/ 288884 h 288883"/>
                  <a:gd name="connsiteX1" fmla="*/ 21524 w 515582"/>
                  <a:gd name="connsiteY1" fmla="*/ 288884 h 288883"/>
                  <a:gd name="connsiteX2" fmla="*/ 5885 w 515582"/>
                  <a:gd name="connsiteY2" fmla="*/ 282149 h 288883"/>
                  <a:gd name="connsiteX3" fmla="*/ 33 w 515582"/>
                  <a:gd name="connsiteY3" fmla="*/ 266159 h 288883"/>
                  <a:gd name="connsiteX4" fmla="*/ 9159 w 515582"/>
                  <a:gd name="connsiteY4" fmla="*/ 102293 h 288883"/>
                  <a:gd name="connsiteX5" fmla="*/ 51191 w 515582"/>
                  <a:gd name="connsiteY5" fmla="*/ 51359 h 288883"/>
                  <a:gd name="connsiteX6" fmla="*/ 143535 w 515582"/>
                  <a:gd name="connsiteY6" fmla="*/ 28116 h 288883"/>
                  <a:gd name="connsiteX7" fmla="*/ 198806 w 515582"/>
                  <a:gd name="connsiteY7" fmla="*/ 864 h 288883"/>
                  <a:gd name="connsiteX8" fmla="*/ 205326 w 515582"/>
                  <a:gd name="connsiteY8" fmla="*/ 492 h 288883"/>
                  <a:gd name="connsiteX9" fmla="*/ 210125 w 515582"/>
                  <a:gd name="connsiteY9" fmla="*/ 4926 h 288883"/>
                  <a:gd name="connsiteX10" fmla="*/ 233933 w 515582"/>
                  <a:gd name="connsiteY10" fmla="*/ 57783 h 288883"/>
                  <a:gd name="connsiteX11" fmla="*/ 236765 w 515582"/>
                  <a:gd name="connsiteY11" fmla="*/ 59608 h 288883"/>
                  <a:gd name="connsiteX12" fmla="*/ 277009 w 515582"/>
                  <a:gd name="connsiteY12" fmla="*/ 59608 h 288883"/>
                  <a:gd name="connsiteX13" fmla="*/ 279801 w 515582"/>
                  <a:gd name="connsiteY13" fmla="*/ 57860 h 288883"/>
                  <a:gd name="connsiteX14" fmla="*/ 305559 w 515582"/>
                  <a:gd name="connsiteY14" fmla="*/ 4712 h 288883"/>
                  <a:gd name="connsiteX15" fmla="*/ 310367 w 515582"/>
                  <a:gd name="connsiteY15" fmla="*/ 452 h 288883"/>
                  <a:gd name="connsiteX16" fmla="*/ 316777 w 515582"/>
                  <a:gd name="connsiteY16" fmla="*/ 864 h 288883"/>
                  <a:gd name="connsiteX17" fmla="*/ 372048 w 515582"/>
                  <a:gd name="connsiteY17" fmla="*/ 28116 h 288883"/>
                  <a:gd name="connsiteX18" fmla="*/ 464392 w 515582"/>
                  <a:gd name="connsiteY18" fmla="*/ 51359 h 288883"/>
                  <a:gd name="connsiteX19" fmla="*/ 506424 w 515582"/>
                  <a:gd name="connsiteY19" fmla="*/ 102293 h 288883"/>
                  <a:gd name="connsiteX20" fmla="*/ 515550 w 515582"/>
                  <a:gd name="connsiteY20" fmla="*/ 266159 h 288883"/>
                  <a:gd name="connsiteX21" fmla="*/ 509698 w 515582"/>
                  <a:gd name="connsiteY21" fmla="*/ 282146 h 288883"/>
                  <a:gd name="connsiteX22" fmla="*/ 494065 w 515582"/>
                  <a:gd name="connsiteY22" fmla="*/ 288884 h 288883"/>
                  <a:gd name="connsiteX23" fmla="*/ 198441 w 515582"/>
                  <a:gd name="connsiteY23" fmla="*/ 19686 h 288883"/>
                  <a:gd name="connsiteX24" fmla="*/ 150136 w 515582"/>
                  <a:gd name="connsiteY24" fmla="*/ 43504 h 288883"/>
                  <a:gd name="connsiteX25" fmla="*/ 148481 w 515582"/>
                  <a:gd name="connsiteY25" fmla="*/ 44113 h 288883"/>
                  <a:gd name="connsiteX26" fmla="*/ 55277 w 515582"/>
                  <a:gd name="connsiteY26" fmla="*/ 67574 h 288883"/>
                  <a:gd name="connsiteX27" fmla="*/ 25855 w 515582"/>
                  <a:gd name="connsiteY27" fmla="*/ 103226 h 288883"/>
                  <a:gd name="connsiteX28" fmla="*/ 16729 w 515582"/>
                  <a:gd name="connsiteY28" fmla="*/ 267092 h 288883"/>
                  <a:gd name="connsiteX29" fmla="*/ 18037 w 515582"/>
                  <a:gd name="connsiteY29" fmla="*/ 270659 h 288883"/>
                  <a:gd name="connsiteX30" fmla="*/ 21528 w 515582"/>
                  <a:gd name="connsiteY30" fmla="*/ 272164 h 288883"/>
                  <a:gd name="connsiteX31" fmla="*/ 494069 w 515582"/>
                  <a:gd name="connsiteY31" fmla="*/ 272164 h 288883"/>
                  <a:gd name="connsiteX32" fmla="*/ 497563 w 515582"/>
                  <a:gd name="connsiteY32" fmla="*/ 270659 h 288883"/>
                  <a:gd name="connsiteX33" fmla="*/ 498870 w 515582"/>
                  <a:gd name="connsiteY33" fmla="*/ 267092 h 288883"/>
                  <a:gd name="connsiteX34" fmla="*/ 489745 w 515582"/>
                  <a:gd name="connsiteY34" fmla="*/ 103226 h 288883"/>
                  <a:gd name="connsiteX35" fmla="*/ 460322 w 515582"/>
                  <a:gd name="connsiteY35" fmla="*/ 67574 h 288883"/>
                  <a:gd name="connsiteX36" fmla="*/ 367119 w 515582"/>
                  <a:gd name="connsiteY36" fmla="*/ 44113 h 288883"/>
                  <a:gd name="connsiteX37" fmla="*/ 365464 w 515582"/>
                  <a:gd name="connsiteY37" fmla="*/ 43504 h 288883"/>
                  <a:gd name="connsiteX38" fmla="*/ 316941 w 515582"/>
                  <a:gd name="connsiteY38" fmla="*/ 19582 h 288883"/>
                  <a:gd name="connsiteX39" fmla="*/ 294855 w 515582"/>
                  <a:gd name="connsiteY39" fmla="*/ 65156 h 288883"/>
                  <a:gd name="connsiteX40" fmla="*/ 277019 w 515582"/>
                  <a:gd name="connsiteY40" fmla="*/ 76331 h 288883"/>
                  <a:gd name="connsiteX41" fmla="*/ 236769 w 515582"/>
                  <a:gd name="connsiteY41" fmla="*/ 76331 h 288883"/>
                  <a:gd name="connsiteX42" fmla="*/ 218695 w 515582"/>
                  <a:gd name="connsiteY42" fmla="*/ 64651 h 28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5582" h="288883">
                    <a:moveTo>
                      <a:pt x="494065" y="288884"/>
                    </a:moveTo>
                    <a:lnTo>
                      <a:pt x="21524" y="288884"/>
                    </a:lnTo>
                    <a:cubicBezTo>
                      <a:pt x="15633" y="288884"/>
                      <a:pt x="9935" y="286429"/>
                      <a:pt x="5885" y="282149"/>
                    </a:cubicBezTo>
                    <a:cubicBezTo>
                      <a:pt x="1839" y="277869"/>
                      <a:pt x="-298" y="272040"/>
                      <a:pt x="33" y="266159"/>
                    </a:cubicBezTo>
                    <a:lnTo>
                      <a:pt x="9159" y="102293"/>
                    </a:lnTo>
                    <a:cubicBezTo>
                      <a:pt x="10523" y="77812"/>
                      <a:pt x="27413" y="57345"/>
                      <a:pt x="51191" y="51359"/>
                    </a:cubicBezTo>
                    <a:lnTo>
                      <a:pt x="143535" y="28116"/>
                    </a:lnTo>
                    <a:lnTo>
                      <a:pt x="198806" y="864"/>
                    </a:lnTo>
                    <a:cubicBezTo>
                      <a:pt x="200839" y="-140"/>
                      <a:pt x="203193" y="-270"/>
                      <a:pt x="205326" y="492"/>
                    </a:cubicBezTo>
                    <a:cubicBezTo>
                      <a:pt x="207463" y="1258"/>
                      <a:pt x="209192" y="2860"/>
                      <a:pt x="210125" y="4926"/>
                    </a:cubicBezTo>
                    <a:lnTo>
                      <a:pt x="233933" y="57783"/>
                    </a:lnTo>
                    <a:cubicBezTo>
                      <a:pt x="234431" y="58893"/>
                      <a:pt x="235545" y="59608"/>
                      <a:pt x="236765" y="59608"/>
                    </a:cubicBezTo>
                    <a:lnTo>
                      <a:pt x="277009" y="59608"/>
                    </a:lnTo>
                    <a:cubicBezTo>
                      <a:pt x="278189" y="59608"/>
                      <a:pt x="279286" y="58920"/>
                      <a:pt x="279801" y="57860"/>
                    </a:cubicBezTo>
                    <a:lnTo>
                      <a:pt x="305559" y="4712"/>
                    </a:lnTo>
                    <a:cubicBezTo>
                      <a:pt x="306532" y="2706"/>
                      <a:pt x="308264" y="1174"/>
                      <a:pt x="310367" y="452"/>
                    </a:cubicBezTo>
                    <a:cubicBezTo>
                      <a:pt x="312470" y="-270"/>
                      <a:pt x="314781" y="-123"/>
                      <a:pt x="316777" y="864"/>
                    </a:cubicBezTo>
                    <a:lnTo>
                      <a:pt x="372048" y="28116"/>
                    </a:lnTo>
                    <a:lnTo>
                      <a:pt x="464392" y="51359"/>
                    </a:lnTo>
                    <a:cubicBezTo>
                      <a:pt x="488170" y="57345"/>
                      <a:pt x="505060" y="77816"/>
                      <a:pt x="506424" y="102293"/>
                    </a:cubicBezTo>
                    <a:lnTo>
                      <a:pt x="515550" y="266159"/>
                    </a:lnTo>
                    <a:cubicBezTo>
                      <a:pt x="515877" y="272040"/>
                      <a:pt x="513744" y="277866"/>
                      <a:pt x="509698" y="282146"/>
                    </a:cubicBezTo>
                    <a:cubicBezTo>
                      <a:pt x="505658" y="286429"/>
                      <a:pt x="499957" y="288884"/>
                      <a:pt x="494065" y="288884"/>
                    </a:cubicBezTo>
                    <a:close/>
                    <a:moveTo>
                      <a:pt x="198441" y="19686"/>
                    </a:moveTo>
                    <a:lnTo>
                      <a:pt x="150136" y="43504"/>
                    </a:lnTo>
                    <a:cubicBezTo>
                      <a:pt x="149608" y="43765"/>
                      <a:pt x="149053" y="43969"/>
                      <a:pt x="148481" y="44113"/>
                    </a:cubicBezTo>
                    <a:lnTo>
                      <a:pt x="55277" y="67574"/>
                    </a:lnTo>
                    <a:cubicBezTo>
                      <a:pt x="38632" y="71763"/>
                      <a:pt x="26808" y="86092"/>
                      <a:pt x="25855" y="103226"/>
                    </a:cubicBezTo>
                    <a:lnTo>
                      <a:pt x="16729" y="267092"/>
                    </a:lnTo>
                    <a:cubicBezTo>
                      <a:pt x="16629" y="268891"/>
                      <a:pt x="17502" y="270101"/>
                      <a:pt x="18037" y="270659"/>
                    </a:cubicBezTo>
                    <a:cubicBezTo>
                      <a:pt x="18568" y="271221"/>
                      <a:pt x="19729" y="272164"/>
                      <a:pt x="21528" y="272164"/>
                    </a:cubicBezTo>
                    <a:lnTo>
                      <a:pt x="494069" y="272164"/>
                    </a:lnTo>
                    <a:cubicBezTo>
                      <a:pt x="495871" y="272164"/>
                      <a:pt x="497031" y="271221"/>
                      <a:pt x="497563" y="270659"/>
                    </a:cubicBezTo>
                    <a:cubicBezTo>
                      <a:pt x="498095" y="270101"/>
                      <a:pt x="498971" y="268887"/>
                      <a:pt x="498870" y="267092"/>
                    </a:cubicBezTo>
                    <a:lnTo>
                      <a:pt x="489745" y="103226"/>
                    </a:lnTo>
                    <a:cubicBezTo>
                      <a:pt x="488792" y="86088"/>
                      <a:pt x="476968" y="71763"/>
                      <a:pt x="460322" y="67574"/>
                    </a:cubicBezTo>
                    <a:lnTo>
                      <a:pt x="367119" y="44113"/>
                    </a:lnTo>
                    <a:cubicBezTo>
                      <a:pt x="366547" y="43969"/>
                      <a:pt x="365992" y="43765"/>
                      <a:pt x="365464" y="43504"/>
                    </a:cubicBezTo>
                    <a:lnTo>
                      <a:pt x="316941" y="19582"/>
                    </a:lnTo>
                    <a:lnTo>
                      <a:pt x="294855" y="65156"/>
                    </a:lnTo>
                    <a:cubicBezTo>
                      <a:pt x="291561" y="71947"/>
                      <a:pt x="284562" y="76331"/>
                      <a:pt x="277019" y="76331"/>
                    </a:cubicBezTo>
                    <a:lnTo>
                      <a:pt x="236769" y="76331"/>
                    </a:lnTo>
                    <a:cubicBezTo>
                      <a:pt x="228984" y="76331"/>
                      <a:pt x="221892" y="71747"/>
                      <a:pt x="218695" y="64651"/>
                    </a:cubicBez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E5306A1-AA1A-40E6-AFF4-15F8B084ABD8}"/>
                  </a:ext>
                </a:extLst>
              </p:cNvPr>
              <p:cNvSpPr/>
              <p:nvPr/>
            </p:nvSpPr>
            <p:spPr>
              <a:xfrm>
                <a:off x="8305984" y="3768946"/>
                <a:ext cx="16719" cy="99205"/>
              </a:xfrm>
              <a:custGeom>
                <a:avLst/>
                <a:gdLst>
                  <a:gd name="connsiteX0" fmla="*/ 8360 w 16719"/>
                  <a:gd name="connsiteY0" fmla="*/ 99206 h 99205"/>
                  <a:gd name="connsiteX1" fmla="*/ 0 w 16719"/>
                  <a:gd name="connsiteY1" fmla="*/ 90846 h 99205"/>
                  <a:gd name="connsiteX2" fmla="*/ 0 w 16719"/>
                  <a:gd name="connsiteY2" fmla="*/ 8360 h 99205"/>
                  <a:gd name="connsiteX3" fmla="*/ 8360 w 16719"/>
                  <a:gd name="connsiteY3" fmla="*/ 0 h 99205"/>
                  <a:gd name="connsiteX4" fmla="*/ 16719 w 16719"/>
                  <a:gd name="connsiteY4" fmla="*/ 8360 h 99205"/>
                  <a:gd name="connsiteX5" fmla="*/ 16719 w 16719"/>
                  <a:gd name="connsiteY5" fmla="*/ 90846 h 99205"/>
                  <a:gd name="connsiteX6" fmla="*/ 8360 w 16719"/>
                  <a:gd name="connsiteY6" fmla="*/ 99206 h 9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 h="99205">
                    <a:moveTo>
                      <a:pt x="8360" y="99206"/>
                    </a:moveTo>
                    <a:cubicBezTo>
                      <a:pt x="3742" y="99206"/>
                      <a:pt x="0" y="95464"/>
                      <a:pt x="0" y="90846"/>
                    </a:cubicBezTo>
                    <a:lnTo>
                      <a:pt x="0" y="8360"/>
                    </a:lnTo>
                    <a:cubicBezTo>
                      <a:pt x="0" y="3742"/>
                      <a:pt x="3742" y="0"/>
                      <a:pt x="8360" y="0"/>
                    </a:cubicBezTo>
                    <a:cubicBezTo>
                      <a:pt x="12978" y="0"/>
                      <a:pt x="16719" y="3742"/>
                      <a:pt x="16719" y="8360"/>
                    </a:cubicBezTo>
                    <a:lnTo>
                      <a:pt x="16719" y="90846"/>
                    </a:lnTo>
                    <a:cubicBezTo>
                      <a:pt x="16719" y="95464"/>
                      <a:pt x="12978" y="99206"/>
                      <a:pt x="8360" y="99206"/>
                    </a:cubicBezTo>
                    <a:close/>
                  </a:path>
                </a:pathLst>
              </a:custGeom>
              <a:solidFill>
                <a:schemeClr val="tx1">
                  <a:lumMod val="50000"/>
                </a:schemeClr>
              </a:solidFill>
              <a:ln w="331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479FC10-9690-459F-814D-C73BF42A1CF2}"/>
                  </a:ext>
                </a:extLst>
              </p:cNvPr>
              <p:cNvSpPr/>
              <p:nvPr/>
            </p:nvSpPr>
            <p:spPr>
              <a:xfrm>
                <a:off x="7997981" y="3768946"/>
                <a:ext cx="16719" cy="99205"/>
              </a:xfrm>
              <a:custGeom>
                <a:avLst/>
                <a:gdLst>
                  <a:gd name="connsiteX0" fmla="*/ 8360 w 16719"/>
                  <a:gd name="connsiteY0" fmla="*/ 99206 h 99205"/>
                  <a:gd name="connsiteX1" fmla="*/ 0 w 16719"/>
                  <a:gd name="connsiteY1" fmla="*/ 90846 h 99205"/>
                  <a:gd name="connsiteX2" fmla="*/ 0 w 16719"/>
                  <a:gd name="connsiteY2" fmla="*/ 8360 h 99205"/>
                  <a:gd name="connsiteX3" fmla="*/ 8360 w 16719"/>
                  <a:gd name="connsiteY3" fmla="*/ 0 h 99205"/>
                  <a:gd name="connsiteX4" fmla="*/ 16719 w 16719"/>
                  <a:gd name="connsiteY4" fmla="*/ 8360 h 99205"/>
                  <a:gd name="connsiteX5" fmla="*/ 16719 w 16719"/>
                  <a:gd name="connsiteY5" fmla="*/ 90846 h 99205"/>
                  <a:gd name="connsiteX6" fmla="*/ 8360 w 16719"/>
                  <a:gd name="connsiteY6" fmla="*/ 99206 h 9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9" h="99205">
                    <a:moveTo>
                      <a:pt x="8360" y="99206"/>
                    </a:moveTo>
                    <a:cubicBezTo>
                      <a:pt x="3742" y="99206"/>
                      <a:pt x="0" y="95464"/>
                      <a:pt x="0" y="90846"/>
                    </a:cubicBezTo>
                    <a:lnTo>
                      <a:pt x="0" y="8360"/>
                    </a:lnTo>
                    <a:cubicBezTo>
                      <a:pt x="0" y="3742"/>
                      <a:pt x="3742" y="0"/>
                      <a:pt x="8360" y="0"/>
                    </a:cubicBezTo>
                    <a:cubicBezTo>
                      <a:pt x="12978" y="0"/>
                      <a:pt x="16719" y="3742"/>
                      <a:pt x="16719" y="8360"/>
                    </a:cubicBezTo>
                    <a:lnTo>
                      <a:pt x="16719" y="90846"/>
                    </a:lnTo>
                    <a:cubicBezTo>
                      <a:pt x="16719" y="95464"/>
                      <a:pt x="12978" y="99206"/>
                      <a:pt x="8360" y="99206"/>
                    </a:cubicBezTo>
                    <a:close/>
                  </a:path>
                </a:pathLst>
              </a:custGeom>
              <a:solidFill>
                <a:schemeClr val="tx1">
                  <a:lumMod val="50000"/>
                </a:schemeClr>
              </a:solidFill>
              <a:ln w="331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EC090D-4C9A-4B80-BFD0-E15176ECA470}"/>
                  </a:ext>
                </a:extLst>
              </p:cNvPr>
              <p:cNvSpPr/>
              <p:nvPr/>
            </p:nvSpPr>
            <p:spPr>
              <a:xfrm>
                <a:off x="8347013" y="3012124"/>
                <a:ext cx="388456" cy="396327"/>
              </a:xfrm>
              <a:custGeom>
                <a:avLst/>
                <a:gdLst>
                  <a:gd name="connsiteX0" fmla="*/ 78688 w 388456"/>
                  <a:gd name="connsiteY0" fmla="*/ 396328 h 396327"/>
                  <a:gd name="connsiteX1" fmla="*/ 72117 w 388456"/>
                  <a:gd name="connsiteY1" fmla="*/ 395054 h 396327"/>
                  <a:gd name="connsiteX2" fmla="*/ 61096 w 388456"/>
                  <a:gd name="connsiteY2" fmla="*/ 378759 h 396327"/>
                  <a:gd name="connsiteX3" fmla="*/ 61096 w 388456"/>
                  <a:gd name="connsiteY3" fmla="*/ 341441 h 396327"/>
                  <a:gd name="connsiteX4" fmla="*/ 56377 w 388456"/>
                  <a:gd name="connsiteY4" fmla="*/ 336723 h 396327"/>
                  <a:gd name="connsiteX5" fmla="*/ 48810 w 388456"/>
                  <a:gd name="connsiteY5" fmla="*/ 336723 h 396327"/>
                  <a:gd name="connsiteX6" fmla="*/ 0 w 388456"/>
                  <a:gd name="connsiteY6" fmla="*/ 287913 h 396327"/>
                  <a:gd name="connsiteX7" fmla="*/ 0 w 388456"/>
                  <a:gd name="connsiteY7" fmla="*/ 48810 h 396327"/>
                  <a:gd name="connsiteX8" fmla="*/ 48814 w 388456"/>
                  <a:gd name="connsiteY8" fmla="*/ 0 h 396327"/>
                  <a:gd name="connsiteX9" fmla="*/ 339646 w 388456"/>
                  <a:gd name="connsiteY9" fmla="*/ 0 h 396327"/>
                  <a:gd name="connsiteX10" fmla="*/ 388456 w 388456"/>
                  <a:gd name="connsiteY10" fmla="*/ 48810 h 396327"/>
                  <a:gd name="connsiteX11" fmla="*/ 388456 w 388456"/>
                  <a:gd name="connsiteY11" fmla="*/ 287916 h 396327"/>
                  <a:gd name="connsiteX12" fmla="*/ 339646 w 388456"/>
                  <a:gd name="connsiteY12" fmla="*/ 336727 h 396327"/>
                  <a:gd name="connsiteX13" fmla="*/ 145170 w 388456"/>
                  <a:gd name="connsiteY13" fmla="*/ 336727 h 396327"/>
                  <a:gd name="connsiteX14" fmla="*/ 141760 w 388456"/>
                  <a:gd name="connsiteY14" fmla="*/ 338185 h 396327"/>
                  <a:gd name="connsiteX15" fmla="*/ 91341 w 388456"/>
                  <a:gd name="connsiteY15" fmla="*/ 390894 h 396327"/>
                  <a:gd name="connsiteX16" fmla="*/ 78688 w 388456"/>
                  <a:gd name="connsiteY16" fmla="*/ 396328 h 396327"/>
                  <a:gd name="connsiteX17" fmla="*/ 48814 w 388456"/>
                  <a:gd name="connsiteY17" fmla="*/ 16719 h 396327"/>
                  <a:gd name="connsiteX18" fmla="*/ 16723 w 388456"/>
                  <a:gd name="connsiteY18" fmla="*/ 48810 h 396327"/>
                  <a:gd name="connsiteX19" fmla="*/ 16723 w 388456"/>
                  <a:gd name="connsiteY19" fmla="*/ 287916 h 396327"/>
                  <a:gd name="connsiteX20" fmla="*/ 48814 w 388456"/>
                  <a:gd name="connsiteY20" fmla="*/ 320007 h 396327"/>
                  <a:gd name="connsiteX21" fmla="*/ 56381 w 388456"/>
                  <a:gd name="connsiteY21" fmla="*/ 320007 h 396327"/>
                  <a:gd name="connsiteX22" fmla="*/ 77818 w 388456"/>
                  <a:gd name="connsiteY22" fmla="*/ 341445 h 396327"/>
                  <a:gd name="connsiteX23" fmla="*/ 77818 w 388456"/>
                  <a:gd name="connsiteY23" fmla="*/ 378759 h 396327"/>
                  <a:gd name="connsiteX24" fmla="*/ 78343 w 388456"/>
                  <a:gd name="connsiteY24" fmla="*/ 379535 h 396327"/>
                  <a:gd name="connsiteX25" fmla="*/ 79259 w 388456"/>
                  <a:gd name="connsiteY25" fmla="*/ 379337 h 396327"/>
                  <a:gd name="connsiteX26" fmla="*/ 129678 w 388456"/>
                  <a:gd name="connsiteY26" fmla="*/ 326625 h 396327"/>
                  <a:gd name="connsiteX27" fmla="*/ 145170 w 388456"/>
                  <a:gd name="connsiteY27" fmla="*/ 320007 h 396327"/>
                  <a:gd name="connsiteX28" fmla="*/ 339642 w 388456"/>
                  <a:gd name="connsiteY28" fmla="*/ 320007 h 396327"/>
                  <a:gd name="connsiteX29" fmla="*/ 371733 w 388456"/>
                  <a:gd name="connsiteY29" fmla="*/ 287916 h 396327"/>
                  <a:gd name="connsiteX30" fmla="*/ 371733 w 388456"/>
                  <a:gd name="connsiteY30" fmla="*/ 48810 h 396327"/>
                  <a:gd name="connsiteX31" fmla="*/ 339642 w 388456"/>
                  <a:gd name="connsiteY31" fmla="*/ 16719 h 3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8456" h="396327">
                    <a:moveTo>
                      <a:pt x="78688" y="396328"/>
                    </a:moveTo>
                    <a:cubicBezTo>
                      <a:pt x="76484" y="396328"/>
                      <a:pt x="74257" y="395910"/>
                      <a:pt x="72117" y="395054"/>
                    </a:cubicBezTo>
                    <a:cubicBezTo>
                      <a:pt x="65423" y="392368"/>
                      <a:pt x="61096" y="385972"/>
                      <a:pt x="61096" y="378759"/>
                    </a:cubicBezTo>
                    <a:lnTo>
                      <a:pt x="61096" y="341441"/>
                    </a:lnTo>
                    <a:cubicBezTo>
                      <a:pt x="61096" y="338840"/>
                      <a:pt x="58979" y="336723"/>
                      <a:pt x="56377" y="336723"/>
                    </a:cubicBezTo>
                    <a:lnTo>
                      <a:pt x="48810" y="336723"/>
                    </a:lnTo>
                    <a:cubicBezTo>
                      <a:pt x="21896" y="336723"/>
                      <a:pt x="0" y="314828"/>
                      <a:pt x="0" y="287913"/>
                    </a:cubicBezTo>
                    <a:lnTo>
                      <a:pt x="0" y="48810"/>
                    </a:lnTo>
                    <a:cubicBezTo>
                      <a:pt x="3" y="21896"/>
                      <a:pt x="21899" y="0"/>
                      <a:pt x="48814" y="0"/>
                    </a:cubicBezTo>
                    <a:lnTo>
                      <a:pt x="339646" y="0"/>
                    </a:lnTo>
                    <a:cubicBezTo>
                      <a:pt x="366561" y="0"/>
                      <a:pt x="388456" y="21896"/>
                      <a:pt x="388456" y="48810"/>
                    </a:cubicBezTo>
                    <a:lnTo>
                      <a:pt x="388456" y="287916"/>
                    </a:lnTo>
                    <a:cubicBezTo>
                      <a:pt x="388456" y="314831"/>
                      <a:pt x="366561" y="336727"/>
                      <a:pt x="339646" y="336727"/>
                    </a:cubicBezTo>
                    <a:lnTo>
                      <a:pt x="145170" y="336727"/>
                    </a:lnTo>
                    <a:cubicBezTo>
                      <a:pt x="143890" y="336727"/>
                      <a:pt x="142646" y="337258"/>
                      <a:pt x="141760" y="338185"/>
                    </a:cubicBezTo>
                    <a:lnTo>
                      <a:pt x="91341" y="390894"/>
                    </a:lnTo>
                    <a:cubicBezTo>
                      <a:pt x="87954" y="394438"/>
                      <a:pt x="83376" y="396328"/>
                      <a:pt x="78688" y="396328"/>
                    </a:cubicBezTo>
                    <a:close/>
                    <a:moveTo>
                      <a:pt x="48814" y="16719"/>
                    </a:moveTo>
                    <a:cubicBezTo>
                      <a:pt x="31118" y="16719"/>
                      <a:pt x="16723" y="31115"/>
                      <a:pt x="16723" y="48810"/>
                    </a:cubicBezTo>
                    <a:lnTo>
                      <a:pt x="16723" y="287916"/>
                    </a:lnTo>
                    <a:cubicBezTo>
                      <a:pt x="16723" y="305612"/>
                      <a:pt x="31118" y="320007"/>
                      <a:pt x="48814" y="320007"/>
                    </a:cubicBezTo>
                    <a:lnTo>
                      <a:pt x="56381" y="320007"/>
                    </a:lnTo>
                    <a:cubicBezTo>
                      <a:pt x="68201" y="320007"/>
                      <a:pt x="77818" y="329624"/>
                      <a:pt x="77818" y="341445"/>
                    </a:cubicBezTo>
                    <a:lnTo>
                      <a:pt x="77818" y="378759"/>
                    </a:lnTo>
                    <a:cubicBezTo>
                      <a:pt x="77818" y="378983"/>
                      <a:pt x="77818" y="379324"/>
                      <a:pt x="78343" y="379535"/>
                    </a:cubicBezTo>
                    <a:cubicBezTo>
                      <a:pt x="78862" y="379739"/>
                      <a:pt x="79102" y="379498"/>
                      <a:pt x="79259" y="379337"/>
                    </a:cubicBezTo>
                    <a:lnTo>
                      <a:pt x="129678" y="326625"/>
                    </a:lnTo>
                    <a:cubicBezTo>
                      <a:pt x="133704" y="322418"/>
                      <a:pt x="139352" y="320007"/>
                      <a:pt x="145170" y="320007"/>
                    </a:cubicBezTo>
                    <a:lnTo>
                      <a:pt x="339642" y="320007"/>
                    </a:lnTo>
                    <a:cubicBezTo>
                      <a:pt x="357338" y="320007"/>
                      <a:pt x="371733" y="305612"/>
                      <a:pt x="371733" y="287916"/>
                    </a:cubicBezTo>
                    <a:lnTo>
                      <a:pt x="371733" y="48810"/>
                    </a:lnTo>
                    <a:cubicBezTo>
                      <a:pt x="371733" y="31115"/>
                      <a:pt x="357338" y="16719"/>
                      <a:pt x="339642" y="16719"/>
                    </a:cubicBezTo>
                    <a:close/>
                  </a:path>
                </a:pathLst>
              </a:custGeom>
              <a:solidFill>
                <a:schemeClr val="tx1">
                  <a:lumMod val="50000"/>
                </a:schemeClr>
              </a:solidFill>
              <a:ln w="3311" cap="flat">
                <a:solidFill>
                  <a:schemeClr val="tx1">
                    <a:lumMod val="50000"/>
                  </a:schemeClr>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32372687-0683-4FDD-B17D-E76884239BF7}"/>
                  </a:ext>
                </a:extLst>
              </p:cNvPr>
              <p:cNvSpPr/>
              <p:nvPr/>
            </p:nvSpPr>
            <p:spPr>
              <a:xfrm>
                <a:off x="8394816" y="3110129"/>
                <a:ext cx="89160" cy="191586"/>
              </a:xfrm>
              <a:custGeom>
                <a:avLst/>
                <a:gdLst>
                  <a:gd name="connsiteX0" fmla="*/ 75414 w 89160"/>
                  <a:gd name="connsiteY0" fmla="*/ 191586 h 191586"/>
                  <a:gd name="connsiteX1" fmla="*/ 13743 w 89160"/>
                  <a:gd name="connsiteY1" fmla="*/ 191586 h 191586"/>
                  <a:gd name="connsiteX2" fmla="*/ 0 w 89160"/>
                  <a:gd name="connsiteY2" fmla="*/ 177843 h 191586"/>
                  <a:gd name="connsiteX3" fmla="*/ 0 w 89160"/>
                  <a:gd name="connsiteY3" fmla="*/ 13747 h 191586"/>
                  <a:gd name="connsiteX4" fmla="*/ 13743 w 89160"/>
                  <a:gd name="connsiteY4" fmla="*/ 0 h 191586"/>
                  <a:gd name="connsiteX5" fmla="*/ 75414 w 89160"/>
                  <a:gd name="connsiteY5" fmla="*/ 0 h 191586"/>
                  <a:gd name="connsiteX6" fmla="*/ 89161 w 89160"/>
                  <a:gd name="connsiteY6" fmla="*/ 13747 h 191586"/>
                  <a:gd name="connsiteX7" fmla="*/ 89161 w 89160"/>
                  <a:gd name="connsiteY7" fmla="*/ 177840 h 191586"/>
                  <a:gd name="connsiteX8" fmla="*/ 75414 w 89160"/>
                  <a:gd name="connsiteY8" fmla="*/ 191586 h 191586"/>
                  <a:gd name="connsiteX9" fmla="*/ 16716 w 89160"/>
                  <a:gd name="connsiteY9" fmla="*/ 174867 h 191586"/>
                  <a:gd name="connsiteX10" fmla="*/ 72441 w 89160"/>
                  <a:gd name="connsiteY10" fmla="*/ 174867 h 191586"/>
                  <a:gd name="connsiteX11" fmla="*/ 72441 w 89160"/>
                  <a:gd name="connsiteY11" fmla="*/ 16723 h 191586"/>
                  <a:gd name="connsiteX12" fmla="*/ 16716 w 89160"/>
                  <a:gd name="connsiteY12" fmla="*/ 16723 h 191586"/>
                  <a:gd name="connsiteX13" fmla="*/ 75414 w 89160"/>
                  <a:gd name="connsiteY13" fmla="*/ 16723 h 191586"/>
                  <a:gd name="connsiteX14" fmla="*/ 75448 w 89160"/>
                  <a:gd name="connsiteY14" fmla="*/ 16723 h 19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160" h="191586">
                    <a:moveTo>
                      <a:pt x="75414" y="191586"/>
                    </a:moveTo>
                    <a:lnTo>
                      <a:pt x="13743" y="191586"/>
                    </a:lnTo>
                    <a:cubicBezTo>
                      <a:pt x="6163" y="191586"/>
                      <a:pt x="0" y="185420"/>
                      <a:pt x="0" y="177843"/>
                    </a:cubicBezTo>
                    <a:lnTo>
                      <a:pt x="0" y="13747"/>
                    </a:lnTo>
                    <a:cubicBezTo>
                      <a:pt x="0" y="6166"/>
                      <a:pt x="6166" y="0"/>
                      <a:pt x="13743" y="0"/>
                    </a:cubicBezTo>
                    <a:lnTo>
                      <a:pt x="75414" y="0"/>
                    </a:lnTo>
                    <a:cubicBezTo>
                      <a:pt x="82995" y="0"/>
                      <a:pt x="89161" y="6166"/>
                      <a:pt x="89161" y="13747"/>
                    </a:cubicBezTo>
                    <a:lnTo>
                      <a:pt x="89161" y="177840"/>
                    </a:lnTo>
                    <a:cubicBezTo>
                      <a:pt x="89161" y="185420"/>
                      <a:pt x="82991" y="191586"/>
                      <a:pt x="75414" y="191586"/>
                    </a:cubicBezTo>
                    <a:close/>
                    <a:moveTo>
                      <a:pt x="16716" y="174867"/>
                    </a:moveTo>
                    <a:lnTo>
                      <a:pt x="72441" y="174867"/>
                    </a:lnTo>
                    <a:lnTo>
                      <a:pt x="72441" y="16723"/>
                    </a:lnTo>
                    <a:lnTo>
                      <a:pt x="16716" y="16723"/>
                    </a:lnTo>
                    <a:close/>
                    <a:moveTo>
                      <a:pt x="75414" y="16723"/>
                    </a:moveTo>
                    <a:lnTo>
                      <a:pt x="75448" y="16723"/>
                    </a:lnTo>
                    <a:close/>
                  </a:path>
                </a:pathLst>
              </a:custGeom>
              <a:solidFill>
                <a:schemeClr val="tx1">
                  <a:lumMod val="50000"/>
                </a:schemeClr>
              </a:solidFill>
              <a:ln w="331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F1F4BEB-9B9E-4B44-B7DF-5A50A12BEA94}"/>
                  </a:ext>
                </a:extLst>
              </p:cNvPr>
              <p:cNvSpPr/>
              <p:nvPr/>
            </p:nvSpPr>
            <p:spPr>
              <a:xfrm>
                <a:off x="8467255" y="3120648"/>
                <a:ext cx="46974" cy="167918"/>
              </a:xfrm>
              <a:custGeom>
                <a:avLst/>
                <a:gdLst>
                  <a:gd name="connsiteX0" fmla="*/ 33231 w 46974"/>
                  <a:gd name="connsiteY0" fmla="*/ 167919 h 167918"/>
                  <a:gd name="connsiteX1" fmla="*/ 8360 w 46974"/>
                  <a:gd name="connsiteY1" fmla="*/ 167919 h 167918"/>
                  <a:gd name="connsiteX2" fmla="*/ 0 w 46974"/>
                  <a:gd name="connsiteY2" fmla="*/ 159559 h 167918"/>
                  <a:gd name="connsiteX3" fmla="*/ 0 w 46974"/>
                  <a:gd name="connsiteY3" fmla="*/ 8360 h 167918"/>
                  <a:gd name="connsiteX4" fmla="*/ 8360 w 46974"/>
                  <a:gd name="connsiteY4" fmla="*/ 0 h 167918"/>
                  <a:gd name="connsiteX5" fmla="*/ 33231 w 46974"/>
                  <a:gd name="connsiteY5" fmla="*/ 0 h 167918"/>
                  <a:gd name="connsiteX6" fmla="*/ 46975 w 46974"/>
                  <a:gd name="connsiteY6" fmla="*/ 13747 h 167918"/>
                  <a:gd name="connsiteX7" fmla="*/ 46975 w 46974"/>
                  <a:gd name="connsiteY7" fmla="*/ 154172 h 167918"/>
                  <a:gd name="connsiteX8" fmla="*/ 33231 w 46974"/>
                  <a:gd name="connsiteY8" fmla="*/ 167919 h 167918"/>
                  <a:gd name="connsiteX9" fmla="*/ 16723 w 46974"/>
                  <a:gd name="connsiteY9" fmla="*/ 151199 h 167918"/>
                  <a:gd name="connsiteX10" fmla="*/ 30259 w 46974"/>
                  <a:gd name="connsiteY10" fmla="*/ 151199 h 167918"/>
                  <a:gd name="connsiteX11" fmla="*/ 30259 w 46974"/>
                  <a:gd name="connsiteY11" fmla="*/ 16719 h 167918"/>
                  <a:gd name="connsiteX12" fmla="*/ 16723 w 46974"/>
                  <a:gd name="connsiteY12" fmla="*/ 16719 h 167918"/>
                  <a:gd name="connsiteX13" fmla="*/ 33231 w 46974"/>
                  <a:gd name="connsiteY13" fmla="*/ 16719 h 167918"/>
                  <a:gd name="connsiteX14" fmla="*/ 33265 w 46974"/>
                  <a:gd name="connsiteY14" fmla="*/ 16719 h 1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74" h="167918">
                    <a:moveTo>
                      <a:pt x="33231" y="167919"/>
                    </a:moveTo>
                    <a:lnTo>
                      <a:pt x="8360" y="167919"/>
                    </a:lnTo>
                    <a:cubicBezTo>
                      <a:pt x="3742" y="167919"/>
                      <a:pt x="0" y="164177"/>
                      <a:pt x="0" y="159559"/>
                    </a:cubicBezTo>
                    <a:lnTo>
                      <a:pt x="0" y="8360"/>
                    </a:lnTo>
                    <a:cubicBezTo>
                      <a:pt x="0" y="3742"/>
                      <a:pt x="3742" y="0"/>
                      <a:pt x="8360" y="0"/>
                    </a:cubicBezTo>
                    <a:lnTo>
                      <a:pt x="33231" y="0"/>
                    </a:lnTo>
                    <a:cubicBezTo>
                      <a:pt x="40812" y="0"/>
                      <a:pt x="46975" y="6166"/>
                      <a:pt x="46975" y="13747"/>
                    </a:cubicBezTo>
                    <a:lnTo>
                      <a:pt x="46975" y="154172"/>
                    </a:lnTo>
                    <a:cubicBezTo>
                      <a:pt x="46978" y="161753"/>
                      <a:pt x="40812" y="167919"/>
                      <a:pt x="33231" y="167919"/>
                    </a:cubicBezTo>
                    <a:close/>
                    <a:moveTo>
                      <a:pt x="16723" y="151199"/>
                    </a:moveTo>
                    <a:lnTo>
                      <a:pt x="30259" y="151199"/>
                    </a:lnTo>
                    <a:lnTo>
                      <a:pt x="30259" y="16719"/>
                    </a:lnTo>
                    <a:lnTo>
                      <a:pt x="16723" y="16719"/>
                    </a:lnTo>
                    <a:close/>
                    <a:moveTo>
                      <a:pt x="33231" y="16719"/>
                    </a:moveTo>
                    <a:lnTo>
                      <a:pt x="33265" y="16719"/>
                    </a:lnTo>
                    <a:close/>
                  </a:path>
                </a:pathLst>
              </a:custGeom>
              <a:solidFill>
                <a:schemeClr val="tx1">
                  <a:lumMod val="50000"/>
                </a:schemeClr>
              </a:solidFill>
              <a:ln w="331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627D97D-A2A4-46C1-B527-26EE73F6C30C}"/>
                  </a:ext>
                </a:extLst>
              </p:cNvPr>
              <p:cNvSpPr/>
              <p:nvPr/>
            </p:nvSpPr>
            <p:spPr>
              <a:xfrm>
                <a:off x="8565346" y="3132105"/>
                <a:ext cx="54897" cy="75627"/>
              </a:xfrm>
              <a:custGeom>
                <a:avLst/>
                <a:gdLst>
                  <a:gd name="connsiteX0" fmla="*/ 874 w 54897"/>
                  <a:gd name="connsiteY0" fmla="*/ 70986 h 75627"/>
                  <a:gd name="connsiteX1" fmla="*/ 4642 w 54897"/>
                  <a:gd name="connsiteY1" fmla="*/ 59781 h 75627"/>
                  <a:gd name="connsiteX2" fmla="*/ 37964 w 54897"/>
                  <a:gd name="connsiteY2" fmla="*/ 9687 h 75627"/>
                  <a:gd name="connsiteX3" fmla="*/ 44862 w 54897"/>
                  <a:gd name="connsiteY3" fmla="*/ 113 h 75627"/>
                  <a:gd name="connsiteX4" fmla="*/ 54449 w 54897"/>
                  <a:gd name="connsiteY4" fmla="*/ 6908 h 75627"/>
                  <a:gd name="connsiteX5" fmla="*/ 12079 w 54897"/>
                  <a:gd name="connsiteY5" fmla="*/ 74751 h 75627"/>
                  <a:gd name="connsiteX6" fmla="*/ 874 w 54897"/>
                  <a:gd name="connsiteY6" fmla="*/ 70986 h 7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7" h="75627">
                    <a:moveTo>
                      <a:pt x="874" y="70986"/>
                    </a:moveTo>
                    <a:cubicBezTo>
                      <a:pt x="-1179" y="66853"/>
                      <a:pt x="509" y="61834"/>
                      <a:pt x="4642" y="59781"/>
                    </a:cubicBezTo>
                    <a:cubicBezTo>
                      <a:pt x="42385" y="41029"/>
                      <a:pt x="38161" y="10957"/>
                      <a:pt x="37964" y="9687"/>
                    </a:cubicBezTo>
                    <a:cubicBezTo>
                      <a:pt x="37255" y="5152"/>
                      <a:pt x="40335" y="859"/>
                      <a:pt x="44862" y="113"/>
                    </a:cubicBezTo>
                    <a:cubicBezTo>
                      <a:pt x="49366" y="-633"/>
                      <a:pt x="53667" y="2384"/>
                      <a:pt x="54449" y="6908"/>
                    </a:cubicBezTo>
                    <a:cubicBezTo>
                      <a:pt x="54753" y="8667"/>
                      <a:pt x="61314" y="50288"/>
                      <a:pt x="12079" y="74751"/>
                    </a:cubicBezTo>
                    <a:cubicBezTo>
                      <a:pt x="7953" y="76805"/>
                      <a:pt x="2934" y="75126"/>
                      <a:pt x="874" y="70986"/>
                    </a:cubicBezTo>
                    <a:close/>
                  </a:path>
                </a:pathLst>
              </a:custGeom>
              <a:solidFill>
                <a:schemeClr val="tx1">
                  <a:lumMod val="50000"/>
                </a:schemeClr>
              </a:solidFill>
              <a:ln w="331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66E85F9-D219-43AB-84BA-4555DF9F7CC9}"/>
                  </a:ext>
                </a:extLst>
              </p:cNvPr>
              <p:cNvSpPr/>
              <p:nvPr/>
            </p:nvSpPr>
            <p:spPr>
              <a:xfrm>
                <a:off x="8603513" y="3132074"/>
                <a:ext cx="85703" cy="51662"/>
              </a:xfrm>
              <a:custGeom>
                <a:avLst/>
                <a:gdLst>
                  <a:gd name="connsiteX0" fmla="*/ 59872 w 85703"/>
                  <a:gd name="connsiteY0" fmla="*/ 51663 h 51662"/>
                  <a:gd name="connsiteX1" fmla="*/ 25831 w 85703"/>
                  <a:gd name="connsiteY1" fmla="*/ 51663 h 51662"/>
                  <a:gd name="connsiteX2" fmla="*/ 0 w 85703"/>
                  <a:gd name="connsiteY2" fmla="*/ 25831 h 51662"/>
                  <a:gd name="connsiteX3" fmla="*/ 25831 w 85703"/>
                  <a:gd name="connsiteY3" fmla="*/ 0 h 51662"/>
                  <a:gd name="connsiteX4" fmla="*/ 59872 w 85703"/>
                  <a:gd name="connsiteY4" fmla="*/ 0 h 51662"/>
                  <a:gd name="connsiteX5" fmla="*/ 85703 w 85703"/>
                  <a:gd name="connsiteY5" fmla="*/ 25831 h 51662"/>
                  <a:gd name="connsiteX6" fmla="*/ 59872 w 85703"/>
                  <a:gd name="connsiteY6" fmla="*/ 51663 h 51662"/>
                  <a:gd name="connsiteX7" fmla="*/ 25835 w 85703"/>
                  <a:gd name="connsiteY7" fmla="*/ 16719 h 51662"/>
                  <a:gd name="connsiteX8" fmla="*/ 16723 w 85703"/>
                  <a:gd name="connsiteY8" fmla="*/ 25831 h 51662"/>
                  <a:gd name="connsiteX9" fmla="*/ 25835 w 85703"/>
                  <a:gd name="connsiteY9" fmla="*/ 34943 h 51662"/>
                  <a:gd name="connsiteX10" fmla="*/ 59875 w 85703"/>
                  <a:gd name="connsiteY10" fmla="*/ 34943 h 51662"/>
                  <a:gd name="connsiteX11" fmla="*/ 68987 w 85703"/>
                  <a:gd name="connsiteY11" fmla="*/ 25831 h 51662"/>
                  <a:gd name="connsiteX12" fmla="*/ 59875 w 85703"/>
                  <a:gd name="connsiteY12" fmla="*/ 16719 h 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03" h="51662">
                    <a:moveTo>
                      <a:pt x="59872" y="51663"/>
                    </a:moveTo>
                    <a:lnTo>
                      <a:pt x="25831" y="51663"/>
                    </a:lnTo>
                    <a:cubicBezTo>
                      <a:pt x="11586" y="51663"/>
                      <a:pt x="0" y="40076"/>
                      <a:pt x="0" y="25831"/>
                    </a:cubicBezTo>
                    <a:cubicBezTo>
                      <a:pt x="0" y="11590"/>
                      <a:pt x="11586" y="0"/>
                      <a:pt x="25831" y="0"/>
                    </a:cubicBezTo>
                    <a:lnTo>
                      <a:pt x="59872" y="0"/>
                    </a:lnTo>
                    <a:cubicBezTo>
                      <a:pt x="74117" y="0"/>
                      <a:pt x="85703" y="11586"/>
                      <a:pt x="85703" y="25831"/>
                    </a:cubicBezTo>
                    <a:cubicBezTo>
                      <a:pt x="85703" y="40073"/>
                      <a:pt x="74117" y="51663"/>
                      <a:pt x="59872" y="51663"/>
                    </a:cubicBezTo>
                    <a:close/>
                    <a:moveTo>
                      <a:pt x="25835" y="16719"/>
                    </a:moveTo>
                    <a:cubicBezTo>
                      <a:pt x="20812" y="16719"/>
                      <a:pt x="16723" y="20805"/>
                      <a:pt x="16723" y="25831"/>
                    </a:cubicBezTo>
                    <a:cubicBezTo>
                      <a:pt x="16723" y="30857"/>
                      <a:pt x="20812" y="34943"/>
                      <a:pt x="25835" y="34943"/>
                    </a:cubicBezTo>
                    <a:lnTo>
                      <a:pt x="59875" y="34943"/>
                    </a:lnTo>
                    <a:cubicBezTo>
                      <a:pt x="64898" y="34943"/>
                      <a:pt x="68987" y="30854"/>
                      <a:pt x="68987" y="25831"/>
                    </a:cubicBezTo>
                    <a:cubicBezTo>
                      <a:pt x="68987" y="20809"/>
                      <a:pt x="64898" y="16719"/>
                      <a:pt x="59875" y="16719"/>
                    </a:cubicBezTo>
                    <a:close/>
                  </a:path>
                </a:pathLst>
              </a:custGeom>
              <a:solidFill>
                <a:schemeClr val="tx1">
                  <a:lumMod val="50000"/>
                </a:schemeClr>
              </a:solidFill>
              <a:ln w="331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FF23892-C206-49FC-AE8A-3F74D36D0D0B}"/>
                  </a:ext>
                </a:extLst>
              </p:cNvPr>
              <p:cNvSpPr/>
              <p:nvPr/>
            </p:nvSpPr>
            <p:spPr>
              <a:xfrm>
                <a:off x="8603513" y="3167018"/>
                <a:ext cx="85703" cy="51662"/>
              </a:xfrm>
              <a:custGeom>
                <a:avLst/>
                <a:gdLst>
                  <a:gd name="connsiteX0" fmla="*/ 59872 w 85703"/>
                  <a:gd name="connsiteY0" fmla="*/ 51663 h 51662"/>
                  <a:gd name="connsiteX1" fmla="*/ 25831 w 85703"/>
                  <a:gd name="connsiteY1" fmla="*/ 51663 h 51662"/>
                  <a:gd name="connsiteX2" fmla="*/ 0 w 85703"/>
                  <a:gd name="connsiteY2" fmla="*/ 25831 h 51662"/>
                  <a:gd name="connsiteX3" fmla="*/ 25831 w 85703"/>
                  <a:gd name="connsiteY3" fmla="*/ 0 h 51662"/>
                  <a:gd name="connsiteX4" fmla="*/ 59872 w 85703"/>
                  <a:gd name="connsiteY4" fmla="*/ 0 h 51662"/>
                  <a:gd name="connsiteX5" fmla="*/ 85703 w 85703"/>
                  <a:gd name="connsiteY5" fmla="*/ 25831 h 51662"/>
                  <a:gd name="connsiteX6" fmla="*/ 59872 w 85703"/>
                  <a:gd name="connsiteY6" fmla="*/ 51663 h 51662"/>
                  <a:gd name="connsiteX7" fmla="*/ 25835 w 85703"/>
                  <a:gd name="connsiteY7" fmla="*/ 16719 h 51662"/>
                  <a:gd name="connsiteX8" fmla="*/ 16723 w 85703"/>
                  <a:gd name="connsiteY8" fmla="*/ 25831 h 51662"/>
                  <a:gd name="connsiteX9" fmla="*/ 25835 w 85703"/>
                  <a:gd name="connsiteY9" fmla="*/ 34943 h 51662"/>
                  <a:gd name="connsiteX10" fmla="*/ 59875 w 85703"/>
                  <a:gd name="connsiteY10" fmla="*/ 34943 h 51662"/>
                  <a:gd name="connsiteX11" fmla="*/ 68987 w 85703"/>
                  <a:gd name="connsiteY11" fmla="*/ 25831 h 51662"/>
                  <a:gd name="connsiteX12" fmla="*/ 59875 w 85703"/>
                  <a:gd name="connsiteY12" fmla="*/ 16719 h 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03" h="51662">
                    <a:moveTo>
                      <a:pt x="59872" y="51663"/>
                    </a:moveTo>
                    <a:lnTo>
                      <a:pt x="25831" y="51663"/>
                    </a:lnTo>
                    <a:cubicBezTo>
                      <a:pt x="11586" y="51663"/>
                      <a:pt x="0" y="40076"/>
                      <a:pt x="0" y="25831"/>
                    </a:cubicBezTo>
                    <a:cubicBezTo>
                      <a:pt x="0" y="11586"/>
                      <a:pt x="11586" y="0"/>
                      <a:pt x="25831" y="0"/>
                    </a:cubicBezTo>
                    <a:lnTo>
                      <a:pt x="59872" y="0"/>
                    </a:lnTo>
                    <a:cubicBezTo>
                      <a:pt x="74117" y="0"/>
                      <a:pt x="85703" y="11586"/>
                      <a:pt x="85703" y="25831"/>
                    </a:cubicBezTo>
                    <a:cubicBezTo>
                      <a:pt x="85703" y="40076"/>
                      <a:pt x="74117" y="51663"/>
                      <a:pt x="59872" y="51663"/>
                    </a:cubicBezTo>
                    <a:close/>
                    <a:moveTo>
                      <a:pt x="25835" y="16719"/>
                    </a:moveTo>
                    <a:cubicBezTo>
                      <a:pt x="20812" y="16719"/>
                      <a:pt x="16723" y="20809"/>
                      <a:pt x="16723" y="25831"/>
                    </a:cubicBezTo>
                    <a:cubicBezTo>
                      <a:pt x="16723" y="30854"/>
                      <a:pt x="20812" y="34943"/>
                      <a:pt x="25835" y="34943"/>
                    </a:cubicBezTo>
                    <a:lnTo>
                      <a:pt x="59875" y="34943"/>
                    </a:lnTo>
                    <a:cubicBezTo>
                      <a:pt x="64898" y="34943"/>
                      <a:pt x="68987" y="30854"/>
                      <a:pt x="68987" y="25831"/>
                    </a:cubicBezTo>
                    <a:cubicBezTo>
                      <a:pt x="68987" y="20809"/>
                      <a:pt x="64898" y="16719"/>
                      <a:pt x="59875" y="16719"/>
                    </a:cubicBezTo>
                    <a:close/>
                  </a:path>
                </a:pathLst>
              </a:custGeom>
              <a:solidFill>
                <a:schemeClr val="tx1">
                  <a:lumMod val="50000"/>
                </a:schemeClr>
              </a:solidFill>
              <a:ln w="331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DB77177-C5D4-4C26-A9C9-A638752C15B8}"/>
                  </a:ext>
                </a:extLst>
              </p:cNvPr>
              <p:cNvSpPr/>
              <p:nvPr/>
            </p:nvSpPr>
            <p:spPr>
              <a:xfrm>
                <a:off x="8603513" y="3201961"/>
                <a:ext cx="85703" cy="51662"/>
              </a:xfrm>
              <a:custGeom>
                <a:avLst/>
                <a:gdLst>
                  <a:gd name="connsiteX0" fmla="*/ 59872 w 85703"/>
                  <a:gd name="connsiteY0" fmla="*/ 51663 h 51662"/>
                  <a:gd name="connsiteX1" fmla="*/ 25831 w 85703"/>
                  <a:gd name="connsiteY1" fmla="*/ 51663 h 51662"/>
                  <a:gd name="connsiteX2" fmla="*/ 0 w 85703"/>
                  <a:gd name="connsiteY2" fmla="*/ 25831 h 51662"/>
                  <a:gd name="connsiteX3" fmla="*/ 25831 w 85703"/>
                  <a:gd name="connsiteY3" fmla="*/ 0 h 51662"/>
                  <a:gd name="connsiteX4" fmla="*/ 59872 w 85703"/>
                  <a:gd name="connsiteY4" fmla="*/ 0 h 51662"/>
                  <a:gd name="connsiteX5" fmla="*/ 85703 w 85703"/>
                  <a:gd name="connsiteY5" fmla="*/ 25831 h 51662"/>
                  <a:gd name="connsiteX6" fmla="*/ 59872 w 85703"/>
                  <a:gd name="connsiteY6" fmla="*/ 51663 h 51662"/>
                  <a:gd name="connsiteX7" fmla="*/ 25835 w 85703"/>
                  <a:gd name="connsiteY7" fmla="*/ 16719 h 51662"/>
                  <a:gd name="connsiteX8" fmla="*/ 16723 w 85703"/>
                  <a:gd name="connsiteY8" fmla="*/ 25831 h 51662"/>
                  <a:gd name="connsiteX9" fmla="*/ 25835 w 85703"/>
                  <a:gd name="connsiteY9" fmla="*/ 34943 h 51662"/>
                  <a:gd name="connsiteX10" fmla="*/ 59875 w 85703"/>
                  <a:gd name="connsiteY10" fmla="*/ 34943 h 51662"/>
                  <a:gd name="connsiteX11" fmla="*/ 68987 w 85703"/>
                  <a:gd name="connsiteY11" fmla="*/ 25831 h 51662"/>
                  <a:gd name="connsiteX12" fmla="*/ 59875 w 85703"/>
                  <a:gd name="connsiteY12" fmla="*/ 16719 h 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03" h="51662">
                    <a:moveTo>
                      <a:pt x="59872" y="51663"/>
                    </a:moveTo>
                    <a:lnTo>
                      <a:pt x="25831" y="51663"/>
                    </a:lnTo>
                    <a:cubicBezTo>
                      <a:pt x="11586" y="51663"/>
                      <a:pt x="0" y="40076"/>
                      <a:pt x="0" y="25831"/>
                    </a:cubicBezTo>
                    <a:cubicBezTo>
                      <a:pt x="0" y="11590"/>
                      <a:pt x="11586" y="0"/>
                      <a:pt x="25831" y="0"/>
                    </a:cubicBezTo>
                    <a:lnTo>
                      <a:pt x="59872" y="0"/>
                    </a:lnTo>
                    <a:cubicBezTo>
                      <a:pt x="74117" y="0"/>
                      <a:pt x="85703" y="11586"/>
                      <a:pt x="85703" y="25831"/>
                    </a:cubicBezTo>
                    <a:cubicBezTo>
                      <a:pt x="85703" y="40073"/>
                      <a:pt x="74117" y="51663"/>
                      <a:pt x="59872" y="51663"/>
                    </a:cubicBezTo>
                    <a:close/>
                    <a:moveTo>
                      <a:pt x="25835" y="16719"/>
                    </a:moveTo>
                    <a:cubicBezTo>
                      <a:pt x="20812" y="16719"/>
                      <a:pt x="16723" y="20805"/>
                      <a:pt x="16723" y="25831"/>
                    </a:cubicBezTo>
                    <a:cubicBezTo>
                      <a:pt x="16723" y="30857"/>
                      <a:pt x="20812" y="34943"/>
                      <a:pt x="25835" y="34943"/>
                    </a:cubicBezTo>
                    <a:lnTo>
                      <a:pt x="59875" y="34943"/>
                    </a:lnTo>
                    <a:cubicBezTo>
                      <a:pt x="64898" y="34943"/>
                      <a:pt x="68987" y="30854"/>
                      <a:pt x="68987" y="25831"/>
                    </a:cubicBezTo>
                    <a:cubicBezTo>
                      <a:pt x="68987" y="20809"/>
                      <a:pt x="64898" y="16719"/>
                      <a:pt x="59875" y="16719"/>
                    </a:cubicBezTo>
                    <a:close/>
                  </a:path>
                </a:pathLst>
              </a:custGeom>
              <a:solidFill>
                <a:schemeClr val="tx1">
                  <a:lumMod val="50000"/>
                </a:schemeClr>
              </a:solidFill>
              <a:ln w="331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A23BA01-1684-4371-87F9-FF22F55DAD21}"/>
                  </a:ext>
                </a:extLst>
              </p:cNvPr>
              <p:cNvSpPr/>
              <p:nvPr/>
            </p:nvSpPr>
            <p:spPr>
              <a:xfrm>
                <a:off x="8603513" y="3236901"/>
                <a:ext cx="85703" cy="51662"/>
              </a:xfrm>
              <a:custGeom>
                <a:avLst/>
                <a:gdLst>
                  <a:gd name="connsiteX0" fmla="*/ 59872 w 85703"/>
                  <a:gd name="connsiteY0" fmla="*/ 51663 h 51662"/>
                  <a:gd name="connsiteX1" fmla="*/ 25831 w 85703"/>
                  <a:gd name="connsiteY1" fmla="*/ 51663 h 51662"/>
                  <a:gd name="connsiteX2" fmla="*/ 0 w 85703"/>
                  <a:gd name="connsiteY2" fmla="*/ 25831 h 51662"/>
                  <a:gd name="connsiteX3" fmla="*/ 25831 w 85703"/>
                  <a:gd name="connsiteY3" fmla="*/ 0 h 51662"/>
                  <a:gd name="connsiteX4" fmla="*/ 59872 w 85703"/>
                  <a:gd name="connsiteY4" fmla="*/ 0 h 51662"/>
                  <a:gd name="connsiteX5" fmla="*/ 85703 w 85703"/>
                  <a:gd name="connsiteY5" fmla="*/ 25831 h 51662"/>
                  <a:gd name="connsiteX6" fmla="*/ 59872 w 85703"/>
                  <a:gd name="connsiteY6" fmla="*/ 51663 h 51662"/>
                  <a:gd name="connsiteX7" fmla="*/ 25835 w 85703"/>
                  <a:gd name="connsiteY7" fmla="*/ 16723 h 51662"/>
                  <a:gd name="connsiteX8" fmla="*/ 16723 w 85703"/>
                  <a:gd name="connsiteY8" fmla="*/ 25835 h 51662"/>
                  <a:gd name="connsiteX9" fmla="*/ 25835 w 85703"/>
                  <a:gd name="connsiteY9" fmla="*/ 34947 h 51662"/>
                  <a:gd name="connsiteX10" fmla="*/ 59875 w 85703"/>
                  <a:gd name="connsiteY10" fmla="*/ 34947 h 51662"/>
                  <a:gd name="connsiteX11" fmla="*/ 68987 w 85703"/>
                  <a:gd name="connsiteY11" fmla="*/ 25835 h 51662"/>
                  <a:gd name="connsiteX12" fmla="*/ 59875 w 85703"/>
                  <a:gd name="connsiteY12" fmla="*/ 16723 h 5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03" h="51662">
                    <a:moveTo>
                      <a:pt x="59872" y="51663"/>
                    </a:moveTo>
                    <a:lnTo>
                      <a:pt x="25831" y="51663"/>
                    </a:lnTo>
                    <a:cubicBezTo>
                      <a:pt x="11586" y="51663"/>
                      <a:pt x="0" y="40076"/>
                      <a:pt x="0" y="25831"/>
                    </a:cubicBezTo>
                    <a:cubicBezTo>
                      <a:pt x="0" y="11586"/>
                      <a:pt x="11586" y="0"/>
                      <a:pt x="25831" y="0"/>
                    </a:cubicBezTo>
                    <a:lnTo>
                      <a:pt x="59872" y="0"/>
                    </a:lnTo>
                    <a:cubicBezTo>
                      <a:pt x="74117" y="0"/>
                      <a:pt x="85703" y="11586"/>
                      <a:pt x="85703" y="25831"/>
                    </a:cubicBezTo>
                    <a:cubicBezTo>
                      <a:pt x="85703" y="40076"/>
                      <a:pt x="74117" y="51663"/>
                      <a:pt x="59872" y="51663"/>
                    </a:cubicBezTo>
                    <a:close/>
                    <a:moveTo>
                      <a:pt x="25835" y="16723"/>
                    </a:moveTo>
                    <a:cubicBezTo>
                      <a:pt x="20812" y="16723"/>
                      <a:pt x="16723" y="20812"/>
                      <a:pt x="16723" y="25835"/>
                    </a:cubicBezTo>
                    <a:cubicBezTo>
                      <a:pt x="16723" y="30857"/>
                      <a:pt x="20812" y="34947"/>
                      <a:pt x="25835" y="34947"/>
                    </a:cubicBezTo>
                    <a:lnTo>
                      <a:pt x="59875" y="34947"/>
                    </a:lnTo>
                    <a:cubicBezTo>
                      <a:pt x="64898" y="34947"/>
                      <a:pt x="68987" y="30860"/>
                      <a:pt x="68987" y="25835"/>
                    </a:cubicBezTo>
                    <a:cubicBezTo>
                      <a:pt x="68987" y="20809"/>
                      <a:pt x="64898" y="16723"/>
                      <a:pt x="59875" y="16723"/>
                    </a:cubicBezTo>
                    <a:close/>
                  </a:path>
                </a:pathLst>
              </a:custGeom>
              <a:solidFill>
                <a:schemeClr val="tx1">
                  <a:lumMod val="50000"/>
                </a:schemeClr>
              </a:solidFill>
              <a:ln w="331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DBF2ABA-53AE-46EB-B616-4FBAD279F904}"/>
                  </a:ext>
                </a:extLst>
              </p:cNvPr>
              <p:cNvSpPr/>
              <p:nvPr/>
            </p:nvSpPr>
            <p:spPr>
              <a:xfrm>
                <a:off x="8497513" y="3049451"/>
                <a:ext cx="191700" cy="239116"/>
              </a:xfrm>
              <a:custGeom>
                <a:avLst/>
                <a:gdLst>
                  <a:gd name="connsiteX0" fmla="*/ 165869 w 191700"/>
                  <a:gd name="connsiteY0" fmla="*/ 239116 h 239116"/>
                  <a:gd name="connsiteX1" fmla="*/ 89769 w 191700"/>
                  <a:gd name="connsiteY1" fmla="*/ 239116 h 239116"/>
                  <a:gd name="connsiteX2" fmla="*/ 64185 w 191700"/>
                  <a:gd name="connsiteY2" fmla="*/ 235080 h 239116"/>
                  <a:gd name="connsiteX3" fmla="*/ 50870 w 191700"/>
                  <a:gd name="connsiteY3" fmla="*/ 230770 h 239116"/>
                  <a:gd name="connsiteX4" fmla="*/ 28179 w 191700"/>
                  <a:gd name="connsiteY4" fmla="*/ 227192 h 239116"/>
                  <a:gd name="connsiteX5" fmla="*/ 8360 w 191700"/>
                  <a:gd name="connsiteY5" fmla="*/ 227192 h 239116"/>
                  <a:gd name="connsiteX6" fmla="*/ 0 w 191700"/>
                  <a:gd name="connsiteY6" fmla="*/ 218832 h 239116"/>
                  <a:gd name="connsiteX7" fmla="*/ 0 w 191700"/>
                  <a:gd name="connsiteY7" fmla="*/ 91448 h 239116"/>
                  <a:gd name="connsiteX8" fmla="*/ 8156 w 191700"/>
                  <a:gd name="connsiteY8" fmla="*/ 83092 h 239116"/>
                  <a:gd name="connsiteX9" fmla="*/ 58601 w 191700"/>
                  <a:gd name="connsiteY9" fmla="*/ 70612 h 239116"/>
                  <a:gd name="connsiteX10" fmla="*/ 61721 w 191700"/>
                  <a:gd name="connsiteY10" fmla="*/ 67118 h 239116"/>
                  <a:gd name="connsiteX11" fmla="*/ 91210 w 191700"/>
                  <a:gd name="connsiteY11" fmla="*/ 17836 h 239116"/>
                  <a:gd name="connsiteX12" fmla="*/ 111645 w 191700"/>
                  <a:gd name="connsiteY12" fmla="*/ 0 h 239116"/>
                  <a:gd name="connsiteX13" fmla="*/ 111651 w 191700"/>
                  <a:gd name="connsiteY13" fmla="*/ 0 h 239116"/>
                  <a:gd name="connsiteX14" fmla="*/ 139877 w 191700"/>
                  <a:gd name="connsiteY14" fmla="*/ 25544 h 239116"/>
                  <a:gd name="connsiteX15" fmla="*/ 129397 w 191700"/>
                  <a:gd name="connsiteY15" fmla="*/ 73966 h 239116"/>
                  <a:gd name="connsiteX16" fmla="*/ 125983 w 191700"/>
                  <a:gd name="connsiteY16" fmla="*/ 82627 h 239116"/>
                  <a:gd name="connsiteX17" fmla="*/ 165865 w 191700"/>
                  <a:gd name="connsiteY17" fmla="*/ 82627 h 239116"/>
                  <a:gd name="connsiteX18" fmla="*/ 191700 w 191700"/>
                  <a:gd name="connsiteY18" fmla="*/ 108458 h 239116"/>
                  <a:gd name="connsiteX19" fmla="*/ 184879 w 191700"/>
                  <a:gd name="connsiteY19" fmla="*/ 125930 h 239116"/>
                  <a:gd name="connsiteX20" fmla="*/ 191700 w 191700"/>
                  <a:gd name="connsiteY20" fmla="*/ 143401 h 239116"/>
                  <a:gd name="connsiteX21" fmla="*/ 184879 w 191700"/>
                  <a:gd name="connsiteY21" fmla="*/ 160873 h 239116"/>
                  <a:gd name="connsiteX22" fmla="*/ 191700 w 191700"/>
                  <a:gd name="connsiteY22" fmla="*/ 178345 h 239116"/>
                  <a:gd name="connsiteX23" fmla="*/ 184879 w 191700"/>
                  <a:gd name="connsiteY23" fmla="*/ 195816 h 239116"/>
                  <a:gd name="connsiteX24" fmla="*/ 191700 w 191700"/>
                  <a:gd name="connsiteY24" fmla="*/ 213288 h 239116"/>
                  <a:gd name="connsiteX25" fmla="*/ 165869 w 191700"/>
                  <a:gd name="connsiteY25" fmla="*/ 239116 h 239116"/>
                  <a:gd name="connsiteX26" fmla="*/ 16719 w 191700"/>
                  <a:gd name="connsiteY26" fmla="*/ 210473 h 239116"/>
                  <a:gd name="connsiteX27" fmla="*/ 28179 w 191700"/>
                  <a:gd name="connsiteY27" fmla="*/ 210473 h 239116"/>
                  <a:gd name="connsiteX28" fmla="*/ 56016 w 191700"/>
                  <a:gd name="connsiteY28" fmla="*/ 214863 h 239116"/>
                  <a:gd name="connsiteX29" fmla="*/ 69332 w 191700"/>
                  <a:gd name="connsiteY29" fmla="*/ 219173 h 239116"/>
                  <a:gd name="connsiteX30" fmla="*/ 89769 w 191700"/>
                  <a:gd name="connsiteY30" fmla="*/ 222397 h 239116"/>
                  <a:gd name="connsiteX31" fmla="*/ 165869 w 191700"/>
                  <a:gd name="connsiteY31" fmla="*/ 222397 h 239116"/>
                  <a:gd name="connsiteX32" fmla="*/ 174984 w 191700"/>
                  <a:gd name="connsiteY32" fmla="*/ 213285 h 239116"/>
                  <a:gd name="connsiteX33" fmla="*/ 165869 w 191700"/>
                  <a:gd name="connsiteY33" fmla="*/ 204173 h 239116"/>
                  <a:gd name="connsiteX34" fmla="*/ 157509 w 191700"/>
                  <a:gd name="connsiteY34" fmla="*/ 195813 h 239116"/>
                  <a:gd name="connsiteX35" fmla="*/ 165869 w 191700"/>
                  <a:gd name="connsiteY35" fmla="*/ 187453 h 239116"/>
                  <a:gd name="connsiteX36" fmla="*/ 174984 w 191700"/>
                  <a:gd name="connsiteY36" fmla="*/ 178341 h 239116"/>
                  <a:gd name="connsiteX37" fmla="*/ 165872 w 191700"/>
                  <a:gd name="connsiteY37" fmla="*/ 169229 h 239116"/>
                  <a:gd name="connsiteX38" fmla="*/ 157512 w 191700"/>
                  <a:gd name="connsiteY38" fmla="*/ 160870 h 239116"/>
                  <a:gd name="connsiteX39" fmla="*/ 165872 w 191700"/>
                  <a:gd name="connsiteY39" fmla="*/ 152510 h 239116"/>
                  <a:gd name="connsiteX40" fmla="*/ 174984 w 191700"/>
                  <a:gd name="connsiteY40" fmla="*/ 143398 h 239116"/>
                  <a:gd name="connsiteX41" fmla="*/ 165869 w 191700"/>
                  <a:gd name="connsiteY41" fmla="*/ 134286 h 239116"/>
                  <a:gd name="connsiteX42" fmla="*/ 157509 w 191700"/>
                  <a:gd name="connsiteY42" fmla="*/ 125926 h 239116"/>
                  <a:gd name="connsiteX43" fmla="*/ 165869 w 191700"/>
                  <a:gd name="connsiteY43" fmla="*/ 117567 h 239116"/>
                  <a:gd name="connsiteX44" fmla="*/ 174984 w 191700"/>
                  <a:gd name="connsiteY44" fmla="*/ 108455 h 239116"/>
                  <a:gd name="connsiteX45" fmla="*/ 165869 w 191700"/>
                  <a:gd name="connsiteY45" fmla="*/ 99343 h 239116"/>
                  <a:gd name="connsiteX46" fmla="*/ 114042 w 191700"/>
                  <a:gd name="connsiteY46" fmla="*/ 99343 h 239116"/>
                  <a:gd name="connsiteX47" fmla="*/ 107251 w 191700"/>
                  <a:gd name="connsiteY47" fmla="*/ 95858 h 239116"/>
                  <a:gd name="connsiteX48" fmla="*/ 106124 w 191700"/>
                  <a:gd name="connsiteY48" fmla="*/ 88308 h 239116"/>
                  <a:gd name="connsiteX49" fmla="*/ 113868 w 191700"/>
                  <a:gd name="connsiteY49" fmla="*/ 67773 h 239116"/>
                  <a:gd name="connsiteX50" fmla="*/ 123465 w 191700"/>
                  <a:gd name="connsiteY50" fmla="*/ 28730 h 239116"/>
                  <a:gd name="connsiteX51" fmla="*/ 111645 w 191700"/>
                  <a:gd name="connsiteY51" fmla="*/ 16716 h 239116"/>
                  <a:gd name="connsiteX52" fmla="*/ 107622 w 191700"/>
                  <a:gd name="connsiteY52" fmla="*/ 21040 h 239116"/>
                  <a:gd name="connsiteX53" fmla="*/ 74518 w 191700"/>
                  <a:gd name="connsiteY53" fmla="*/ 77885 h 239116"/>
                  <a:gd name="connsiteX54" fmla="*/ 73893 w 191700"/>
                  <a:gd name="connsiteY54" fmla="*/ 78581 h 239116"/>
                  <a:gd name="connsiteX55" fmla="*/ 71345 w 191700"/>
                  <a:gd name="connsiteY55" fmla="*/ 81426 h 239116"/>
                  <a:gd name="connsiteX56" fmla="*/ 16716 w 191700"/>
                  <a:gd name="connsiteY56" fmla="*/ 99520 h 239116"/>
                  <a:gd name="connsiteX57" fmla="*/ 16716 w 191700"/>
                  <a:gd name="connsiteY57" fmla="*/ 210473 h 2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700" h="239116">
                    <a:moveTo>
                      <a:pt x="165869" y="239116"/>
                    </a:moveTo>
                    <a:lnTo>
                      <a:pt x="89769" y="239116"/>
                    </a:lnTo>
                    <a:cubicBezTo>
                      <a:pt x="81065" y="239116"/>
                      <a:pt x="72458" y="237758"/>
                      <a:pt x="64185" y="235080"/>
                    </a:cubicBezTo>
                    <a:lnTo>
                      <a:pt x="50870" y="230770"/>
                    </a:lnTo>
                    <a:cubicBezTo>
                      <a:pt x="43527" y="228396"/>
                      <a:pt x="35893" y="227192"/>
                      <a:pt x="28179" y="227192"/>
                    </a:cubicBezTo>
                    <a:lnTo>
                      <a:pt x="8360" y="227192"/>
                    </a:lnTo>
                    <a:cubicBezTo>
                      <a:pt x="3742" y="227192"/>
                      <a:pt x="0" y="223450"/>
                      <a:pt x="0" y="218832"/>
                    </a:cubicBezTo>
                    <a:lnTo>
                      <a:pt x="0" y="91448"/>
                    </a:lnTo>
                    <a:cubicBezTo>
                      <a:pt x="0" y="86910"/>
                      <a:pt x="3618" y="83202"/>
                      <a:pt x="8156" y="83092"/>
                    </a:cubicBezTo>
                    <a:cubicBezTo>
                      <a:pt x="48854" y="82098"/>
                      <a:pt x="53806" y="76260"/>
                      <a:pt x="58601" y="70612"/>
                    </a:cubicBezTo>
                    <a:cubicBezTo>
                      <a:pt x="59594" y="69439"/>
                      <a:pt x="60597" y="68272"/>
                      <a:pt x="61721" y="67118"/>
                    </a:cubicBezTo>
                    <a:cubicBezTo>
                      <a:pt x="69312" y="57555"/>
                      <a:pt x="88629" y="31061"/>
                      <a:pt x="91210" y="17836"/>
                    </a:cubicBezTo>
                    <a:cubicBezTo>
                      <a:pt x="93327" y="6999"/>
                      <a:pt x="101346" y="0"/>
                      <a:pt x="111645" y="0"/>
                    </a:cubicBezTo>
                    <a:lnTo>
                      <a:pt x="111651" y="0"/>
                    </a:lnTo>
                    <a:cubicBezTo>
                      <a:pt x="122927" y="3"/>
                      <a:pt x="136657" y="8958"/>
                      <a:pt x="139877" y="25544"/>
                    </a:cubicBezTo>
                    <a:cubicBezTo>
                      <a:pt x="142769" y="40414"/>
                      <a:pt x="136276" y="56712"/>
                      <a:pt x="129397" y="73966"/>
                    </a:cubicBezTo>
                    <a:cubicBezTo>
                      <a:pt x="128264" y="76808"/>
                      <a:pt x="127113" y="79698"/>
                      <a:pt x="125983" y="82627"/>
                    </a:cubicBezTo>
                    <a:lnTo>
                      <a:pt x="165865" y="82627"/>
                    </a:lnTo>
                    <a:cubicBezTo>
                      <a:pt x="180110" y="82627"/>
                      <a:pt x="191700" y="94213"/>
                      <a:pt x="191700" y="108458"/>
                    </a:cubicBezTo>
                    <a:cubicBezTo>
                      <a:pt x="191700" y="115189"/>
                      <a:pt x="189112" y="121329"/>
                      <a:pt x="184879" y="125930"/>
                    </a:cubicBezTo>
                    <a:cubicBezTo>
                      <a:pt x="189112" y="130531"/>
                      <a:pt x="191700" y="136670"/>
                      <a:pt x="191700" y="143401"/>
                    </a:cubicBezTo>
                    <a:cubicBezTo>
                      <a:pt x="191700" y="150133"/>
                      <a:pt x="189115" y="156272"/>
                      <a:pt x="184879" y="160873"/>
                    </a:cubicBezTo>
                    <a:cubicBezTo>
                      <a:pt x="189115" y="165474"/>
                      <a:pt x="191700" y="171614"/>
                      <a:pt x="191700" y="178345"/>
                    </a:cubicBezTo>
                    <a:cubicBezTo>
                      <a:pt x="191700" y="185076"/>
                      <a:pt x="189115" y="191215"/>
                      <a:pt x="184879" y="195816"/>
                    </a:cubicBezTo>
                    <a:cubicBezTo>
                      <a:pt x="189115" y="200418"/>
                      <a:pt x="191700" y="206554"/>
                      <a:pt x="191700" y="213288"/>
                    </a:cubicBezTo>
                    <a:cubicBezTo>
                      <a:pt x="191703" y="227530"/>
                      <a:pt x="180114" y="239116"/>
                      <a:pt x="165869" y="239116"/>
                    </a:cubicBezTo>
                    <a:close/>
                    <a:moveTo>
                      <a:pt x="16719" y="210473"/>
                    </a:moveTo>
                    <a:lnTo>
                      <a:pt x="28179" y="210473"/>
                    </a:lnTo>
                    <a:cubicBezTo>
                      <a:pt x="37642" y="210473"/>
                      <a:pt x="47008" y="211951"/>
                      <a:pt x="56016" y="214863"/>
                    </a:cubicBezTo>
                    <a:lnTo>
                      <a:pt x="69332" y="219173"/>
                    </a:lnTo>
                    <a:cubicBezTo>
                      <a:pt x="75942" y="221313"/>
                      <a:pt x="82817" y="222397"/>
                      <a:pt x="89769" y="222397"/>
                    </a:cubicBezTo>
                    <a:lnTo>
                      <a:pt x="165869" y="222397"/>
                    </a:lnTo>
                    <a:cubicBezTo>
                      <a:pt x="170895" y="222397"/>
                      <a:pt x="174984" y="218307"/>
                      <a:pt x="174984" y="213285"/>
                    </a:cubicBezTo>
                    <a:cubicBezTo>
                      <a:pt x="174984" y="208262"/>
                      <a:pt x="170895" y="204173"/>
                      <a:pt x="165869" y="204173"/>
                    </a:cubicBezTo>
                    <a:cubicBezTo>
                      <a:pt x="161251" y="204173"/>
                      <a:pt x="157509" y="200431"/>
                      <a:pt x="157509" y="195813"/>
                    </a:cubicBezTo>
                    <a:cubicBezTo>
                      <a:pt x="157509" y="191195"/>
                      <a:pt x="161251" y="187453"/>
                      <a:pt x="165869" y="187453"/>
                    </a:cubicBezTo>
                    <a:cubicBezTo>
                      <a:pt x="170895" y="187453"/>
                      <a:pt x="174984" y="183364"/>
                      <a:pt x="174984" y="178341"/>
                    </a:cubicBezTo>
                    <a:cubicBezTo>
                      <a:pt x="174984" y="173319"/>
                      <a:pt x="170895" y="169229"/>
                      <a:pt x="165872" y="169229"/>
                    </a:cubicBezTo>
                    <a:cubicBezTo>
                      <a:pt x="161254" y="169229"/>
                      <a:pt x="157512" y="165488"/>
                      <a:pt x="157512" y="160870"/>
                    </a:cubicBezTo>
                    <a:cubicBezTo>
                      <a:pt x="157512" y="156252"/>
                      <a:pt x="161254" y="152510"/>
                      <a:pt x="165872" y="152510"/>
                    </a:cubicBezTo>
                    <a:cubicBezTo>
                      <a:pt x="170895" y="152510"/>
                      <a:pt x="174984" y="148421"/>
                      <a:pt x="174984" y="143398"/>
                    </a:cubicBezTo>
                    <a:cubicBezTo>
                      <a:pt x="174984" y="138376"/>
                      <a:pt x="170895" y="134286"/>
                      <a:pt x="165869" y="134286"/>
                    </a:cubicBezTo>
                    <a:cubicBezTo>
                      <a:pt x="161251" y="134286"/>
                      <a:pt x="157509" y="130544"/>
                      <a:pt x="157509" y="125926"/>
                    </a:cubicBezTo>
                    <a:cubicBezTo>
                      <a:pt x="157509" y="121309"/>
                      <a:pt x="161251" y="117567"/>
                      <a:pt x="165869" y="117567"/>
                    </a:cubicBezTo>
                    <a:cubicBezTo>
                      <a:pt x="170895" y="117567"/>
                      <a:pt x="174984" y="113477"/>
                      <a:pt x="174984" y="108455"/>
                    </a:cubicBezTo>
                    <a:cubicBezTo>
                      <a:pt x="174984" y="103432"/>
                      <a:pt x="170895" y="99343"/>
                      <a:pt x="165869" y="99343"/>
                    </a:cubicBezTo>
                    <a:lnTo>
                      <a:pt x="114042" y="99343"/>
                    </a:lnTo>
                    <a:cubicBezTo>
                      <a:pt x="111347" y="99343"/>
                      <a:pt x="108819" y="98045"/>
                      <a:pt x="107251" y="95858"/>
                    </a:cubicBezTo>
                    <a:cubicBezTo>
                      <a:pt x="105683" y="93672"/>
                      <a:pt x="105261" y="90859"/>
                      <a:pt x="106124" y="88308"/>
                    </a:cubicBezTo>
                    <a:cubicBezTo>
                      <a:pt x="108562" y="81102"/>
                      <a:pt x="111260" y="74327"/>
                      <a:pt x="113868" y="67773"/>
                    </a:cubicBezTo>
                    <a:cubicBezTo>
                      <a:pt x="120068" y="52218"/>
                      <a:pt x="125421" y="38782"/>
                      <a:pt x="123465" y="28730"/>
                    </a:cubicBezTo>
                    <a:cubicBezTo>
                      <a:pt x="121870" y="20538"/>
                      <a:pt x="115470" y="16719"/>
                      <a:pt x="111645" y="16716"/>
                    </a:cubicBezTo>
                    <a:cubicBezTo>
                      <a:pt x="110535" y="16609"/>
                      <a:pt x="108465" y="16713"/>
                      <a:pt x="107622" y="21040"/>
                    </a:cubicBezTo>
                    <a:cubicBezTo>
                      <a:pt x="103753" y="40835"/>
                      <a:pt x="77494" y="74153"/>
                      <a:pt x="74518" y="77885"/>
                    </a:cubicBezTo>
                    <a:cubicBezTo>
                      <a:pt x="74321" y="78129"/>
                      <a:pt x="74113" y="78360"/>
                      <a:pt x="73893" y="78581"/>
                    </a:cubicBezTo>
                    <a:cubicBezTo>
                      <a:pt x="72960" y="79514"/>
                      <a:pt x="72154" y="80473"/>
                      <a:pt x="71345" y="81426"/>
                    </a:cubicBezTo>
                    <a:cubicBezTo>
                      <a:pt x="63346" y="90853"/>
                      <a:pt x="54508" y="97778"/>
                      <a:pt x="16716" y="99520"/>
                    </a:cubicBezTo>
                    <a:lnTo>
                      <a:pt x="16716" y="210473"/>
                    </a:lnTo>
                    <a:close/>
                  </a:path>
                </a:pathLst>
              </a:custGeom>
              <a:solidFill>
                <a:schemeClr val="tx1">
                  <a:lumMod val="50000"/>
                </a:schemeClr>
              </a:solidFill>
              <a:ln w="3311" cap="flat">
                <a:noFill/>
                <a:prstDash val="solid"/>
                <a:miter/>
              </a:ln>
            </p:spPr>
            <p:txBody>
              <a:bodyPr rtlCol="0" anchor="ctr"/>
              <a:lstStyle/>
              <a:p>
                <a:endParaRPr lang="en-US"/>
              </a:p>
            </p:txBody>
          </p:sp>
        </p:grpSp>
      </p:grpSp>
      <p:pic>
        <p:nvPicPr>
          <p:cNvPr id="34" name="Graphic 33" descr="Caret Right with solid fill">
            <a:extLst>
              <a:ext uri="{FF2B5EF4-FFF2-40B4-BE49-F238E27FC236}">
                <a16:creationId xmlns:a16="http://schemas.microsoft.com/office/drawing/2014/main" id="{8A0DD006-3F00-4FD9-B7A9-12169A35547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0964" y="4574232"/>
            <a:ext cx="314446" cy="314446"/>
          </a:xfrm>
          <a:prstGeom prst="rect">
            <a:avLst/>
          </a:prstGeom>
        </p:spPr>
      </p:pic>
      <p:pic>
        <p:nvPicPr>
          <p:cNvPr id="47" name="Graphic 46" descr="Caret Right with solid fill">
            <a:extLst>
              <a:ext uri="{FF2B5EF4-FFF2-40B4-BE49-F238E27FC236}">
                <a16:creationId xmlns:a16="http://schemas.microsoft.com/office/drawing/2014/main" id="{5A466E6C-051F-4A4D-AD70-80A4D90BE41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50810" y="4574232"/>
            <a:ext cx="314446" cy="314446"/>
          </a:xfrm>
          <a:prstGeom prst="rect">
            <a:avLst/>
          </a:prstGeom>
        </p:spPr>
      </p:pic>
      <p:pic>
        <p:nvPicPr>
          <p:cNvPr id="48" name="Graphic 47" descr="Caret Right with solid fill">
            <a:extLst>
              <a:ext uri="{FF2B5EF4-FFF2-40B4-BE49-F238E27FC236}">
                <a16:creationId xmlns:a16="http://schemas.microsoft.com/office/drawing/2014/main" id="{94AB374C-FB07-4CAD-A802-83E0DC72E00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31126" y="4574232"/>
            <a:ext cx="314446" cy="314446"/>
          </a:xfrm>
          <a:prstGeom prst="rect">
            <a:avLst/>
          </a:prstGeom>
        </p:spPr>
      </p:pic>
      <p:pic>
        <p:nvPicPr>
          <p:cNvPr id="49" name="Graphic 48" descr="Caret Right with solid fill">
            <a:extLst>
              <a:ext uri="{FF2B5EF4-FFF2-40B4-BE49-F238E27FC236}">
                <a16:creationId xmlns:a16="http://schemas.microsoft.com/office/drawing/2014/main" id="{2250B0FB-C15E-4AB4-87D8-9A6208A3662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03813" y="4574232"/>
            <a:ext cx="314446" cy="314446"/>
          </a:xfrm>
          <a:prstGeom prst="rect">
            <a:avLst/>
          </a:prstGeom>
        </p:spPr>
      </p:pic>
      <p:grpSp>
        <p:nvGrpSpPr>
          <p:cNvPr id="124" name="Group 123">
            <a:extLst>
              <a:ext uri="{FF2B5EF4-FFF2-40B4-BE49-F238E27FC236}">
                <a16:creationId xmlns:a16="http://schemas.microsoft.com/office/drawing/2014/main" id="{F1ED3FAB-6122-4EBE-A4E9-C1BF1E59F59B}"/>
              </a:ext>
            </a:extLst>
          </p:cNvPr>
          <p:cNvGrpSpPr/>
          <p:nvPr/>
        </p:nvGrpSpPr>
        <p:grpSpPr>
          <a:xfrm>
            <a:off x="365893" y="2603103"/>
            <a:ext cx="2071786" cy="2405191"/>
            <a:chOff x="365893" y="2603103"/>
            <a:chExt cx="2071786" cy="2405191"/>
          </a:xfrm>
        </p:grpSpPr>
        <p:grpSp>
          <p:nvGrpSpPr>
            <p:cNvPr id="24" name="Group 23">
              <a:extLst>
                <a:ext uri="{FF2B5EF4-FFF2-40B4-BE49-F238E27FC236}">
                  <a16:creationId xmlns:a16="http://schemas.microsoft.com/office/drawing/2014/main" id="{1239D71C-B776-4DB1-8267-C9E78D4676F5}"/>
                </a:ext>
              </a:extLst>
            </p:cNvPr>
            <p:cNvGrpSpPr/>
            <p:nvPr/>
          </p:nvGrpSpPr>
          <p:grpSpPr>
            <a:xfrm>
              <a:off x="365893" y="2603103"/>
              <a:ext cx="2071786" cy="2405191"/>
              <a:chOff x="365893" y="2603103"/>
              <a:chExt cx="2071786" cy="2405191"/>
            </a:xfrm>
          </p:grpSpPr>
          <p:sp>
            <p:nvSpPr>
              <p:cNvPr id="42" name="Oval 41">
                <a:extLst>
                  <a:ext uri="{FF2B5EF4-FFF2-40B4-BE49-F238E27FC236}">
                    <a16:creationId xmlns:a16="http://schemas.microsoft.com/office/drawing/2014/main" id="{796EF997-5A71-4CCB-A475-C63D9858FBF9}"/>
                  </a:ext>
                </a:extLst>
              </p:cNvPr>
              <p:cNvSpPr/>
              <p:nvPr/>
            </p:nvSpPr>
            <p:spPr>
              <a:xfrm>
                <a:off x="578826" y="2603103"/>
                <a:ext cx="1645920" cy="1645920"/>
              </a:xfrm>
              <a:prstGeom prst="ellipse">
                <a:avLst/>
              </a:prstGeom>
              <a:solidFill>
                <a:srgbClr val="D1E1EB"/>
              </a:solidFill>
              <a:ln w="406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28752C0-7FA3-4E53-AA52-210BB721CC8A}"/>
                  </a:ext>
                </a:extLst>
              </p:cNvPr>
              <p:cNvSpPr txBox="1"/>
              <p:nvPr/>
            </p:nvSpPr>
            <p:spPr>
              <a:xfrm>
                <a:off x="365893" y="4454616"/>
                <a:ext cx="2071786" cy="553678"/>
              </a:xfrm>
              <a:prstGeom prst="rect">
                <a:avLst/>
              </a:prstGeom>
              <a:noFill/>
            </p:spPr>
            <p:txBody>
              <a:bodyPr wrap="square" rtlCol="0">
                <a:spAutoFit/>
              </a:bodyPr>
              <a:lstStyle/>
              <a:p>
                <a:pPr marR="0" lvl="0" algn="ctr">
                  <a:lnSpc>
                    <a:spcPct val="120000"/>
                  </a:lnSpc>
                  <a:spcBef>
                    <a:spcPts val="0"/>
                  </a:spcBef>
                  <a:buClr>
                    <a:srgbClr val="A7D1F3"/>
                  </a:buClr>
                </a:pPr>
                <a:r>
                  <a:rPr lang="en-US" sz="1300" dirty="0">
                    <a:solidFill>
                      <a:schemeClr val="tx2"/>
                    </a:solidFill>
                    <a:effectLst/>
                    <a:latin typeface="Montserrat SemiBold" panose="00000700000000000000" pitchFamily="2" charset="0"/>
                    <a:ea typeface="Times New Roman" panose="02020603050405020304" pitchFamily="18" charset="0"/>
                  </a:rPr>
                  <a:t>HR Assessment</a:t>
                </a:r>
                <a:br>
                  <a:rPr lang="en-US" sz="1300" dirty="0">
                    <a:solidFill>
                      <a:schemeClr val="tx2"/>
                    </a:solidFill>
                    <a:effectLst/>
                    <a:latin typeface="Montserrat SemiBold" panose="00000700000000000000" pitchFamily="2" charset="0"/>
                    <a:ea typeface="Times New Roman" panose="02020603050405020304" pitchFamily="18" charset="0"/>
                  </a:rPr>
                </a:br>
                <a:r>
                  <a:rPr lang="en-US" sz="1300" dirty="0">
                    <a:solidFill>
                      <a:schemeClr val="tx2"/>
                    </a:solidFill>
                    <a:effectLst/>
                    <a:latin typeface="Montserrat SemiBold" panose="00000700000000000000" pitchFamily="2" charset="0"/>
                    <a:ea typeface="Times New Roman" panose="02020603050405020304" pitchFamily="18" charset="0"/>
                  </a:rPr>
                  <a:t>&amp; Audit</a:t>
                </a:r>
              </a:p>
            </p:txBody>
          </p:sp>
        </p:grpSp>
        <p:grpSp>
          <p:nvGrpSpPr>
            <p:cNvPr id="2" name="Graphic 28">
              <a:extLst>
                <a:ext uri="{FF2B5EF4-FFF2-40B4-BE49-F238E27FC236}">
                  <a16:creationId xmlns:a16="http://schemas.microsoft.com/office/drawing/2014/main" id="{53F5FEC7-87A8-4A59-9D43-C7FF1F057B3C}"/>
                </a:ext>
              </a:extLst>
            </p:cNvPr>
            <p:cNvGrpSpPr/>
            <p:nvPr/>
          </p:nvGrpSpPr>
          <p:grpSpPr>
            <a:xfrm>
              <a:off x="1034555" y="3024618"/>
              <a:ext cx="771040" cy="784602"/>
              <a:chOff x="1337623" y="3052580"/>
              <a:chExt cx="771040" cy="784602"/>
            </a:xfrm>
          </p:grpSpPr>
          <p:sp>
            <p:nvSpPr>
              <p:cNvPr id="3" name="Freeform: Shape 2">
                <a:extLst>
                  <a:ext uri="{FF2B5EF4-FFF2-40B4-BE49-F238E27FC236}">
                    <a16:creationId xmlns:a16="http://schemas.microsoft.com/office/drawing/2014/main" id="{0B2D159F-8622-4776-A8C5-D546D7975AD7}"/>
                  </a:ext>
                </a:extLst>
              </p:cNvPr>
              <p:cNvSpPr/>
              <p:nvPr/>
            </p:nvSpPr>
            <p:spPr>
              <a:xfrm>
                <a:off x="1385217" y="3207169"/>
                <a:ext cx="418727" cy="549222"/>
              </a:xfrm>
              <a:custGeom>
                <a:avLst/>
                <a:gdLst>
                  <a:gd name="connsiteX0" fmla="*/ 418728 w 418727"/>
                  <a:gd name="connsiteY0" fmla="*/ 177299 h 549222"/>
                  <a:gd name="connsiteX1" fmla="*/ 418728 w 418727"/>
                  <a:gd name="connsiteY1" fmla="*/ 549223 h 549222"/>
                  <a:gd name="connsiteX2" fmla="*/ 46557 w 418727"/>
                  <a:gd name="connsiteY2" fmla="*/ 549223 h 549222"/>
                  <a:gd name="connsiteX3" fmla="*/ 0 w 418727"/>
                  <a:gd name="connsiteY3" fmla="*/ 502668 h 549222"/>
                  <a:gd name="connsiteX4" fmla="*/ 0 w 418727"/>
                  <a:gd name="connsiteY4" fmla="*/ 46555 h 549222"/>
                  <a:gd name="connsiteX5" fmla="*/ 46557 w 418727"/>
                  <a:gd name="connsiteY5" fmla="*/ 0 h 549222"/>
                  <a:gd name="connsiteX6" fmla="*/ 378607 w 418727"/>
                  <a:gd name="connsiteY6" fmla="*/ 0 h 549222"/>
                  <a:gd name="connsiteX7" fmla="*/ 316461 w 418727"/>
                  <a:gd name="connsiteY7" fmla="*/ 63760 h 549222"/>
                  <a:gd name="connsiteX8" fmla="*/ 388776 w 418727"/>
                  <a:gd name="connsiteY8" fmla="*/ 63760 h 549222"/>
                  <a:gd name="connsiteX9" fmla="*/ 388776 w 418727"/>
                  <a:gd name="connsiteY9" fmla="*/ 133479 h 549222"/>
                  <a:gd name="connsiteX10" fmla="*/ 418728 w 418727"/>
                  <a:gd name="connsiteY10" fmla="*/ 177299 h 54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27" h="549222">
                    <a:moveTo>
                      <a:pt x="418728" y="177299"/>
                    </a:moveTo>
                    <a:lnTo>
                      <a:pt x="418728" y="549223"/>
                    </a:lnTo>
                    <a:lnTo>
                      <a:pt x="46557" y="549223"/>
                    </a:lnTo>
                    <a:cubicBezTo>
                      <a:pt x="20844" y="549223"/>
                      <a:pt x="0" y="528379"/>
                      <a:pt x="0" y="502668"/>
                    </a:cubicBezTo>
                    <a:lnTo>
                      <a:pt x="0" y="46555"/>
                    </a:lnTo>
                    <a:cubicBezTo>
                      <a:pt x="0" y="20843"/>
                      <a:pt x="20844" y="0"/>
                      <a:pt x="46557" y="0"/>
                    </a:cubicBezTo>
                    <a:lnTo>
                      <a:pt x="378607" y="0"/>
                    </a:lnTo>
                    <a:lnTo>
                      <a:pt x="316461" y="63760"/>
                    </a:lnTo>
                    <a:lnTo>
                      <a:pt x="388776" y="63760"/>
                    </a:lnTo>
                    <a:lnTo>
                      <a:pt x="388776" y="133479"/>
                    </a:lnTo>
                    <a:cubicBezTo>
                      <a:pt x="388776" y="153430"/>
                      <a:pt x="401203" y="170464"/>
                      <a:pt x="418728" y="177299"/>
                    </a:cubicBezTo>
                    <a:close/>
                  </a:path>
                </a:pathLst>
              </a:custGeom>
              <a:solidFill>
                <a:schemeClr val="bg1"/>
              </a:solidFill>
              <a:ln w="1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F3E30676-D10C-4539-8BC1-FFCAA0F1A243}"/>
                  </a:ext>
                </a:extLst>
              </p:cNvPr>
              <p:cNvSpPr/>
              <p:nvPr/>
            </p:nvSpPr>
            <p:spPr>
              <a:xfrm>
                <a:off x="1463861" y="3384468"/>
                <a:ext cx="404287" cy="437389"/>
              </a:xfrm>
              <a:custGeom>
                <a:avLst/>
                <a:gdLst>
                  <a:gd name="connsiteX0" fmla="*/ 404288 w 404287"/>
                  <a:gd name="connsiteY0" fmla="*/ 146518 h 437389"/>
                  <a:gd name="connsiteX1" fmla="*/ 404288 w 404287"/>
                  <a:gd name="connsiteY1" fmla="*/ 3195 h 437389"/>
                  <a:gd name="connsiteX2" fmla="*/ 357149 w 404287"/>
                  <a:gd name="connsiteY2" fmla="*/ 3195 h 437389"/>
                  <a:gd name="connsiteX3" fmla="*/ 340084 w 404287"/>
                  <a:gd name="connsiteY3" fmla="*/ 0 h 437389"/>
                  <a:gd name="connsiteX4" fmla="*/ 340084 w 404287"/>
                  <a:gd name="connsiteY4" fmla="*/ 371924 h 437389"/>
                  <a:gd name="connsiteX5" fmla="*/ 0 w 404287"/>
                  <a:gd name="connsiteY5" fmla="*/ 371924 h 437389"/>
                  <a:gd name="connsiteX6" fmla="*/ 0 w 404287"/>
                  <a:gd name="connsiteY6" fmla="*/ 395472 h 437389"/>
                  <a:gd name="connsiteX7" fmla="*/ 41901 w 404287"/>
                  <a:gd name="connsiteY7" fmla="*/ 437390 h 437389"/>
                  <a:gd name="connsiteX8" fmla="*/ 404288 w 404287"/>
                  <a:gd name="connsiteY8" fmla="*/ 437390 h 437389"/>
                  <a:gd name="connsiteX9" fmla="*/ 404288 w 404287"/>
                  <a:gd name="connsiteY9" fmla="*/ 281677 h 43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87" h="437389">
                    <a:moveTo>
                      <a:pt x="404288" y="146518"/>
                    </a:moveTo>
                    <a:lnTo>
                      <a:pt x="404288" y="3195"/>
                    </a:lnTo>
                    <a:lnTo>
                      <a:pt x="357149" y="3195"/>
                    </a:lnTo>
                    <a:cubicBezTo>
                      <a:pt x="351128" y="3195"/>
                      <a:pt x="345367" y="2058"/>
                      <a:pt x="340084" y="0"/>
                    </a:cubicBezTo>
                    <a:lnTo>
                      <a:pt x="340084" y="371924"/>
                    </a:lnTo>
                    <a:lnTo>
                      <a:pt x="0" y="371924"/>
                    </a:lnTo>
                    <a:lnTo>
                      <a:pt x="0" y="395472"/>
                    </a:lnTo>
                    <a:cubicBezTo>
                      <a:pt x="0" y="418619"/>
                      <a:pt x="18754" y="437390"/>
                      <a:pt x="41901" y="437390"/>
                    </a:cubicBezTo>
                    <a:lnTo>
                      <a:pt x="404288" y="437390"/>
                    </a:lnTo>
                    <a:lnTo>
                      <a:pt x="404288" y="281677"/>
                    </a:lnTo>
                    <a:close/>
                  </a:path>
                </a:pathLst>
              </a:custGeom>
              <a:solidFill>
                <a:schemeClr val="tx1">
                  <a:lumMod val="60000"/>
                  <a:lumOff val="40000"/>
                </a:schemeClr>
              </a:solidFill>
              <a:ln w="1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A450307A-B5AC-4119-AEFE-00AF3DB32BC5}"/>
                  </a:ext>
                </a:extLst>
              </p:cNvPr>
              <p:cNvSpPr/>
              <p:nvPr/>
            </p:nvSpPr>
            <p:spPr>
              <a:xfrm>
                <a:off x="1476121" y="3310776"/>
                <a:ext cx="249210" cy="249212"/>
              </a:xfrm>
              <a:custGeom>
                <a:avLst/>
                <a:gdLst>
                  <a:gd name="connsiteX0" fmla="*/ 249211 w 249210"/>
                  <a:gd name="connsiteY0" fmla="*/ 124606 h 249212"/>
                  <a:gd name="connsiteX1" fmla="*/ 124605 w 249210"/>
                  <a:gd name="connsiteY1" fmla="*/ 249212 h 249212"/>
                  <a:gd name="connsiteX2" fmla="*/ 36486 w 249210"/>
                  <a:gd name="connsiteY2" fmla="*/ 212684 h 249212"/>
                  <a:gd name="connsiteX3" fmla="*/ 0 w 249210"/>
                  <a:gd name="connsiteY3" fmla="*/ 124606 h 249212"/>
                  <a:gd name="connsiteX4" fmla="*/ 124606 w 249210"/>
                  <a:gd name="connsiteY4" fmla="*/ 0 h 249212"/>
                  <a:gd name="connsiteX5" fmla="*/ 249211 w 249210"/>
                  <a:gd name="connsiteY5" fmla="*/ 124606 h 2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210" h="249212">
                    <a:moveTo>
                      <a:pt x="249211" y="124606"/>
                    </a:moveTo>
                    <a:cubicBezTo>
                      <a:pt x="249211" y="193418"/>
                      <a:pt x="193430" y="249212"/>
                      <a:pt x="124605" y="249212"/>
                    </a:cubicBezTo>
                    <a:cubicBezTo>
                      <a:pt x="90177" y="249212"/>
                      <a:pt x="59023" y="235250"/>
                      <a:pt x="36486" y="212684"/>
                    </a:cubicBezTo>
                    <a:cubicBezTo>
                      <a:pt x="13934" y="190133"/>
                      <a:pt x="0" y="158991"/>
                      <a:pt x="0" y="124606"/>
                    </a:cubicBezTo>
                    <a:cubicBezTo>
                      <a:pt x="0" y="55794"/>
                      <a:pt x="55794" y="0"/>
                      <a:pt x="124606" y="0"/>
                    </a:cubicBezTo>
                    <a:cubicBezTo>
                      <a:pt x="193430" y="0"/>
                      <a:pt x="249211" y="55794"/>
                      <a:pt x="249211" y="124606"/>
                    </a:cubicBezTo>
                    <a:close/>
                  </a:path>
                </a:pathLst>
              </a:custGeom>
              <a:solidFill>
                <a:srgbClr val="D76451"/>
              </a:solidFill>
              <a:ln w="1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84ECB49-1DF0-4D03-8F9E-2EB54A5F79B5}"/>
                  </a:ext>
                </a:extLst>
              </p:cNvPr>
              <p:cNvSpPr/>
              <p:nvPr/>
            </p:nvSpPr>
            <p:spPr>
              <a:xfrm>
                <a:off x="1476121" y="3310776"/>
                <a:ext cx="124604" cy="212682"/>
              </a:xfrm>
              <a:custGeom>
                <a:avLst/>
                <a:gdLst>
                  <a:gd name="connsiteX0" fmla="*/ 124605 w 124604"/>
                  <a:gd name="connsiteY0" fmla="*/ 0 h 212682"/>
                  <a:gd name="connsiteX1" fmla="*/ 124605 w 124604"/>
                  <a:gd name="connsiteY1" fmla="*/ 124606 h 212682"/>
                  <a:gd name="connsiteX2" fmla="*/ 36542 w 124604"/>
                  <a:gd name="connsiteY2" fmla="*/ 212669 h 212682"/>
                  <a:gd name="connsiteX3" fmla="*/ 36486 w 124604"/>
                  <a:gd name="connsiteY3" fmla="*/ 212682 h 212682"/>
                  <a:gd name="connsiteX4" fmla="*/ 0 w 124604"/>
                  <a:gd name="connsiteY4" fmla="*/ 124605 h 212682"/>
                  <a:gd name="connsiteX5" fmla="*/ 124605 w 124604"/>
                  <a:gd name="connsiteY5" fmla="*/ 0 h 21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04" h="212682">
                    <a:moveTo>
                      <a:pt x="124605" y="0"/>
                    </a:moveTo>
                    <a:lnTo>
                      <a:pt x="124605" y="124606"/>
                    </a:lnTo>
                    <a:lnTo>
                      <a:pt x="36542" y="212669"/>
                    </a:lnTo>
                    <a:cubicBezTo>
                      <a:pt x="36542" y="212669"/>
                      <a:pt x="36528" y="212669"/>
                      <a:pt x="36486" y="212682"/>
                    </a:cubicBezTo>
                    <a:cubicBezTo>
                      <a:pt x="13934" y="190131"/>
                      <a:pt x="0" y="158989"/>
                      <a:pt x="0" y="124605"/>
                    </a:cubicBezTo>
                    <a:cubicBezTo>
                      <a:pt x="0" y="55794"/>
                      <a:pt x="55794" y="0"/>
                      <a:pt x="124605" y="0"/>
                    </a:cubicBezTo>
                    <a:close/>
                  </a:path>
                </a:pathLst>
              </a:custGeom>
              <a:solidFill>
                <a:srgbClr val="93B25A"/>
              </a:solidFill>
              <a:ln w="1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DA2A86FD-2E90-4755-8BD7-FD7F553B8387}"/>
                  </a:ext>
                </a:extLst>
              </p:cNvPr>
              <p:cNvSpPr/>
              <p:nvPr/>
            </p:nvSpPr>
            <p:spPr>
              <a:xfrm>
                <a:off x="1701683" y="3067904"/>
                <a:ext cx="391655" cy="319766"/>
              </a:xfrm>
              <a:custGeom>
                <a:avLst/>
                <a:gdLst>
                  <a:gd name="connsiteX0" fmla="*/ 72309 w 391655"/>
                  <a:gd name="connsiteY0" fmla="*/ 47024 h 319766"/>
                  <a:gd name="connsiteX1" fmla="*/ 72309 w 391655"/>
                  <a:gd name="connsiteY1" fmla="*/ 128830 h 319766"/>
                  <a:gd name="connsiteX2" fmla="*/ 0 w 391655"/>
                  <a:gd name="connsiteY2" fmla="*/ 203025 h 319766"/>
                  <a:gd name="connsiteX3" fmla="*/ 72309 w 391655"/>
                  <a:gd name="connsiteY3" fmla="*/ 203025 h 319766"/>
                  <a:gd name="connsiteX4" fmla="*/ 72309 w 391655"/>
                  <a:gd name="connsiteY4" fmla="*/ 272743 h 319766"/>
                  <a:gd name="connsiteX5" fmla="*/ 119333 w 391655"/>
                  <a:gd name="connsiteY5" fmla="*/ 319767 h 319766"/>
                  <a:gd name="connsiteX6" fmla="*/ 344632 w 391655"/>
                  <a:gd name="connsiteY6" fmla="*/ 319767 h 319766"/>
                  <a:gd name="connsiteX7" fmla="*/ 391656 w 391655"/>
                  <a:gd name="connsiteY7" fmla="*/ 272743 h 319766"/>
                  <a:gd name="connsiteX8" fmla="*/ 391656 w 391655"/>
                  <a:gd name="connsiteY8" fmla="*/ 47024 h 319766"/>
                  <a:gd name="connsiteX9" fmla="*/ 344632 w 391655"/>
                  <a:gd name="connsiteY9" fmla="*/ 0 h 319766"/>
                  <a:gd name="connsiteX10" fmla="*/ 119332 w 391655"/>
                  <a:gd name="connsiteY10" fmla="*/ 0 h 319766"/>
                  <a:gd name="connsiteX11" fmla="*/ 72309 w 391655"/>
                  <a:gd name="connsiteY11" fmla="*/ 47024 h 31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655" h="319766">
                    <a:moveTo>
                      <a:pt x="72309" y="47024"/>
                    </a:moveTo>
                    <a:lnTo>
                      <a:pt x="72309" y="128830"/>
                    </a:lnTo>
                    <a:lnTo>
                      <a:pt x="0" y="203025"/>
                    </a:lnTo>
                    <a:lnTo>
                      <a:pt x="72309" y="203025"/>
                    </a:lnTo>
                    <a:lnTo>
                      <a:pt x="72309" y="272743"/>
                    </a:lnTo>
                    <a:cubicBezTo>
                      <a:pt x="72309" y="298713"/>
                      <a:pt x="93362" y="319767"/>
                      <a:pt x="119333" y="319767"/>
                    </a:cubicBezTo>
                    <a:lnTo>
                      <a:pt x="344632" y="319767"/>
                    </a:lnTo>
                    <a:cubicBezTo>
                      <a:pt x="370602" y="319767"/>
                      <a:pt x="391656" y="298714"/>
                      <a:pt x="391656" y="272743"/>
                    </a:cubicBezTo>
                    <a:lnTo>
                      <a:pt x="391656" y="47024"/>
                    </a:lnTo>
                    <a:cubicBezTo>
                      <a:pt x="391656" y="21054"/>
                      <a:pt x="370603" y="0"/>
                      <a:pt x="344632" y="0"/>
                    </a:cubicBezTo>
                    <a:lnTo>
                      <a:pt x="119332" y="0"/>
                    </a:lnTo>
                    <a:cubicBezTo>
                      <a:pt x="93362" y="0"/>
                      <a:pt x="72309" y="21052"/>
                      <a:pt x="72309" y="47024"/>
                    </a:cubicBezTo>
                    <a:close/>
                  </a:path>
                </a:pathLst>
              </a:custGeom>
              <a:solidFill>
                <a:schemeClr val="bg1"/>
              </a:solidFill>
              <a:ln w="1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CE4FA8C-8C39-4663-A35E-CDA652EDC2D4}"/>
                  </a:ext>
                </a:extLst>
              </p:cNvPr>
              <p:cNvSpPr/>
              <p:nvPr/>
            </p:nvSpPr>
            <p:spPr>
              <a:xfrm>
                <a:off x="1819284" y="3156345"/>
                <a:ext cx="227246" cy="123691"/>
              </a:xfrm>
              <a:custGeom>
                <a:avLst/>
                <a:gdLst>
                  <a:gd name="connsiteX0" fmla="*/ 113623 w 227246"/>
                  <a:gd name="connsiteY0" fmla="*/ 0 h 123691"/>
                  <a:gd name="connsiteX1" fmla="*/ 0 w 227246"/>
                  <a:gd name="connsiteY1" fmla="*/ 61846 h 123691"/>
                  <a:gd name="connsiteX2" fmla="*/ 113623 w 227246"/>
                  <a:gd name="connsiteY2" fmla="*/ 123691 h 123691"/>
                  <a:gd name="connsiteX3" fmla="*/ 227246 w 227246"/>
                  <a:gd name="connsiteY3" fmla="*/ 61846 h 123691"/>
                  <a:gd name="connsiteX4" fmla="*/ 113623 w 227246"/>
                  <a:gd name="connsiteY4" fmla="*/ 0 h 12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46" h="123691">
                    <a:moveTo>
                      <a:pt x="113623" y="0"/>
                    </a:moveTo>
                    <a:cubicBezTo>
                      <a:pt x="35169" y="0"/>
                      <a:pt x="0" y="61846"/>
                      <a:pt x="0" y="61846"/>
                    </a:cubicBezTo>
                    <a:cubicBezTo>
                      <a:pt x="0" y="61846"/>
                      <a:pt x="35169" y="123691"/>
                      <a:pt x="113623" y="123691"/>
                    </a:cubicBezTo>
                    <a:cubicBezTo>
                      <a:pt x="192077" y="123691"/>
                      <a:pt x="227246" y="61846"/>
                      <a:pt x="227246" y="61846"/>
                    </a:cubicBezTo>
                    <a:cubicBezTo>
                      <a:pt x="227246" y="61846"/>
                      <a:pt x="192077" y="0"/>
                      <a:pt x="113623" y="0"/>
                    </a:cubicBezTo>
                    <a:close/>
                  </a:path>
                </a:pathLst>
              </a:custGeom>
              <a:solidFill>
                <a:srgbClr val="F9F5F3"/>
              </a:solidFill>
              <a:ln w="1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551F8B-0D74-4622-BBBF-C1875C8236F7}"/>
                  </a:ext>
                </a:extLst>
              </p:cNvPr>
              <p:cNvSpPr/>
              <p:nvPr/>
            </p:nvSpPr>
            <p:spPr>
              <a:xfrm>
                <a:off x="1888800" y="3172006"/>
                <a:ext cx="88215" cy="88215"/>
              </a:xfrm>
              <a:custGeom>
                <a:avLst/>
                <a:gdLst>
                  <a:gd name="connsiteX0" fmla="*/ 88216 w 88215"/>
                  <a:gd name="connsiteY0" fmla="*/ 44108 h 88215"/>
                  <a:gd name="connsiteX1" fmla="*/ 44108 w 88215"/>
                  <a:gd name="connsiteY1" fmla="*/ 88216 h 88215"/>
                  <a:gd name="connsiteX2" fmla="*/ 0 w 88215"/>
                  <a:gd name="connsiteY2" fmla="*/ 44108 h 88215"/>
                  <a:gd name="connsiteX3" fmla="*/ 44108 w 88215"/>
                  <a:gd name="connsiteY3" fmla="*/ 0 h 88215"/>
                  <a:gd name="connsiteX4" fmla="*/ 88216 w 88215"/>
                  <a:gd name="connsiteY4" fmla="*/ 44108 h 8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15" h="88215">
                    <a:moveTo>
                      <a:pt x="88216" y="44108"/>
                    </a:moveTo>
                    <a:cubicBezTo>
                      <a:pt x="88216" y="68468"/>
                      <a:pt x="68468" y="88216"/>
                      <a:pt x="44108" y="88216"/>
                    </a:cubicBezTo>
                    <a:cubicBezTo>
                      <a:pt x="19748" y="88216"/>
                      <a:pt x="0" y="68468"/>
                      <a:pt x="0" y="44108"/>
                    </a:cubicBezTo>
                    <a:cubicBezTo>
                      <a:pt x="0" y="19748"/>
                      <a:pt x="19748" y="0"/>
                      <a:pt x="44108" y="0"/>
                    </a:cubicBezTo>
                    <a:cubicBezTo>
                      <a:pt x="68468" y="0"/>
                      <a:pt x="88216" y="19748"/>
                      <a:pt x="88216" y="44108"/>
                    </a:cubicBezTo>
                    <a:close/>
                  </a:path>
                </a:pathLst>
              </a:custGeom>
              <a:solidFill>
                <a:srgbClr val="7EB3DE"/>
              </a:solidFill>
              <a:ln w="1525" cap="flat">
                <a:noFill/>
                <a:prstDash val="solid"/>
                <a:miter/>
              </a:ln>
            </p:spPr>
            <p:txBody>
              <a:bodyPr rtlCol="0" anchor="ctr"/>
              <a:lstStyle/>
              <a:p>
                <a:endParaRPr lang="en-US" dirty="0"/>
              </a:p>
            </p:txBody>
          </p:sp>
          <p:grpSp>
            <p:nvGrpSpPr>
              <p:cNvPr id="11" name="Graphic 28">
                <a:extLst>
                  <a:ext uri="{FF2B5EF4-FFF2-40B4-BE49-F238E27FC236}">
                    <a16:creationId xmlns:a16="http://schemas.microsoft.com/office/drawing/2014/main" id="{53F5FEC7-87A8-4A59-9D43-C7FF1F057B3C}"/>
                  </a:ext>
                </a:extLst>
              </p:cNvPr>
              <p:cNvGrpSpPr/>
              <p:nvPr/>
            </p:nvGrpSpPr>
            <p:grpSpPr>
              <a:xfrm>
                <a:off x="1337623" y="3052580"/>
                <a:ext cx="771040" cy="784602"/>
                <a:chOff x="1337623" y="3052580"/>
                <a:chExt cx="771040" cy="784602"/>
              </a:xfrm>
              <a:solidFill>
                <a:srgbClr val="000000"/>
              </a:solidFill>
            </p:grpSpPr>
            <p:sp>
              <p:nvSpPr>
                <p:cNvPr id="12" name="Freeform: Shape 11">
                  <a:extLst>
                    <a:ext uri="{FF2B5EF4-FFF2-40B4-BE49-F238E27FC236}">
                      <a16:creationId xmlns:a16="http://schemas.microsoft.com/office/drawing/2014/main" id="{EF9A1E0B-6F96-4CE5-90AC-044D93419446}"/>
                    </a:ext>
                  </a:extLst>
                </p:cNvPr>
                <p:cNvSpPr/>
                <p:nvPr/>
              </p:nvSpPr>
              <p:spPr>
                <a:xfrm>
                  <a:off x="1461291" y="3295452"/>
                  <a:ext cx="279364" cy="279860"/>
                </a:xfrm>
                <a:custGeom>
                  <a:avLst/>
                  <a:gdLst>
                    <a:gd name="connsiteX0" fmla="*/ 279365 w 279364"/>
                    <a:gd name="connsiteY0" fmla="*/ 139930 h 279860"/>
                    <a:gd name="connsiteX1" fmla="*/ 139434 w 279364"/>
                    <a:gd name="connsiteY1" fmla="*/ 0 h 279860"/>
                    <a:gd name="connsiteX2" fmla="*/ 64712 w 279364"/>
                    <a:gd name="connsiteY2" fmla="*/ 21646 h 279860"/>
                    <a:gd name="connsiteX3" fmla="*/ 59958 w 279364"/>
                    <a:gd name="connsiteY3" fmla="*/ 42790 h 279860"/>
                    <a:gd name="connsiteX4" fmla="*/ 81103 w 279364"/>
                    <a:gd name="connsiteY4" fmla="*/ 47544 h 279860"/>
                    <a:gd name="connsiteX5" fmla="*/ 124110 w 279364"/>
                    <a:gd name="connsiteY5" fmla="*/ 31726 h 279860"/>
                    <a:gd name="connsiteX6" fmla="*/ 124110 w 279364"/>
                    <a:gd name="connsiteY6" fmla="*/ 133583 h 279860"/>
                    <a:gd name="connsiteX7" fmla="*/ 52112 w 279364"/>
                    <a:gd name="connsiteY7" fmla="*/ 205581 h 279860"/>
                    <a:gd name="connsiteX8" fmla="*/ 30592 w 279364"/>
                    <a:gd name="connsiteY8" fmla="*/ 149412 h 279860"/>
                    <a:gd name="connsiteX9" fmla="*/ 14013 w 279364"/>
                    <a:gd name="connsiteY9" fmla="*/ 135456 h 279860"/>
                    <a:gd name="connsiteX10" fmla="*/ 57 w 279364"/>
                    <a:gd name="connsiteY10" fmla="*/ 152035 h 279860"/>
                    <a:gd name="connsiteX11" fmla="*/ 1648 w 279364"/>
                    <a:gd name="connsiteY11" fmla="*/ 164207 h 279860"/>
                    <a:gd name="connsiteX12" fmla="*/ 36221 w 279364"/>
                    <a:gd name="connsiteY12" fmla="*/ 234391 h 279860"/>
                    <a:gd name="connsiteX13" fmla="*/ 40481 w 279364"/>
                    <a:gd name="connsiteY13" fmla="*/ 238844 h 279860"/>
                    <a:gd name="connsiteX14" fmla="*/ 40503 w 279364"/>
                    <a:gd name="connsiteY14" fmla="*/ 238864 h 279860"/>
                    <a:gd name="connsiteX15" fmla="*/ 139436 w 279364"/>
                    <a:gd name="connsiteY15" fmla="*/ 279861 h 279860"/>
                    <a:gd name="connsiteX16" fmla="*/ 279365 w 279364"/>
                    <a:gd name="connsiteY16" fmla="*/ 139930 h 279860"/>
                    <a:gd name="connsiteX17" fmla="*/ 150270 w 279364"/>
                    <a:gd name="connsiteY17" fmla="*/ 150766 h 279860"/>
                    <a:gd name="connsiteX18" fmla="*/ 154759 w 279364"/>
                    <a:gd name="connsiteY18" fmla="*/ 139930 h 279860"/>
                    <a:gd name="connsiteX19" fmla="*/ 154759 w 279364"/>
                    <a:gd name="connsiteY19" fmla="*/ 31746 h 279860"/>
                    <a:gd name="connsiteX20" fmla="*/ 248716 w 279364"/>
                    <a:gd name="connsiteY20" fmla="*/ 139930 h 279860"/>
                    <a:gd name="connsiteX21" fmla="*/ 139434 w 279364"/>
                    <a:gd name="connsiteY21" fmla="*/ 249212 h 279860"/>
                    <a:gd name="connsiteX22" fmla="*/ 73767 w 279364"/>
                    <a:gd name="connsiteY22" fmla="*/ 227271 h 2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9364" h="279860">
                      <a:moveTo>
                        <a:pt x="279365" y="139930"/>
                      </a:moveTo>
                      <a:cubicBezTo>
                        <a:pt x="279365" y="62773"/>
                        <a:pt x="216592" y="0"/>
                        <a:pt x="139434" y="0"/>
                      </a:cubicBezTo>
                      <a:cubicBezTo>
                        <a:pt x="112923" y="0"/>
                        <a:pt x="87084" y="7484"/>
                        <a:pt x="64712" y="21646"/>
                      </a:cubicBezTo>
                      <a:cubicBezTo>
                        <a:pt x="57560" y="26172"/>
                        <a:pt x="55433" y="35638"/>
                        <a:pt x="59958" y="42790"/>
                      </a:cubicBezTo>
                      <a:cubicBezTo>
                        <a:pt x="64485" y="49942"/>
                        <a:pt x="73952" y="52069"/>
                        <a:pt x="81103" y="47544"/>
                      </a:cubicBezTo>
                      <a:cubicBezTo>
                        <a:pt x="94059" y="39342"/>
                        <a:pt x="108896" y="33778"/>
                        <a:pt x="124110" y="31726"/>
                      </a:cubicBezTo>
                      <a:lnTo>
                        <a:pt x="124110" y="133583"/>
                      </a:lnTo>
                      <a:lnTo>
                        <a:pt x="52112" y="205581"/>
                      </a:lnTo>
                      <a:cubicBezTo>
                        <a:pt x="39891" y="189324"/>
                        <a:pt x="32335" y="169687"/>
                        <a:pt x="30592" y="149412"/>
                      </a:cubicBezTo>
                      <a:cubicBezTo>
                        <a:pt x="29867" y="140980"/>
                        <a:pt x="22454" y="134728"/>
                        <a:pt x="14013" y="135456"/>
                      </a:cubicBezTo>
                      <a:cubicBezTo>
                        <a:pt x="5580" y="136181"/>
                        <a:pt x="-668" y="143604"/>
                        <a:pt x="57" y="152035"/>
                      </a:cubicBezTo>
                      <a:cubicBezTo>
                        <a:pt x="408" y="156125"/>
                        <a:pt x="940" y="160186"/>
                        <a:pt x="1648" y="164207"/>
                      </a:cubicBezTo>
                      <a:cubicBezTo>
                        <a:pt x="6244" y="190338"/>
                        <a:pt x="18242" y="214750"/>
                        <a:pt x="36221" y="234391"/>
                      </a:cubicBezTo>
                      <a:cubicBezTo>
                        <a:pt x="37606" y="235903"/>
                        <a:pt x="39025" y="237388"/>
                        <a:pt x="40481" y="238844"/>
                      </a:cubicBezTo>
                      <a:cubicBezTo>
                        <a:pt x="40489" y="238852"/>
                        <a:pt x="40496" y="238856"/>
                        <a:pt x="40503" y="238864"/>
                      </a:cubicBezTo>
                      <a:cubicBezTo>
                        <a:pt x="66922" y="265301"/>
                        <a:pt x="102054" y="279861"/>
                        <a:pt x="139436" y="279861"/>
                      </a:cubicBezTo>
                      <a:cubicBezTo>
                        <a:pt x="216592" y="279859"/>
                        <a:pt x="279365" y="217088"/>
                        <a:pt x="279365" y="139930"/>
                      </a:cubicBezTo>
                      <a:close/>
                      <a:moveTo>
                        <a:pt x="150270" y="150766"/>
                      </a:moveTo>
                      <a:cubicBezTo>
                        <a:pt x="153143" y="147893"/>
                        <a:pt x="154759" y="143994"/>
                        <a:pt x="154759" y="139930"/>
                      </a:cubicBezTo>
                      <a:lnTo>
                        <a:pt x="154759" y="31746"/>
                      </a:lnTo>
                      <a:cubicBezTo>
                        <a:pt x="207785" y="39222"/>
                        <a:pt x="248716" y="84875"/>
                        <a:pt x="248716" y="139930"/>
                      </a:cubicBezTo>
                      <a:cubicBezTo>
                        <a:pt x="248716" y="200188"/>
                        <a:pt x="199692" y="249212"/>
                        <a:pt x="139434" y="249212"/>
                      </a:cubicBezTo>
                      <a:cubicBezTo>
                        <a:pt x="115417" y="249212"/>
                        <a:pt x="92597" y="241501"/>
                        <a:pt x="73767" y="227271"/>
                      </a:cubicBezTo>
                      <a:close/>
                    </a:path>
                  </a:pathLst>
                </a:custGeom>
                <a:solidFill>
                  <a:schemeClr val="tx1">
                    <a:lumMod val="50000"/>
                  </a:schemeClr>
                </a:solidFill>
                <a:ln w="1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46B2A87-1CCF-4F8D-8401-E892309D6879}"/>
                    </a:ext>
                  </a:extLst>
                </p:cNvPr>
                <p:cNvSpPr/>
                <p:nvPr/>
              </p:nvSpPr>
              <p:spPr>
                <a:xfrm>
                  <a:off x="1661265" y="3612874"/>
                  <a:ext cx="30679" cy="30459"/>
                </a:xfrm>
                <a:custGeom>
                  <a:avLst/>
                  <a:gdLst>
                    <a:gd name="connsiteX0" fmla="*/ 27995 w 30679"/>
                    <a:gd name="connsiteY0" fmla="*/ 6749 h 30459"/>
                    <a:gd name="connsiteX1" fmla="*/ 6755 w 30679"/>
                    <a:gd name="connsiteY1" fmla="*/ 2519 h 30459"/>
                    <a:gd name="connsiteX2" fmla="*/ 2526 w 30679"/>
                    <a:gd name="connsiteY2" fmla="*/ 23759 h 30459"/>
                    <a:gd name="connsiteX3" fmla="*/ 27995 w 30679"/>
                    <a:gd name="connsiteY3" fmla="*/ 6749 h 30459"/>
                  </a:gdLst>
                  <a:ahLst/>
                  <a:cxnLst>
                    <a:cxn ang="0">
                      <a:pos x="connsiteX0" y="connsiteY0"/>
                    </a:cxn>
                    <a:cxn ang="0">
                      <a:pos x="connsiteX1" y="connsiteY1"/>
                    </a:cxn>
                    <a:cxn ang="0">
                      <a:pos x="connsiteX2" y="connsiteY2"/>
                    </a:cxn>
                    <a:cxn ang="0">
                      <a:pos x="connsiteX3" y="connsiteY3"/>
                    </a:cxn>
                  </a:cxnLst>
                  <a:rect l="l" t="t" r="r" b="b"/>
                  <a:pathLst>
                    <a:path w="30679" h="30459">
                      <a:moveTo>
                        <a:pt x="27995" y="6749"/>
                      </a:moveTo>
                      <a:cubicBezTo>
                        <a:pt x="23420" y="-241"/>
                        <a:pt x="13656" y="-2064"/>
                        <a:pt x="6755" y="2519"/>
                      </a:cubicBezTo>
                      <a:cubicBezTo>
                        <a:pt x="-202" y="7141"/>
                        <a:pt x="-2092" y="16824"/>
                        <a:pt x="2526" y="23759"/>
                      </a:cubicBezTo>
                      <a:cubicBezTo>
                        <a:pt x="13484" y="40215"/>
                        <a:pt x="38964" y="23187"/>
                        <a:pt x="27995" y="6749"/>
                      </a:cubicBezTo>
                      <a:close/>
                    </a:path>
                  </a:pathLst>
                </a:custGeom>
                <a:solidFill>
                  <a:srgbClr val="000000"/>
                </a:solidFill>
                <a:ln w="1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B0525BD-4DCA-4914-9368-2330DF6EE559}"/>
                    </a:ext>
                  </a:extLst>
                </p:cNvPr>
                <p:cNvSpPr/>
                <p:nvPr/>
              </p:nvSpPr>
              <p:spPr>
                <a:xfrm>
                  <a:off x="1723397" y="3678036"/>
                  <a:ext cx="30725" cy="30309"/>
                </a:xfrm>
                <a:custGeom>
                  <a:avLst/>
                  <a:gdLst>
                    <a:gd name="connsiteX0" fmla="*/ 29443 w 30725"/>
                    <a:gd name="connsiteY0" fmla="*/ 9428 h 30309"/>
                    <a:gd name="connsiteX1" fmla="*/ 9428 w 30725"/>
                    <a:gd name="connsiteY1" fmla="*/ 1138 h 30309"/>
                    <a:gd name="connsiteX2" fmla="*/ 1138 w 30725"/>
                    <a:gd name="connsiteY2" fmla="*/ 21151 h 30309"/>
                    <a:gd name="connsiteX3" fmla="*/ 29443 w 30725"/>
                    <a:gd name="connsiteY3" fmla="*/ 9428 h 30309"/>
                  </a:gdLst>
                  <a:ahLst/>
                  <a:cxnLst>
                    <a:cxn ang="0">
                      <a:pos x="connsiteX0" y="connsiteY0"/>
                    </a:cxn>
                    <a:cxn ang="0">
                      <a:pos x="connsiteX1" y="connsiteY1"/>
                    </a:cxn>
                    <a:cxn ang="0">
                      <a:pos x="connsiteX2" y="connsiteY2"/>
                    </a:cxn>
                    <a:cxn ang="0">
                      <a:pos x="connsiteX3" y="connsiteY3"/>
                    </a:cxn>
                  </a:cxnLst>
                  <a:rect l="l" t="t" r="r" b="b"/>
                  <a:pathLst>
                    <a:path w="30725" h="30309">
                      <a:moveTo>
                        <a:pt x="29443" y="9428"/>
                      </a:moveTo>
                      <a:cubicBezTo>
                        <a:pt x="26233" y="1721"/>
                        <a:pt x="17152" y="-2058"/>
                        <a:pt x="9428" y="1138"/>
                      </a:cubicBezTo>
                      <a:cubicBezTo>
                        <a:pt x="1710" y="4331"/>
                        <a:pt x="-2054" y="13435"/>
                        <a:pt x="1138" y="21151"/>
                      </a:cubicBezTo>
                      <a:cubicBezTo>
                        <a:pt x="8696" y="39416"/>
                        <a:pt x="37044" y="27671"/>
                        <a:pt x="29443" y="9428"/>
                      </a:cubicBezTo>
                      <a:close/>
                    </a:path>
                  </a:pathLst>
                </a:custGeom>
                <a:solidFill>
                  <a:srgbClr val="000000"/>
                </a:solidFill>
                <a:ln w="1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F8D3540-3509-4273-86EF-7FD52F6EC820}"/>
                    </a:ext>
                  </a:extLst>
                </p:cNvPr>
                <p:cNvSpPr/>
                <p:nvPr/>
              </p:nvSpPr>
              <p:spPr>
                <a:xfrm>
                  <a:off x="1659094" y="3612807"/>
                  <a:ext cx="95840" cy="95842"/>
                </a:xfrm>
                <a:custGeom>
                  <a:avLst/>
                  <a:gdLst>
                    <a:gd name="connsiteX0" fmla="*/ 69681 w 95840"/>
                    <a:gd name="connsiteY0" fmla="*/ 4489 h 95842"/>
                    <a:gd name="connsiteX1" fmla="*/ 4488 w 95840"/>
                    <a:gd name="connsiteY1" fmla="*/ 69683 h 95842"/>
                    <a:gd name="connsiteX2" fmla="*/ 4488 w 95840"/>
                    <a:gd name="connsiteY2" fmla="*/ 91354 h 95842"/>
                    <a:gd name="connsiteX3" fmla="*/ 15324 w 95840"/>
                    <a:gd name="connsiteY3" fmla="*/ 95843 h 95842"/>
                    <a:gd name="connsiteX4" fmla="*/ 26160 w 95840"/>
                    <a:gd name="connsiteY4" fmla="*/ 91354 h 95842"/>
                    <a:gd name="connsiteX5" fmla="*/ 91352 w 95840"/>
                    <a:gd name="connsiteY5" fmla="*/ 26160 h 95842"/>
                    <a:gd name="connsiteX6" fmla="*/ 91352 w 95840"/>
                    <a:gd name="connsiteY6" fmla="*/ 4489 h 95842"/>
                    <a:gd name="connsiteX7" fmla="*/ 69681 w 95840"/>
                    <a:gd name="connsiteY7" fmla="*/ 4489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40" h="95842">
                      <a:moveTo>
                        <a:pt x="69681" y="4489"/>
                      </a:moveTo>
                      <a:lnTo>
                        <a:pt x="4488" y="69683"/>
                      </a:lnTo>
                      <a:cubicBezTo>
                        <a:pt x="-1496" y="75667"/>
                        <a:pt x="-1496" y="85370"/>
                        <a:pt x="4488" y="91354"/>
                      </a:cubicBezTo>
                      <a:cubicBezTo>
                        <a:pt x="7481" y="94347"/>
                        <a:pt x="11402" y="95843"/>
                        <a:pt x="15324" y="95843"/>
                      </a:cubicBezTo>
                      <a:cubicBezTo>
                        <a:pt x="19245" y="95843"/>
                        <a:pt x="23168" y="94346"/>
                        <a:pt x="26160" y="91354"/>
                      </a:cubicBezTo>
                      <a:lnTo>
                        <a:pt x="91352" y="26160"/>
                      </a:lnTo>
                      <a:cubicBezTo>
                        <a:pt x="97336" y="20176"/>
                        <a:pt x="97336" y="10473"/>
                        <a:pt x="91352" y="4489"/>
                      </a:cubicBezTo>
                      <a:cubicBezTo>
                        <a:pt x="85366" y="-1497"/>
                        <a:pt x="75666" y="-1495"/>
                        <a:pt x="69681" y="4489"/>
                      </a:cubicBezTo>
                      <a:close/>
                    </a:path>
                  </a:pathLst>
                </a:custGeom>
                <a:solidFill>
                  <a:schemeClr val="tx1">
                    <a:lumMod val="50000"/>
                  </a:schemeClr>
                </a:solidFill>
                <a:ln w="1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4A87E48-8284-4BD6-BB18-865E82576CAF}"/>
                    </a:ext>
                  </a:extLst>
                </p:cNvPr>
                <p:cNvSpPr/>
                <p:nvPr/>
              </p:nvSpPr>
              <p:spPr>
                <a:xfrm>
                  <a:off x="1337623" y="3052580"/>
                  <a:ext cx="771040" cy="784602"/>
                </a:xfrm>
                <a:custGeom>
                  <a:avLst/>
                  <a:gdLst>
                    <a:gd name="connsiteX0" fmla="*/ 708690 w 771040"/>
                    <a:gd name="connsiteY0" fmla="*/ 0 h 784602"/>
                    <a:gd name="connsiteX1" fmla="*/ 483391 w 771040"/>
                    <a:gd name="connsiteY1" fmla="*/ 0 h 784602"/>
                    <a:gd name="connsiteX2" fmla="*/ 421043 w 771040"/>
                    <a:gd name="connsiteY2" fmla="*/ 62348 h 784602"/>
                    <a:gd name="connsiteX3" fmla="*/ 421043 w 771040"/>
                    <a:gd name="connsiteY3" fmla="*/ 137921 h 784602"/>
                    <a:gd name="connsiteX4" fmla="*/ 419735 w 771040"/>
                    <a:gd name="connsiteY4" fmla="*/ 139264 h 784602"/>
                    <a:gd name="connsiteX5" fmla="*/ 94151 w 771040"/>
                    <a:gd name="connsiteY5" fmla="*/ 139264 h 784602"/>
                    <a:gd name="connsiteX6" fmla="*/ 32271 w 771040"/>
                    <a:gd name="connsiteY6" fmla="*/ 201145 h 784602"/>
                    <a:gd name="connsiteX7" fmla="*/ 32271 w 771040"/>
                    <a:gd name="connsiteY7" fmla="*/ 226663 h 784602"/>
                    <a:gd name="connsiteX8" fmla="*/ 15324 w 771040"/>
                    <a:gd name="connsiteY8" fmla="*/ 226663 h 784602"/>
                    <a:gd name="connsiteX9" fmla="*/ 0 w 771040"/>
                    <a:gd name="connsiteY9" fmla="*/ 241987 h 784602"/>
                    <a:gd name="connsiteX10" fmla="*/ 15324 w 771040"/>
                    <a:gd name="connsiteY10" fmla="*/ 257311 h 784602"/>
                    <a:gd name="connsiteX11" fmla="*/ 32271 w 771040"/>
                    <a:gd name="connsiteY11" fmla="*/ 257311 h 784602"/>
                    <a:gd name="connsiteX12" fmla="*/ 32271 w 771040"/>
                    <a:gd name="connsiteY12" fmla="*/ 319764 h 784602"/>
                    <a:gd name="connsiteX13" fmla="*/ 15324 w 771040"/>
                    <a:gd name="connsiteY13" fmla="*/ 319764 h 784602"/>
                    <a:gd name="connsiteX14" fmla="*/ 0 w 771040"/>
                    <a:gd name="connsiteY14" fmla="*/ 335088 h 784602"/>
                    <a:gd name="connsiteX15" fmla="*/ 15324 w 771040"/>
                    <a:gd name="connsiteY15" fmla="*/ 350412 h 784602"/>
                    <a:gd name="connsiteX16" fmla="*/ 32271 w 771040"/>
                    <a:gd name="connsiteY16" fmla="*/ 350412 h 784602"/>
                    <a:gd name="connsiteX17" fmla="*/ 32271 w 771040"/>
                    <a:gd name="connsiteY17" fmla="*/ 412865 h 784602"/>
                    <a:gd name="connsiteX18" fmla="*/ 15324 w 771040"/>
                    <a:gd name="connsiteY18" fmla="*/ 412865 h 784602"/>
                    <a:gd name="connsiteX19" fmla="*/ 0 w 771040"/>
                    <a:gd name="connsiteY19" fmla="*/ 428189 h 784602"/>
                    <a:gd name="connsiteX20" fmla="*/ 15324 w 771040"/>
                    <a:gd name="connsiteY20" fmla="*/ 443513 h 784602"/>
                    <a:gd name="connsiteX21" fmla="*/ 32271 w 771040"/>
                    <a:gd name="connsiteY21" fmla="*/ 443513 h 784602"/>
                    <a:gd name="connsiteX22" fmla="*/ 32271 w 771040"/>
                    <a:gd name="connsiteY22" fmla="*/ 505967 h 784602"/>
                    <a:gd name="connsiteX23" fmla="*/ 15324 w 771040"/>
                    <a:gd name="connsiteY23" fmla="*/ 505967 h 784602"/>
                    <a:gd name="connsiteX24" fmla="*/ 0 w 771040"/>
                    <a:gd name="connsiteY24" fmla="*/ 521291 h 784602"/>
                    <a:gd name="connsiteX25" fmla="*/ 15324 w 771040"/>
                    <a:gd name="connsiteY25" fmla="*/ 536616 h 784602"/>
                    <a:gd name="connsiteX26" fmla="*/ 32271 w 771040"/>
                    <a:gd name="connsiteY26" fmla="*/ 536616 h 784602"/>
                    <a:gd name="connsiteX27" fmla="*/ 32271 w 771040"/>
                    <a:gd name="connsiteY27" fmla="*/ 599068 h 784602"/>
                    <a:gd name="connsiteX28" fmla="*/ 15324 w 771040"/>
                    <a:gd name="connsiteY28" fmla="*/ 599068 h 784602"/>
                    <a:gd name="connsiteX29" fmla="*/ 0 w 771040"/>
                    <a:gd name="connsiteY29" fmla="*/ 614392 h 784602"/>
                    <a:gd name="connsiteX30" fmla="*/ 15324 w 771040"/>
                    <a:gd name="connsiteY30" fmla="*/ 629717 h 784602"/>
                    <a:gd name="connsiteX31" fmla="*/ 32271 w 771040"/>
                    <a:gd name="connsiteY31" fmla="*/ 629717 h 784602"/>
                    <a:gd name="connsiteX32" fmla="*/ 32271 w 771040"/>
                    <a:gd name="connsiteY32" fmla="*/ 657257 h 784602"/>
                    <a:gd name="connsiteX33" fmla="*/ 94151 w 771040"/>
                    <a:gd name="connsiteY33" fmla="*/ 719137 h 784602"/>
                    <a:gd name="connsiteX34" fmla="*/ 110914 w 771040"/>
                    <a:gd name="connsiteY34" fmla="*/ 719137 h 784602"/>
                    <a:gd name="connsiteX35" fmla="*/ 110914 w 771040"/>
                    <a:gd name="connsiteY35" fmla="*/ 727360 h 784602"/>
                    <a:gd name="connsiteX36" fmla="*/ 168139 w 771040"/>
                    <a:gd name="connsiteY36" fmla="*/ 784602 h 784602"/>
                    <a:gd name="connsiteX37" fmla="*/ 530526 w 771040"/>
                    <a:gd name="connsiteY37" fmla="*/ 784602 h 784602"/>
                    <a:gd name="connsiteX38" fmla="*/ 545850 w 771040"/>
                    <a:gd name="connsiteY38" fmla="*/ 769278 h 784602"/>
                    <a:gd name="connsiteX39" fmla="*/ 545850 w 771040"/>
                    <a:gd name="connsiteY39" fmla="*/ 613565 h 784602"/>
                    <a:gd name="connsiteX40" fmla="*/ 530526 w 771040"/>
                    <a:gd name="connsiteY40" fmla="*/ 598241 h 784602"/>
                    <a:gd name="connsiteX41" fmla="*/ 515202 w 771040"/>
                    <a:gd name="connsiteY41" fmla="*/ 613565 h 784602"/>
                    <a:gd name="connsiteX42" fmla="*/ 515202 w 771040"/>
                    <a:gd name="connsiteY42" fmla="*/ 753954 h 784602"/>
                    <a:gd name="connsiteX43" fmla="*/ 168139 w 771040"/>
                    <a:gd name="connsiteY43" fmla="*/ 753954 h 784602"/>
                    <a:gd name="connsiteX44" fmla="*/ 141562 w 771040"/>
                    <a:gd name="connsiteY44" fmla="*/ 727360 h 784602"/>
                    <a:gd name="connsiteX45" fmla="*/ 141562 w 771040"/>
                    <a:gd name="connsiteY45" fmla="*/ 719137 h 784602"/>
                    <a:gd name="connsiteX46" fmla="*/ 466322 w 771040"/>
                    <a:gd name="connsiteY46" fmla="*/ 719137 h 784602"/>
                    <a:gd name="connsiteX47" fmla="*/ 481646 w 771040"/>
                    <a:gd name="connsiteY47" fmla="*/ 703813 h 784602"/>
                    <a:gd name="connsiteX48" fmla="*/ 481646 w 771040"/>
                    <a:gd name="connsiteY48" fmla="*/ 350383 h 784602"/>
                    <a:gd name="connsiteX49" fmla="*/ 482884 w 771040"/>
                    <a:gd name="connsiteY49" fmla="*/ 350400 h 784602"/>
                    <a:gd name="connsiteX50" fmla="*/ 483393 w 771040"/>
                    <a:gd name="connsiteY50" fmla="*/ 350412 h 784602"/>
                    <a:gd name="connsiteX51" fmla="*/ 515203 w 771040"/>
                    <a:gd name="connsiteY51" fmla="*/ 350412 h 784602"/>
                    <a:gd name="connsiteX52" fmla="*/ 515203 w 771040"/>
                    <a:gd name="connsiteY52" fmla="*/ 478405 h 784602"/>
                    <a:gd name="connsiteX53" fmla="*/ 530527 w 771040"/>
                    <a:gd name="connsiteY53" fmla="*/ 493729 h 784602"/>
                    <a:gd name="connsiteX54" fmla="*/ 545852 w 771040"/>
                    <a:gd name="connsiteY54" fmla="*/ 478405 h 784602"/>
                    <a:gd name="connsiteX55" fmla="*/ 545852 w 771040"/>
                    <a:gd name="connsiteY55" fmla="*/ 350412 h 784602"/>
                    <a:gd name="connsiteX56" fmla="*/ 708692 w 771040"/>
                    <a:gd name="connsiteY56" fmla="*/ 350412 h 784602"/>
                    <a:gd name="connsiteX57" fmla="*/ 771040 w 771040"/>
                    <a:gd name="connsiteY57" fmla="*/ 288064 h 784602"/>
                    <a:gd name="connsiteX58" fmla="*/ 771040 w 771040"/>
                    <a:gd name="connsiteY58" fmla="*/ 62348 h 784602"/>
                    <a:gd name="connsiteX59" fmla="*/ 708690 w 771040"/>
                    <a:gd name="connsiteY59" fmla="*/ 0 h 784602"/>
                    <a:gd name="connsiteX60" fmla="*/ 450998 w 771040"/>
                    <a:gd name="connsiteY60" fmla="*/ 688490 h 784602"/>
                    <a:gd name="connsiteX61" fmla="*/ 94151 w 771040"/>
                    <a:gd name="connsiteY61" fmla="*/ 688490 h 784602"/>
                    <a:gd name="connsiteX62" fmla="*/ 62920 w 771040"/>
                    <a:gd name="connsiteY62" fmla="*/ 657259 h 784602"/>
                    <a:gd name="connsiteX63" fmla="*/ 62920 w 771040"/>
                    <a:gd name="connsiteY63" fmla="*/ 629720 h 784602"/>
                    <a:gd name="connsiteX64" fmla="*/ 79875 w 771040"/>
                    <a:gd name="connsiteY64" fmla="*/ 629720 h 784602"/>
                    <a:gd name="connsiteX65" fmla="*/ 95199 w 771040"/>
                    <a:gd name="connsiteY65" fmla="*/ 614395 h 784602"/>
                    <a:gd name="connsiteX66" fmla="*/ 79875 w 771040"/>
                    <a:gd name="connsiteY66" fmla="*/ 599071 h 784602"/>
                    <a:gd name="connsiteX67" fmla="*/ 62920 w 771040"/>
                    <a:gd name="connsiteY67" fmla="*/ 599071 h 784602"/>
                    <a:gd name="connsiteX68" fmla="*/ 62920 w 771040"/>
                    <a:gd name="connsiteY68" fmla="*/ 536619 h 784602"/>
                    <a:gd name="connsiteX69" fmla="*/ 79875 w 771040"/>
                    <a:gd name="connsiteY69" fmla="*/ 536619 h 784602"/>
                    <a:gd name="connsiteX70" fmla="*/ 95199 w 771040"/>
                    <a:gd name="connsiteY70" fmla="*/ 521294 h 784602"/>
                    <a:gd name="connsiteX71" fmla="*/ 79875 w 771040"/>
                    <a:gd name="connsiteY71" fmla="*/ 505970 h 784602"/>
                    <a:gd name="connsiteX72" fmla="*/ 62920 w 771040"/>
                    <a:gd name="connsiteY72" fmla="*/ 505970 h 784602"/>
                    <a:gd name="connsiteX73" fmla="*/ 62920 w 771040"/>
                    <a:gd name="connsiteY73" fmla="*/ 443515 h 784602"/>
                    <a:gd name="connsiteX74" fmla="*/ 79875 w 771040"/>
                    <a:gd name="connsiteY74" fmla="*/ 443515 h 784602"/>
                    <a:gd name="connsiteX75" fmla="*/ 95199 w 771040"/>
                    <a:gd name="connsiteY75" fmla="*/ 428190 h 784602"/>
                    <a:gd name="connsiteX76" fmla="*/ 79875 w 771040"/>
                    <a:gd name="connsiteY76" fmla="*/ 412866 h 784602"/>
                    <a:gd name="connsiteX77" fmla="*/ 62920 w 771040"/>
                    <a:gd name="connsiteY77" fmla="*/ 412866 h 784602"/>
                    <a:gd name="connsiteX78" fmla="*/ 62920 w 771040"/>
                    <a:gd name="connsiteY78" fmla="*/ 350414 h 784602"/>
                    <a:gd name="connsiteX79" fmla="*/ 79875 w 771040"/>
                    <a:gd name="connsiteY79" fmla="*/ 350414 h 784602"/>
                    <a:gd name="connsiteX80" fmla="*/ 95199 w 771040"/>
                    <a:gd name="connsiteY80" fmla="*/ 335089 h 784602"/>
                    <a:gd name="connsiteX81" fmla="*/ 79875 w 771040"/>
                    <a:gd name="connsiteY81" fmla="*/ 319765 h 784602"/>
                    <a:gd name="connsiteX82" fmla="*/ 62920 w 771040"/>
                    <a:gd name="connsiteY82" fmla="*/ 319765 h 784602"/>
                    <a:gd name="connsiteX83" fmla="*/ 62920 w 771040"/>
                    <a:gd name="connsiteY83" fmla="*/ 257313 h 784602"/>
                    <a:gd name="connsiteX84" fmla="*/ 79875 w 771040"/>
                    <a:gd name="connsiteY84" fmla="*/ 257313 h 784602"/>
                    <a:gd name="connsiteX85" fmla="*/ 95199 w 771040"/>
                    <a:gd name="connsiteY85" fmla="*/ 241988 h 784602"/>
                    <a:gd name="connsiteX86" fmla="*/ 79875 w 771040"/>
                    <a:gd name="connsiteY86" fmla="*/ 226664 h 784602"/>
                    <a:gd name="connsiteX87" fmla="*/ 62920 w 771040"/>
                    <a:gd name="connsiteY87" fmla="*/ 226664 h 784602"/>
                    <a:gd name="connsiteX88" fmla="*/ 62920 w 771040"/>
                    <a:gd name="connsiteY88" fmla="*/ 201146 h 784602"/>
                    <a:gd name="connsiteX89" fmla="*/ 94151 w 771040"/>
                    <a:gd name="connsiteY89" fmla="*/ 169914 h 784602"/>
                    <a:gd name="connsiteX90" fmla="*/ 389866 w 771040"/>
                    <a:gd name="connsiteY90" fmla="*/ 169914 h 784602"/>
                    <a:gd name="connsiteX91" fmla="*/ 353082 w 771040"/>
                    <a:gd name="connsiteY91" fmla="*/ 207653 h 784602"/>
                    <a:gd name="connsiteX92" fmla="*/ 364060 w 771040"/>
                    <a:gd name="connsiteY92" fmla="*/ 233673 h 784602"/>
                    <a:gd name="connsiteX93" fmla="*/ 421045 w 771040"/>
                    <a:gd name="connsiteY93" fmla="*/ 233673 h 784602"/>
                    <a:gd name="connsiteX94" fmla="*/ 421045 w 771040"/>
                    <a:gd name="connsiteY94" fmla="*/ 288067 h 784602"/>
                    <a:gd name="connsiteX95" fmla="*/ 450998 w 771040"/>
                    <a:gd name="connsiteY95" fmla="*/ 341368 h 784602"/>
                    <a:gd name="connsiteX96" fmla="*/ 740388 w 771040"/>
                    <a:gd name="connsiteY96" fmla="*/ 288065 h 784602"/>
                    <a:gd name="connsiteX97" fmla="*/ 708689 w 771040"/>
                    <a:gd name="connsiteY97" fmla="*/ 319765 h 784602"/>
                    <a:gd name="connsiteX98" fmla="*/ 483385 w 771040"/>
                    <a:gd name="connsiteY98" fmla="*/ 319759 h 784602"/>
                    <a:gd name="connsiteX99" fmla="*/ 451693 w 771040"/>
                    <a:gd name="connsiteY99" fmla="*/ 288067 h 784602"/>
                    <a:gd name="connsiteX100" fmla="*/ 451693 w 771040"/>
                    <a:gd name="connsiteY100" fmla="*/ 218348 h 784602"/>
                    <a:gd name="connsiteX101" fmla="*/ 436369 w 771040"/>
                    <a:gd name="connsiteY101" fmla="*/ 203023 h 784602"/>
                    <a:gd name="connsiteX102" fmla="*/ 400392 w 771040"/>
                    <a:gd name="connsiteY102" fmla="*/ 203023 h 784602"/>
                    <a:gd name="connsiteX103" fmla="*/ 447341 w 771040"/>
                    <a:gd name="connsiteY103" fmla="*/ 154849 h 784602"/>
                    <a:gd name="connsiteX104" fmla="*/ 451692 w 771040"/>
                    <a:gd name="connsiteY104" fmla="*/ 144154 h 784602"/>
                    <a:gd name="connsiteX105" fmla="*/ 451692 w 771040"/>
                    <a:gd name="connsiteY105" fmla="*/ 62348 h 784602"/>
                    <a:gd name="connsiteX106" fmla="*/ 483391 w 771040"/>
                    <a:gd name="connsiteY106" fmla="*/ 30649 h 784602"/>
                    <a:gd name="connsiteX107" fmla="*/ 708690 w 771040"/>
                    <a:gd name="connsiteY107" fmla="*/ 30649 h 784602"/>
                    <a:gd name="connsiteX108" fmla="*/ 740390 w 771040"/>
                    <a:gd name="connsiteY108" fmla="*/ 62348 h 784602"/>
                    <a:gd name="connsiteX109" fmla="*/ 740390 w 771040"/>
                    <a:gd name="connsiteY109" fmla="*/ 288065 h 78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71040" h="784602">
                      <a:moveTo>
                        <a:pt x="708690" y="0"/>
                      </a:moveTo>
                      <a:lnTo>
                        <a:pt x="483391" y="0"/>
                      </a:lnTo>
                      <a:cubicBezTo>
                        <a:pt x="449013" y="0"/>
                        <a:pt x="421043" y="27968"/>
                        <a:pt x="421043" y="62348"/>
                      </a:cubicBezTo>
                      <a:lnTo>
                        <a:pt x="421043" y="137921"/>
                      </a:lnTo>
                      <a:lnTo>
                        <a:pt x="419735" y="139264"/>
                      </a:lnTo>
                      <a:lnTo>
                        <a:pt x="94151" y="139264"/>
                      </a:lnTo>
                      <a:cubicBezTo>
                        <a:pt x="60030" y="139264"/>
                        <a:pt x="32271" y="167024"/>
                        <a:pt x="32271" y="201145"/>
                      </a:cubicBezTo>
                      <a:lnTo>
                        <a:pt x="32271" y="226663"/>
                      </a:lnTo>
                      <a:lnTo>
                        <a:pt x="15324" y="226663"/>
                      </a:lnTo>
                      <a:cubicBezTo>
                        <a:pt x="6861" y="226663"/>
                        <a:pt x="0" y="233523"/>
                        <a:pt x="0" y="241987"/>
                      </a:cubicBezTo>
                      <a:cubicBezTo>
                        <a:pt x="0" y="250450"/>
                        <a:pt x="6861" y="257311"/>
                        <a:pt x="15324" y="257311"/>
                      </a:cubicBezTo>
                      <a:lnTo>
                        <a:pt x="32271" y="257311"/>
                      </a:lnTo>
                      <a:lnTo>
                        <a:pt x="32271" y="319764"/>
                      </a:lnTo>
                      <a:lnTo>
                        <a:pt x="15324" y="319764"/>
                      </a:lnTo>
                      <a:cubicBezTo>
                        <a:pt x="6861" y="319764"/>
                        <a:pt x="0" y="326624"/>
                        <a:pt x="0" y="335088"/>
                      </a:cubicBezTo>
                      <a:cubicBezTo>
                        <a:pt x="0" y="343551"/>
                        <a:pt x="6861" y="350412"/>
                        <a:pt x="15324" y="350412"/>
                      </a:cubicBezTo>
                      <a:lnTo>
                        <a:pt x="32271" y="350412"/>
                      </a:lnTo>
                      <a:lnTo>
                        <a:pt x="32271" y="412865"/>
                      </a:lnTo>
                      <a:lnTo>
                        <a:pt x="15324" y="412865"/>
                      </a:lnTo>
                      <a:cubicBezTo>
                        <a:pt x="6861" y="412865"/>
                        <a:pt x="0" y="419725"/>
                        <a:pt x="0" y="428189"/>
                      </a:cubicBezTo>
                      <a:cubicBezTo>
                        <a:pt x="0" y="436652"/>
                        <a:pt x="6861" y="443513"/>
                        <a:pt x="15324" y="443513"/>
                      </a:cubicBezTo>
                      <a:lnTo>
                        <a:pt x="32271" y="443513"/>
                      </a:lnTo>
                      <a:lnTo>
                        <a:pt x="32271" y="505967"/>
                      </a:lnTo>
                      <a:lnTo>
                        <a:pt x="15324" y="505967"/>
                      </a:lnTo>
                      <a:cubicBezTo>
                        <a:pt x="6861" y="505967"/>
                        <a:pt x="0" y="512828"/>
                        <a:pt x="0" y="521291"/>
                      </a:cubicBezTo>
                      <a:cubicBezTo>
                        <a:pt x="0" y="529755"/>
                        <a:pt x="6861" y="536616"/>
                        <a:pt x="15324" y="536616"/>
                      </a:cubicBezTo>
                      <a:lnTo>
                        <a:pt x="32271" y="536616"/>
                      </a:lnTo>
                      <a:lnTo>
                        <a:pt x="32271" y="599068"/>
                      </a:lnTo>
                      <a:lnTo>
                        <a:pt x="15324" y="599068"/>
                      </a:lnTo>
                      <a:cubicBezTo>
                        <a:pt x="6861" y="599068"/>
                        <a:pt x="0" y="605929"/>
                        <a:pt x="0" y="614392"/>
                      </a:cubicBezTo>
                      <a:cubicBezTo>
                        <a:pt x="0" y="622856"/>
                        <a:pt x="6861" y="629717"/>
                        <a:pt x="15324" y="629717"/>
                      </a:cubicBezTo>
                      <a:lnTo>
                        <a:pt x="32271" y="629717"/>
                      </a:lnTo>
                      <a:lnTo>
                        <a:pt x="32271" y="657257"/>
                      </a:lnTo>
                      <a:cubicBezTo>
                        <a:pt x="32271" y="691378"/>
                        <a:pt x="60031" y="719137"/>
                        <a:pt x="94151" y="719137"/>
                      </a:cubicBezTo>
                      <a:lnTo>
                        <a:pt x="110914" y="719137"/>
                      </a:lnTo>
                      <a:lnTo>
                        <a:pt x="110914" y="727360"/>
                      </a:lnTo>
                      <a:cubicBezTo>
                        <a:pt x="110914" y="758923"/>
                        <a:pt x="136585" y="784602"/>
                        <a:pt x="168139" y="784602"/>
                      </a:cubicBezTo>
                      <a:lnTo>
                        <a:pt x="530526" y="784602"/>
                      </a:lnTo>
                      <a:cubicBezTo>
                        <a:pt x="538988" y="784602"/>
                        <a:pt x="545850" y="777741"/>
                        <a:pt x="545850" y="769278"/>
                      </a:cubicBezTo>
                      <a:lnTo>
                        <a:pt x="545850" y="613565"/>
                      </a:lnTo>
                      <a:cubicBezTo>
                        <a:pt x="545850" y="605101"/>
                        <a:pt x="538988" y="598241"/>
                        <a:pt x="530526" y="598241"/>
                      </a:cubicBezTo>
                      <a:cubicBezTo>
                        <a:pt x="522064" y="598241"/>
                        <a:pt x="515202" y="605101"/>
                        <a:pt x="515202" y="613565"/>
                      </a:cubicBezTo>
                      <a:lnTo>
                        <a:pt x="515202" y="753954"/>
                      </a:lnTo>
                      <a:lnTo>
                        <a:pt x="168139" y="753954"/>
                      </a:lnTo>
                      <a:cubicBezTo>
                        <a:pt x="153485" y="753954"/>
                        <a:pt x="141562" y="742024"/>
                        <a:pt x="141562" y="727360"/>
                      </a:cubicBezTo>
                      <a:lnTo>
                        <a:pt x="141562" y="719137"/>
                      </a:lnTo>
                      <a:lnTo>
                        <a:pt x="466322" y="719137"/>
                      </a:lnTo>
                      <a:cubicBezTo>
                        <a:pt x="474784" y="719137"/>
                        <a:pt x="481646" y="712276"/>
                        <a:pt x="481646" y="703813"/>
                      </a:cubicBezTo>
                      <a:lnTo>
                        <a:pt x="481646" y="350383"/>
                      </a:lnTo>
                      <a:cubicBezTo>
                        <a:pt x="482058" y="350394"/>
                        <a:pt x="482472" y="350397"/>
                        <a:pt x="482884" y="350400"/>
                      </a:cubicBezTo>
                      <a:cubicBezTo>
                        <a:pt x="483054" y="350401"/>
                        <a:pt x="483221" y="350412"/>
                        <a:pt x="483393" y="350412"/>
                      </a:cubicBezTo>
                      <a:lnTo>
                        <a:pt x="515203" y="350412"/>
                      </a:lnTo>
                      <a:lnTo>
                        <a:pt x="515203" y="478405"/>
                      </a:lnTo>
                      <a:cubicBezTo>
                        <a:pt x="515203" y="486869"/>
                        <a:pt x="522065" y="493729"/>
                        <a:pt x="530527" y="493729"/>
                      </a:cubicBezTo>
                      <a:cubicBezTo>
                        <a:pt x="538989" y="493729"/>
                        <a:pt x="545852" y="486869"/>
                        <a:pt x="545852" y="478405"/>
                      </a:cubicBezTo>
                      <a:lnTo>
                        <a:pt x="545852" y="350412"/>
                      </a:lnTo>
                      <a:lnTo>
                        <a:pt x="708692" y="350412"/>
                      </a:lnTo>
                      <a:cubicBezTo>
                        <a:pt x="743072" y="350412"/>
                        <a:pt x="771040" y="322444"/>
                        <a:pt x="771040" y="288064"/>
                      </a:cubicBezTo>
                      <a:lnTo>
                        <a:pt x="771040" y="62348"/>
                      </a:lnTo>
                      <a:cubicBezTo>
                        <a:pt x="771037" y="27968"/>
                        <a:pt x="743069" y="0"/>
                        <a:pt x="708690" y="0"/>
                      </a:cubicBezTo>
                      <a:close/>
                      <a:moveTo>
                        <a:pt x="450998" y="688490"/>
                      </a:moveTo>
                      <a:lnTo>
                        <a:pt x="94151" y="688490"/>
                      </a:lnTo>
                      <a:cubicBezTo>
                        <a:pt x="76929" y="688490"/>
                        <a:pt x="62920" y="674479"/>
                        <a:pt x="62920" y="657259"/>
                      </a:cubicBezTo>
                      <a:lnTo>
                        <a:pt x="62920" y="629720"/>
                      </a:lnTo>
                      <a:lnTo>
                        <a:pt x="79875" y="629720"/>
                      </a:lnTo>
                      <a:cubicBezTo>
                        <a:pt x="88338" y="629720"/>
                        <a:pt x="95199" y="622859"/>
                        <a:pt x="95199" y="614395"/>
                      </a:cubicBezTo>
                      <a:cubicBezTo>
                        <a:pt x="95199" y="605932"/>
                        <a:pt x="88338" y="599071"/>
                        <a:pt x="79875" y="599071"/>
                      </a:cubicBezTo>
                      <a:lnTo>
                        <a:pt x="62920" y="599071"/>
                      </a:lnTo>
                      <a:lnTo>
                        <a:pt x="62920" y="536619"/>
                      </a:lnTo>
                      <a:lnTo>
                        <a:pt x="79875" y="536619"/>
                      </a:lnTo>
                      <a:cubicBezTo>
                        <a:pt x="88338" y="536619"/>
                        <a:pt x="95199" y="529758"/>
                        <a:pt x="95199" y="521294"/>
                      </a:cubicBezTo>
                      <a:cubicBezTo>
                        <a:pt x="95199" y="512831"/>
                        <a:pt x="88338" y="505970"/>
                        <a:pt x="79875" y="505970"/>
                      </a:cubicBezTo>
                      <a:lnTo>
                        <a:pt x="62920" y="505970"/>
                      </a:lnTo>
                      <a:lnTo>
                        <a:pt x="62920" y="443515"/>
                      </a:lnTo>
                      <a:lnTo>
                        <a:pt x="79875" y="443515"/>
                      </a:lnTo>
                      <a:cubicBezTo>
                        <a:pt x="88338" y="443515"/>
                        <a:pt x="95199" y="436654"/>
                        <a:pt x="95199" y="428190"/>
                      </a:cubicBezTo>
                      <a:cubicBezTo>
                        <a:pt x="95199" y="419727"/>
                        <a:pt x="88338" y="412866"/>
                        <a:pt x="79875" y="412866"/>
                      </a:cubicBezTo>
                      <a:lnTo>
                        <a:pt x="62920" y="412866"/>
                      </a:lnTo>
                      <a:lnTo>
                        <a:pt x="62920" y="350414"/>
                      </a:lnTo>
                      <a:lnTo>
                        <a:pt x="79875" y="350414"/>
                      </a:lnTo>
                      <a:cubicBezTo>
                        <a:pt x="88338" y="350414"/>
                        <a:pt x="95199" y="343553"/>
                        <a:pt x="95199" y="335089"/>
                      </a:cubicBezTo>
                      <a:cubicBezTo>
                        <a:pt x="95199" y="326626"/>
                        <a:pt x="88338" y="319765"/>
                        <a:pt x="79875" y="319765"/>
                      </a:cubicBezTo>
                      <a:lnTo>
                        <a:pt x="62920" y="319765"/>
                      </a:lnTo>
                      <a:lnTo>
                        <a:pt x="62920" y="257313"/>
                      </a:lnTo>
                      <a:lnTo>
                        <a:pt x="79875" y="257313"/>
                      </a:lnTo>
                      <a:cubicBezTo>
                        <a:pt x="88338" y="257313"/>
                        <a:pt x="95199" y="250452"/>
                        <a:pt x="95199" y="241988"/>
                      </a:cubicBezTo>
                      <a:cubicBezTo>
                        <a:pt x="95199" y="233525"/>
                        <a:pt x="88338" y="226664"/>
                        <a:pt x="79875" y="226664"/>
                      </a:cubicBezTo>
                      <a:lnTo>
                        <a:pt x="62920" y="226664"/>
                      </a:lnTo>
                      <a:lnTo>
                        <a:pt x="62920" y="201146"/>
                      </a:lnTo>
                      <a:cubicBezTo>
                        <a:pt x="62920" y="183925"/>
                        <a:pt x="76931" y="169914"/>
                        <a:pt x="94151" y="169914"/>
                      </a:cubicBezTo>
                      <a:lnTo>
                        <a:pt x="389866" y="169914"/>
                      </a:lnTo>
                      <a:lnTo>
                        <a:pt x="353082" y="207653"/>
                      </a:lnTo>
                      <a:cubicBezTo>
                        <a:pt x="343807" y="217169"/>
                        <a:pt x="350798" y="233673"/>
                        <a:pt x="364060" y="233673"/>
                      </a:cubicBezTo>
                      <a:lnTo>
                        <a:pt x="421045" y="233673"/>
                      </a:lnTo>
                      <a:lnTo>
                        <a:pt x="421045" y="288067"/>
                      </a:lnTo>
                      <a:cubicBezTo>
                        <a:pt x="421045" y="309670"/>
                        <a:pt x="432490" y="330193"/>
                        <a:pt x="450998" y="341368"/>
                      </a:cubicBezTo>
                      <a:close/>
                      <a:moveTo>
                        <a:pt x="740388" y="288065"/>
                      </a:moveTo>
                      <a:cubicBezTo>
                        <a:pt x="740388" y="305544"/>
                        <a:pt x="726169" y="319765"/>
                        <a:pt x="708689" y="319765"/>
                      </a:cubicBezTo>
                      <a:lnTo>
                        <a:pt x="483385" y="319759"/>
                      </a:lnTo>
                      <a:cubicBezTo>
                        <a:pt x="466173" y="319759"/>
                        <a:pt x="451693" y="305307"/>
                        <a:pt x="451693" y="288067"/>
                      </a:cubicBezTo>
                      <a:lnTo>
                        <a:pt x="451693" y="218348"/>
                      </a:lnTo>
                      <a:cubicBezTo>
                        <a:pt x="451693" y="209884"/>
                        <a:pt x="444831" y="203023"/>
                        <a:pt x="436369" y="203023"/>
                      </a:cubicBezTo>
                      <a:lnTo>
                        <a:pt x="400392" y="203023"/>
                      </a:lnTo>
                      <a:lnTo>
                        <a:pt x="447341" y="154849"/>
                      </a:lnTo>
                      <a:cubicBezTo>
                        <a:pt x="450130" y="151986"/>
                        <a:pt x="451692" y="148149"/>
                        <a:pt x="451692" y="144154"/>
                      </a:cubicBezTo>
                      <a:lnTo>
                        <a:pt x="451692" y="62348"/>
                      </a:lnTo>
                      <a:cubicBezTo>
                        <a:pt x="451692" y="44869"/>
                        <a:pt x="465911" y="30649"/>
                        <a:pt x="483391" y="30649"/>
                      </a:cubicBezTo>
                      <a:lnTo>
                        <a:pt x="708690" y="30649"/>
                      </a:lnTo>
                      <a:cubicBezTo>
                        <a:pt x="726169" y="30649"/>
                        <a:pt x="740390" y="44868"/>
                        <a:pt x="740390" y="62348"/>
                      </a:cubicBezTo>
                      <a:lnTo>
                        <a:pt x="740390" y="288065"/>
                      </a:lnTo>
                      <a:close/>
                    </a:path>
                  </a:pathLst>
                </a:custGeom>
                <a:solidFill>
                  <a:schemeClr val="tx1">
                    <a:lumMod val="50000"/>
                  </a:schemeClr>
                </a:solidFill>
                <a:ln w="1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24371AF-E4C5-4976-B476-4B57FC04733F}"/>
                    </a:ext>
                  </a:extLst>
                </p:cNvPr>
                <p:cNvSpPr/>
                <p:nvPr/>
              </p:nvSpPr>
              <p:spPr>
                <a:xfrm>
                  <a:off x="1852860" y="3583270"/>
                  <a:ext cx="30569" cy="30579"/>
                </a:xfrm>
                <a:custGeom>
                  <a:avLst/>
                  <a:gdLst>
                    <a:gd name="connsiteX0" fmla="*/ 29439 w 30569"/>
                    <a:gd name="connsiteY0" fmla="*/ 9429 h 30579"/>
                    <a:gd name="connsiteX1" fmla="*/ 9426 w 30569"/>
                    <a:gd name="connsiteY1" fmla="*/ 1138 h 30579"/>
                    <a:gd name="connsiteX2" fmla="*/ 1135 w 30569"/>
                    <a:gd name="connsiteY2" fmla="*/ 21152 h 30579"/>
                    <a:gd name="connsiteX3" fmla="*/ 21150 w 30569"/>
                    <a:gd name="connsiteY3" fmla="*/ 29442 h 30579"/>
                    <a:gd name="connsiteX4" fmla="*/ 29439 w 30569"/>
                    <a:gd name="connsiteY4" fmla="*/ 9429 h 30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69" h="30579">
                      <a:moveTo>
                        <a:pt x="29439" y="9429"/>
                      </a:moveTo>
                      <a:cubicBezTo>
                        <a:pt x="26227" y="1717"/>
                        <a:pt x="17152" y="-2057"/>
                        <a:pt x="9426" y="1138"/>
                      </a:cubicBezTo>
                      <a:cubicBezTo>
                        <a:pt x="1713" y="4327"/>
                        <a:pt x="-2052" y="13448"/>
                        <a:pt x="1135" y="21152"/>
                      </a:cubicBezTo>
                      <a:cubicBezTo>
                        <a:pt x="4329" y="28870"/>
                        <a:pt x="13436" y="32633"/>
                        <a:pt x="21150" y="29442"/>
                      </a:cubicBezTo>
                      <a:cubicBezTo>
                        <a:pt x="28890" y="26241"/>
                        <a:pt x="32607" y="17155"/>
                        <a:pt x="29439" y="9429"/>
                      </a:cubicBezTo>
                      <a:close/>
                    </a:path>
                  </a:pathLst>
                </a:custGeom>
                <a:solidFill>
                  <a:schemeClr val="tx1">
                    <a:lumMod val="50000"/>
                  </a:schemeClr>
                </a:solidFill>
                <a:ln w="1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3512782-A04A-4593-84A5-6335C7AAD940}"/>
                    </a:ext>
                  </a:extLst>
                </p:cNvPr>
                <p:cNvSpPr/>
                <p:nvPr/>
              </p:nvSpPr>
              <p:spPr>
                <a:xfrm>
                  <a:off x="1803961" y="3141020"/>
                  <a:ext cx="257892" cy="154341"/>
                </a:xfrm>
                <a:custGeom>
                  <a:avLst/>
                  <a:gdLst>
                    <a:gd name="connsiteX0" fmla="*/ 128946 w 257892"/>
                    <a:gd name="connsiteY0" fmla="*/ 0 h 154341"/>
                    <a:gd name="connsiteX1" fmla="*/ 2003 w 257892"/>
                    <a:gd name="connsiteY1" fmla="*/ 69595 h 154341"/>
                    <a:gd name="connsiteX2" fmla="*/ 2003 w 257892"/>
                    <a:gd name="connsiteY2" fmla="*/ 84746 h 154341"/>
                    <a:gd name="connsiteX3" fmla="*/ 128946 w 257892"/>
                    <a:gd name="connsiteY3" fmla="*/ 154341 h 154341"/>
                    <a:gd name="connsiteX4" fmla="*/ 255889 w 257892"/>
                    <a:gd name="connsiteY4" fmla="*/ 84746 h 154341"/>
                    <a:gd name="connsiteX5" fmla="*/ 255889 w 257892"/>
                    <a:gd name="connsiteY5" fmla="*/ 69595 h 154341"/>
                    <a:gd name="connsiteX6" fmla="*/ 128946 w 257892"/>
                    <a:gd name="connsiteY6" fmla="*/ 0 h 154341"/>
                    <a:gd name="connsiteX7" fmla="*/ 128946 w 257892"/>
                    <a:gd name="connsiteY7" fmla="*/ 103877 h 154341"/>
                    <a:gd name="connsiteX8" fmla="*/ 100164 w 257892"/>
                    <a:gd name="connsiteY8" fmla="*/ 75093 h 154341"/>
                    <a:gd name="connsiteX9" fmla="*/ 128946 w 257892"/>
                    <a:gd name="connsiteY9" fmla="*/ 46310 h 154341"/>
                    <a:gd name="connsiteX10" fmla="*/ 157730 w 257892"/>
                    <a:gd name="connsiteY10" fmla="*/ 75093 h 154341"/>
                    <a:gd name="connsiteX11" fmla="*/ 128946 w 257892"/>
                    <a:gd name="connsiteY11" fmla="*/ 103877 h 154341"/>
                    <a:gd name="connsiteX12" fmla="*/ 33888 w 257892"/>
                    <a:gd name="connsiteY12" fmla="*/ 77202 h 154341"/>
                    <a:gd name="connsiteX13" fmla="*/ 80592 w 257892"/>
                    <a:gd name="connsiteY13" fmla="*/ 40605 h 154341"/>
                    <a:gd name="connsiteX14" fmla="*/ 69516 w 257892"/>
                    <a:gd name="connsiteY14" fmla="*/ 75093 h 154341"/>
                    <a:gd name="connsiteX15" fmla="*/ 85888 w 257892"/>
                    <a:gd name="connsiteY15" fmla="*/ 115994 h 154341"/>
                    <a:gd name="connsiteX16" fmla="*/ 33888 w 257892"/>
                    <a:gd name="connsiteY16" fmla="*/ 77202 h 154341"/>
                    <a:gd name="connsiteX17" fmla="*/ 172006 w 257892"/>
                    <a:gd name="connsiteY17" fmla="*/ 115992 h 154341"/>
                    <a:gd name="connsiteX18" fmla="*/ 188378 w 257892"/>
                    <a:gd name="connsiteY18" fmla="*/ 75093 h 154341"/>
                    <a:gd name="connsiteX19" fmla="*/ 177218 w 257892"/>
                    <a:gd name="connsiteY19" fmla="*/ 40487 h 154341"/>
                    <a:gd name="connsiteX20" fmla="*/ 224026 w 257892"/>
                    <a:gd name="connsiteY20" fmla="*/ 77167 h 154341"/>
                    <a:gd name="connsiteX21" fmla="*/ 172006 w 257892"/>
                    <a:gd name="connsiteY21" fmla="*/ 115992 h 15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892" h="154341">
                      <a:moveTo>
                        <a:pt x="128946" y="0"/>
                      </a:moveTo>
                      <a:cubicBezTo>
                        <a:pt x="42573" y="0"/>
                        <a:pt x="3618" y="66752"/>
                        <a:pt x="2003" y="69595"/>
                      </a:cubicBezTo>
                      <a:cubicBezTo>
                        <a:pt x="-668" y="74292"/>
                        <a:pt x="-668" y="80049"/>
                        <a:pt x="2003" y="84746"/>
                      </a:cubicBezTo>
                      <a:cubicBezTo>
                        <a:pt x="3618" y="87587"/>
                        <a:pt x="42573" y="154341"/>
                        <a:pt x="128946" y="154341"/>
                      </a:cubicBezTo>
                      <a:cubicBezTo>
                        <a:pt x="215322" y="154341"/>
                        <a:pt x="254274" y="87587"/>
                        <a:pt x="255889" y="84746"/>
                      </a:cubicBezTo>
                      <a:cubicBezTo>
                        <a:pt x="258560" y="80049"/>
                        <a:pt x="258560" y="74294"/>
                        <a:pt x="255889" y="69595"/>
                      </a:cubicBezTo>
                      <a:cubicBezTo>
                        <a:pt x="254274" y="66754"/>
                        <a:pt x="215322" y="0"/>
                        <a:pt x="128946" y="0"/>
                      </a:cubicBezTo>
                      <a:close/>
                      <a:moveTo>
                        <a:pt x="128946" y="103877"/>
                      </a:moveTo>
                      <a:cubicBezTo>
                        <a:pt x="113077" y="103877"/>
                        <a:pt x="100164" y="90965"/>
                        <a:pt x="100164" y="75093"/>
                      </a:cubicBezTo>
                      <a:cubicBezTo>
                        <a:pt x="100164" y="59222"/>
                        <a:pt x="113077" y="46310"/>
                        <a:pt x="128946" y="46310"/>
                      </a:cubicBezTo>
                      <a:cubicBezTo>
                        <a:pt x="144818" y="46310"/>
                        <a:pt x="157730" y="59222"/>
                        <a:pt x="157730" y="75093"/>
                      </a:cubicBezTo>
                      <a:cubicBezTo>
                        <a:pt x="157730" y="90965"/>
                        <a:pt x="144818" y="103877"/>
                        <a:pt x="128946" y="103877"/>
                      </a:cubicBezTo>
                      <a:close/>
                      <a:moveTo>
                        <a:pt x="33888" y="77202"/>
                      </a:moveTo>
                      <a:cubicBezTo>
                        <a:pt x="41272" y="67649"/>
                        <a:pt x="56587" y="51177"/>
                        <a:pt x="80592" y="40605"/>
                      </a:cubicBezTo>
                      <a:cubicBezTo>
                        <a:pt x="73630" y="50339"/>
                        <a:pt x="69516" y="62241"/>
                        <a:pt x="69516" y="75093"/>
                      </a:cubicBezTo>
                      <a:cubicBezTo>
                        <a:pt x="69516" y="90931"/>
                        <a:pt x="75754" y="105330"/>
                        <a:pt x="85888" y="115994"/>
                      </a:cubicBezTo>
                      <a:cubicBezTo>
                        <a:pt x="58738" y="105684"/>
                        <a:pt x="41791" y="87502"/>
                        <a:pt x="33888" y="77202"/>
                      </a:cubicBezTo>
                      <a:close/>
                      <a:moveTo>
                        <a:pt x="172006" y="115992"/>
                      </a:moveTo>
                      <a:cubicBezTo>
                        <a:pt x="182140" y="105328"/>
                        <a:pt x="188378" y="90930"/>
                        <a:pt x="188378" y="75093"/>
                      </a:cubicBezTo>
                      <a:cubicBezTo>
                        <a:pt x="188378" y="62189"/>
                        <a:pt x="184230" y="50241"/>
                        <a:pt x="177218" y="40487"/>
                      </a:cubicBezTo>
                      <a:cubicBezTo>
                        <a:pt x="201357" y="51033"/>
                        <a:pt x="216652" y="67549"/>
                        <a:pt x="224026" y="77167"/>
                      </a:cubicBezTo>
                      <a:cubicBezTo>
                        <a:pt x="216115" y="87483"/>
                        <a:pt x="199165" y="105679"/>
                        <a:pt x="172006" y="115992"/>
                      </a:cubicBezTo>
                      <a:close/>
                    </a:path>
                  </a:pathLst>
                </a:custGeom>
                <a:solidFill>
                  <a:schemeClr val="tx1">
                    <a:lumMod val="50000"/>
                  </a:schemeClr>
                </a:solidFill>
                <a:ln w="1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46FBE0A5-26FC-48A6-9B11-E0EE1FCE35D3}"/>
                    </a:ext>
                  </a:extLst>
                </p:cNvPr>
                <p:cNvSpPr/>
                <p:nvPr/>
              </p:nvSpPr>
              <p:spPr>
                <a:xfrm>
                  <a:off x="1473629" y="3365115"/>
                  <a:ext cx="30511" cy="30506"/>
                </a:xfrm>
                <a:custGeom>
                  <a:avLst/>
                  <a:gdLst>
                    <a:gd name="connsiteX0" fmla="*/ 1122 w 30511"/>
                    <a:gd name="connsiteY0" fmla="*/ 21120 h 30506"/>
                    <a:gd name="connsiteX1" fmla="*/ 20737 w 30511"/>
                    <a:gd name="connsiteY1" fmla="*/ 29547 h 30506"/>
                    <a:gd name="connsiteX2" fmla="*/ 29373 w 30511"/>
                    <a:gd name="connsiteY2" fmla="*/ 9325 h 30506"/>
                    <a:gd name="connsiteX3" fmla="*/ 9950 w 30511"/>
                    <a:gd name="connsiteY3" fmla="*/ 909 h 30506"/>
                    <a:gd name="connsiteX4" fmla="*/ 1122 w 30511"/>
                    <a:gd name="connsiteY4" fmla="*/ 21120 h 30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1" h="30506">
                      <a:moveTo>
                        <a:pt x="1122" y="21120"/>
                      </a:moveTo>
                      <a:cubicBezTo>
                        <a:pt x="4237" y="28597"/>
                        <a:pt x="13169" y="32426"/>
                        <a:pt x="20737" y="29547"/>
                      </a:cubicBezTo>
                      <a:cubicBezTo>
                        <a:pt x="28665" y="26531"/>
                        <a:pt x="32621" y="17122"/>
                        <a:pt x="29373" y="9325"/>
                      </a:cubicBezTo>
                      <a:cubicBezTo>
                        <a:pt x="26290" y="1917"/>
                        <a:pt x="17457" y="-1862"/>
                        <a:pt x="9950" y="909"/>
                      </a:cubicBezTo>
                      <a:cubicBezTo>
                        <a:pt x="2000" y="3840"/>
                        <a:pt x="-2144" y="13282"/>
                        <a:pt x="1122" y="21120"/>
                      </a:cubicBezTo>
                      <a:close/>
                    </a:path>
                  </a:pathLst>
                </a:custGeom>
                <a:solidFill>
                  <a:schemeClr val="tx1">
                    <a:lumMod val="50000"/>
                  </a:schemeClr>
                </a:solidFill>
                <a:ln w="1525" cap="flat">
                  <a:noFill/>
                  <a:prstDash val="solid"/>
                  <a:miter/>
                </a:ln>
              </p:spPr>
              <p:txBody>
                <a:bodyPr rtlCol="0" anchor="ctr"/>
                <a:lstStyle/>
                <a:p>
                  <a:endParaRPr lang="en-US"/>
                </a:p>
              </p:txBody>
            </p:sp>
          </p:grpSp>
        </p:grpSp>
      </p:grpSp>
      <p:grpSp>
        <p:nvGrpSpPr>
          <p:cNvPr id="50" name="Group 49">
            <a:extLst>
              <a:ext uri="{FF2B5EF4-FFF2-40B4-BE49-F238E27FC236}">
                <a16:creationId xmlns:a16="http://schemas.microsoft.com/office/drawing/2014/main" id="{F3626261-2628-460B-9009-1BCA0C0E0464}"/>
              </a:ext>
            </a:extLst>
          </p:cNvPr>
          <p:cNvGrpSpPr/>
          <p:nvPr/>
        </p:nvGrpSpPr>
        <p:grpSpPr>
          <a:xfrm>
            <a:off x="9740207" y="2589216"/>
            <a:ext cx="2085901" cy="2299045"/>
            <a:chOff x="9740207" y="2589216"/>
            <a:chExt cx="2085901" cy="2299045"/>
          </a:xfrm>
        </p:grpSpPr>
        <p:sp>
          <p:nvSpPr>
            <p:cNvPr id="46" name="Oval 45">
              <a:extLst>
                <a:ext uri="{FF2B5EF4-FFF2-40B4-BE49-F238E27FC236}">
                  <a16:creationId xmlns:a16="http://schemas.microsoft.com/office/drawing/2014/main" id="{5D217B7E-F5D6-4567-978F-B1E2B667F710}"/>
                </a:ext>
              </a:extLst>
            </p:cNvPr>
            <p:cNvSpPr/>
            <p:nvPr/>
          </p:nvSpPr>
          <p:spPr>
            <a:xfrm>
              <a:off x="9960197" y="2589216"/>
              <a:ext cx="1645920" cy="1645920"/>
            </a:xfrm>
            <a:prstGeom prst="ellipse">
              <a:avLst/>
            </a:prstGeom>
            <a:solidFill>
              <a:srgbClr val="D1E1EB"/>
            </a:solidFill>
            <a:ln w="406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AD3FEAD-382E-4846-B090-196D2CF0FD89}"/>
                </a:ext>
              </a:extLst>
            </p:cNvPr>
            <p:cNvSpPr txBox="1"/>
            <p:nvPr/>
          </p:nvSpPr>
          <p:spPr>
            <a:xfrm>
              <a:off x="9740207" y="4574649"/>
              <a:ext cx="2085901" cy="313612"/>
            </a:xfrm>
            <a:prstGeom prst="rect">
              <a:avLst/>
            </a:prstGeom>
            <a:noFill/>
          </p:spPr>
          <p:txBody>
            <a:bodyPr wrap="square" rtlCol="0">
              <a:spAutoFit/>
            </a:bodyPr>
            <a:lstStyle/>
            <a:p>
              <a:pPr marR="0" lvl="0" algn="ctr">
                <a:lnSpc>
                  <a:spcPct val="120000"/>
                </a:lnSpc>
                <a:spcBef>
                  <a:spcPts val="0"/>
                </a:spcBef>
                <a:buClr>
                  <a:srgbClr val="A7D1F3"/>
                </a:buClr>
              </a:pPr>
              <a:r>
                <a:rPr lang="en-US" sz="1300" dirty="0">
                  <a:solidFill>
                    <a:schemeClr val="tx2"/>
                  </a:solidFill>
                  <a:effectLst/>
                  <a:latin typeface="Montserrat SemiBold" panose="00000700000000000000" pitchFamily="2" charset="0"/>
                  <a:ea typeface="Times New Roman" panose="02020603050405020304" pitchFamily="18" charset="0"/>
                </a:rPr>
                <a:t>Culture Building</a:t>
              </a:r>
            </a:p>
          </p:txBody>
        </p:sp>
        <p:grpSp>
          <p:nvGrpSpPr>
            <p:cNvPr id="25" name="Graphic 36">
              <a:extLst>
                <a:ext uri="{FF2B5EF4-FFF2-40B4-BE49-F238E27FC236}">
                  <a16:creationId xmlns:a16="http://schemas.microsoft.com/office/drawing/2014/main" id="{DCF55BD0-E8DD-4B79-8DE7-C36DD2325887}"/>
                </a:ext>
              </a:extLst>
            </p:cNvPr>
            <p:cNvGrpSpPr/>
            <p:nvPr/>
          </p:nvGrpSpPr>
          <p:grpSpPr>
            <a:xfrm>
              <a:off x="10375205" y="3055355"/>
              <a:ext cx="815904" cy="713642"/>
              <a:chOff x="10047165" y="3055304"/>
              <a:chExt cx="879958" cy="769668"/>
            </a:xfrm>
          </p:grpSpPr>
          <p:grpSp>
            <p:nvGrpSpPr>
              <p:cNvPr id="26" name="Graphic 36">
                <a:extLst>
                  <a:ext uri="{FF2B5EF4-FFF2-40B4-BE49-F238E27FC236}">
                    <a16:creationId xmlns:a16="http://schemas.microsoft.com/office/drawing/2014/main" id="{DCF55BD0-E8DD-4B79-8DE7-C36DD2325887}"/>
                  </a:ext>
                </a:extLst>
              </p:cNvPr>
              <p:cNvGrpSpPr/>
              <p:nvPr/>
            </p:nvGrpSpPr>
            <p:grpSpPr>
              <a:xfrm>
                <a:off x="10064351" y="3072490"/>
                <a:ext cx="845584" cy="735293"/>
                <a:chOff x="10064351" y="3072490"/>
                <a:chExt cx="845584" cy="735293"/>
              </a:xfrm>
            </p:grpSpPr>
            <p:sp>
              <p:nvSpPr>
                <p:cNvPr id="27" name="Freeform: Shape 26">
                  <a:extLst>
                    <a:ext uri="{FF2B5EF4-FFF2-40B4-BE49-F238E27FC236}">
                      <a16:creationId xmlns:a16="http://schemas.microsoft.com/office/drawing/2014/main" id="{99C23F8D-D4E1-4052-A76A-3D440530EF96}"/>
                    </a:ext>
                  </a:extLst>
                </p:cNvPr>
                <p:cNvSpPr/>
                <p:nvPr/>
              </p:nvSpPr>
              <p:spPr>
                <a:xfrm>
                  <a:off x="10413618" y="3072490"/>
                  <a:ext cx="147056" cy="183822"/>
                </a:xfrm>
                <a:custGeom>
                  <a:avLst/>
                  <a:gdLst>
                    <a:gd name="connsiteX0" fmla="*/ 73526 w 147056"/>
                    <a:gd name="connsiteY0" fmla="*/ 183822 h 183822"/>
                    <a:gd name="connsiteX1" fmla="*/ 145192 w 147056"/>
                    <a:gd name="connsiteY1" fmla="*/ 126728 h 183822"/>
                    <a:gd name="connsiteX2" fmla="*/ 147056 w 147056"/>
                    <a:gd name="connsiteY2" fmla="*/ 110294 h 183822"/>
                    <a:gd name="connsiteX3" fmla="*/ 147056 w 147056"/>
                    <a:gd name="connsiteY3" fmla="*/ 73528 h 183822"/>
                    <a:gd name="connsiteX4" fmla="*/ 73528 w 147056"/>
                    <a:gd name="connsiteY4" fmla="*/ 0 h 183822"/>
                    <a:gd name="connsiteX5" fmla="*/ 0 w 147056"/>
                    <a:gd name="connsiteY5" fmla="*/ 73528 h 183822"/>
                    <a:gd name="connsiteX6" fmla="*/ 0 w 147056"/>
                    <a:gd name="connsiteY6" fmla="*/ 110294 h 183822"/>
                    <a:gd name="connsiteX7" fmla="*/ 1863 w 147056"/>
                    <a:gd name="connsiteY7" fmla="*/ 126728 h 183822"/>
                    <a:gd name="connsiteX8" fmla="*/ 73526 w 147056"/>
                    <a:gd name="connsiteY8" fmla="*/ 183822 h 18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6" h="183822">
                      <a:moveTo>
                        <a:pt x="73526" y="183822"/>
                      </a:moveTo>
                      <a:cubicBezTo>
                        <a:pt x="108323" y="183822"/>
                        <a:pt x="137674" y="159326"/>
                        <a:pt x="145192" y="126728"/>
                      </a:cubicBezTo>
                      <a:cubicBezTo>
                        <a:pt x="146412" y="121440"/>
                        <a:pt x="147056" y="115938"/>
                        <a:pt x="147056" y="110294"/>
                      </a:cubicBezTo>
                      <a:lnTo>
                        <a:pt x="147056" y="73528"/>
                      </a:lnTo>
                      <a:cubicBezTo>
                        <a:pt x="147056" y="33088"/>
                        <a:pt x="113968" y="0"/>
                        <a:pt x="73528" y="0"/>
                      </a:cubicBezTo>
                      <a:cubicBezTo>
                        <a:pt x="33088" y="0"/>
                        <a:pt x="0" y="33088"/>
                        <a:pt x="0" y="73528"/>
                      </a:cubicBezTo>
                      <a:lnTo>
                        <a:pt x="0" y="110294"/>
                      </a:lnTo>
                      <a:cubicBezTo>
                        <a:pt x="0" y="115940"/>
                        <a:pt x="645" y="121440"/>
                        <a:pt x="1863" y="126728"/>
                      </a:cubicBezTo>
                      <a:cubicBezTo>
                        <a:pt x="9377" y="159326"/>
                        <a:pt x="38729" y="183822"/>
                        <a:pt x="73526" y="183822"/>
                      </a:cubicBezTo>
                      <a:close/>
                    </a:path>
                  </a:pathLst>
                </a:custGeom>
                <a:solidFill>
                  <a:srgbClr val="AE924C"/>
                </a:solidFill>
                <a:ln w="9525" cap="flat" cmpd="sng">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D19C68E-A55A-40E5-A989-354D87B629DF}"/>
                    </a:ext>
                  </a:extLst>
                </p:cNvPr>
                <p:cNvSpPr/>
                <p:nvPr/>
              </p:nvSpPr>
              <p:spPr>
                <a:xfrm>
                  <a:off x="10395231" y="3476902"/>
                  <a:ext cx="183823" cy="330881"/>
                </a:xfrm>
                <a:custGeom>
                  <a:avLst/>
                  <a:gdLst>
                    <a:gd name="connsiteX0" fmla="*/ 183824 w 183823"/>
                    <a:gd name="connsiteY0" fmla="*/ 0 h 330881"/>
                    <a:gd name="connsiteX1" fmla="*/ 0 w 183823"/>
                    <a:gd name="connsiteY1" fmla="*/ 0 h 330881"/>
                    <a:gd name="connsiteX2" fmla="*/ 0 w 183823"/>
                    <a:gd name="connsiteY2" fmla="*/ 36766 h 330881"/>
                    <a:gd name="connsiteX3" fmla="*/ 0 w 183823"/>
                    <a:gd name="connsiteY3" fmla="*/ 330882 h 330881"/>
                    <a:gd name="connsiteX4" fmla="*/ 183824 w 183823"/>
                    <a:gd name="connsiteY4" fmla="*/ 330882 h 330881"/>
                    <a:gd name="connsiteX5" fmla="*/ 183824 w 183823"/>
                    <a:gd name="connsiteY5" fmla="*/ 36766 h 33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23" h="330881">
                      <a:moveTo>
                        <a:pt x="183824" y="0"/>
                      </a:moveTo>
                      <a:lnTo>
                        <a:pt x="0" y="0"/>
                      </a:lnTo>
                      <a:lnTo>
                        <a:pt x="0" y="36766"/>
                      </a:lnTo>
                      <a:lnTo>
                        <a:pt x="0" y="330882"/>
                      </a:lnTo>
                      <a:lnTo>
                        <a:pt x="183824" y="330882"/>
                      </a:lnTo>
                      <a:lnTo>
                        <a:pt x="183824" y="36766"/>
                      </a:lnTo>
                      <a:close/>
                    </a:path>
                  </a:pathLst>
                </a:custGeom>
                <a:solidFill>
                  <a:schemeClr val="tx1"/>
                </a:solidFill>
                <a:ln w="9525" cap="flat" cmpd="sng">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325419C-8292-4967-B624-8653162B2246}"/>
                    </a:ext>
                  </a:extLst>
                </p:cNvPr>
                <p:cNvSpPr/>
                <p:nvPr/>
              </p:nvSpPr>
              <p:spPr>
                <a:xfrm>
                  <a:off x="10670966" y="3072490"/>
                  <a:ext cx="147057" cy="183822"/>
                </a:xfrm>
                <a:custGeom>
                  <a:avLst/>
                  <a:gdLst>
                    <a:gd name="connsiteX0" fmla="*/ 73530 w 147057"/>
                    <a:gd name="connsiteY0" fmla="*/ 183822 h 183822"/>
                    <a:gd name="connsiteX1" fmla="*/ 145195 w 147057"/>
                    <a:gd name="connsiteY1" fmla="*/ 126728 h 183822"/>
                    <a:gd name="connsiteX2" fmla="*/ 147058 w 147057"/>
                    <a:gd name="connsiteY2" fmla="*/ 110294 h 183822"/>
                    <a:gd name="connsiteX3" fmla="*/ 147058 w 147057"/>
                    <a:gd name="connsiteY3" fmla="*/ 73528 h 183822"/>
                    <a:gd name="connsiteX4" fmla="*/ 73528 w 147057"/>
                    <a:gd name="connsiteY4" fmla="*/ 0 h 183822"/>
                    <a:gd name="connsiteX5" fmla="*/ 0 w 147057"/>
                    <a:gd name="connsiteY5" fmla="*/ 73528 h 183822"/>
                    <a:gd name="connsiteX6" fmla="*/ 0 w 147057"/>
                    <a:gd name="connsiteY6" fmla="*/ 110294 h 183822"/>
                    <a:gd name="connsiteX7" fmla="*/ 1863 w 147057"/>
                    <a:gd name="connsiteY7" fmla="*/ 126728 h 183822"/>
                    <a:gd name="connsiteX8" fmla="*/ 73530 w 147057"/>
                    <a:gd name="connsiteY8" fmla="*/ 183822 h 18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7" h="183822">
                      <a:moveTo>
                        <a:pt x="73530" y="183822"/>
                      </a:moveTo>
                      <a:cubicBezTo>
                        <a:pt x="108326" y="183822"/>
                        <a:pt x="137677" y="159326"/>
                        <a:pt x="145195" y="126728"/>
                      </a:cubicBezTo>
                      <a:cubicBezTo>
                        <a:pt x="146414" y="121440"/>
                        <a:pt x="147058" y="115938"/>
                        <a:pt x="147058" y="110294"/>
                      </a:cubicBezTo>
                      <a:lnTo>
                        <a:pt x="147058" y="73528"/>
                      </a:lnTo>
                      <a:cubicBezTo>
                        <a:pt x="147058" y="33088"/>
                        <a:pt x="113970" y="0"/>
                        <a:pt x="73528" y="0"/>
                      </a:cubicBezTo>
                      <a:cubicBezTo>
                        <a:pt x="33088" y="0"/>
                        <a:pt x="0" y="33088"/>
                        <a:pt x="0" y="73528"/>
                      </a:cubicBezTo>
                      <a:lnTo>
                        <a:pt x="0" y="110294"/>
                      </a:lnTo>
                      <a:cubicBezTo>
                        <a:pt x="0" y="115940"/>
                        <a:pt x="645" y="121440"/>
                        <a:pt x="1863" y="126728"/>
                      </a:cubicBezTo>
                      <a:cubicBezTo>
                        <a:pt x="9381" y="159326"/>
                        <a:pt x="38734" y="183822"/>
                        <a:pt x="73530" y="183822"/>
                      </a:cubicBezTo>
                      <a:close/>
                    </a:path>
                  </a:pathLst>
                </a:custGeom>
                <a:solidFill>
                  <a:srgbClr val="FFDCD5"/>
                </a:solidFill>
                <a:ln w="9525" cap="flat" cmpd="sng">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BBE27D7C-31C0-4C25-8CDD-DB8155B959DC}"/>
                    </a:ext>
                  </a:extLst>
                </p:cNvPr>
                <p:cNvSpPr/>
                <p:nvPr/>
              </p:nvSpPr>
              <p:spPr>
                <a:xfrm>
                  <a:off x="10579055" y="3199218"/>
                  <a:ext cx="330880" cy="277683"/>
                </a:xfrm>
                <a:custGeom>
                  <a:avLst/>
                  <a:gdLst>
                    <a:gd name="connsiteX0" fmla="*/ 237106 w 330880"/>
                    <a:gd name="connsiteY0" fmla="*/ 0 h 277683"/>
                    <a:gd name="connsiteX1" fmla="*/ 165441 w 330880"/>
                    <a:gd name="connsiteY1" fmla="*/ 57094 h 277683"/>
                    <a:gd name="connsiteX2" fmla="*/ 93778 w 330880"/>
                    <a:gd name="connsiteY2" fmla="*/ 0 h 277683"/>
                    <a:gd name="connsiteX3" fmla="*/ 0 w 330880"/>
                    <a:gd name="connsiteY3" fmla="*/ 149009 h 277683"/>
                    <a:gd name="connsiteX4" fmla="*/ 73528 w 330880"/>
                    <a:gd name="connsiteY4" fmla="*/ 149004 h 277683"/>
                    <a:gd name="connsiteX5" fmla="*/ 73528 w 330880"/>
                    <a:gd name="connsiteY5" fmla="*/ 277684 h 277683"/>
                    <a:gd name="connsiteX6" fmla="*/ 257350 w 330880"/>
                    <a:gd name="connsiteY6" fmla="*/ 277684 h 277683"/>
                    <a:gd name="connsiteX7" fmla="*/ 257350 w 330880"/>
                    <a:gd name="connsiteY7" fmla="*/ 149004 h 277683"/>
                    <a:gd name="connsiteX8" fmla="*/ 330880 w 330880"/>
                    <a:gd name="connsiteY8" fmla="*/ 149009 h 277683"/>
                    <a:gd name="connsiteX9" fmla="*/ 237106 w 330880"/>
                    <a:gd name="connsiteY9" fmla="*/ 0 h 27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80" h="277683">
                      <a:moveTo>
                        <a:pt x="237106" y="0"/>
                      </a:moveTo>
                      <a:cubicBezTo>
                        <a:pt x="229590" y="32598"/>
                        <a:pt x="200237" y="57094"/>
                        <a:pt x="165441" y="57094"/>
                      </a:cubicBezTo>
                      <a:cubicBezTo>
                        <a:pt x="130645" y="57094"/>
                        <a:pt x="101293" y="32598"/>
                        <a:pt x="93778" y="0"/>
                      </a:cubicBezTo>
                      <a:cubicBezTo>
                        <a:pt x="38414" y="26827"/>
                        <a:pt x="0" y="83649"/>
                        <a:pt x="0" y="149009"/>
                      </a:cubicBezTo>
                      <a:lnTo>
                        <a:pt x="73528" y="149004"/>
                      </a:lnTo>
                      <a:lnTo>
                        <a:pt x="73528" y="277684"/>
                      </a:lnTo>
                      <a:lnTo>
                        <a:pt x="257350" y="277684"/>
                      </a:lnTo>
                      <a:lnTo>
                        <a:pt x="257350" y="149004"/>
                      </a:lnTo>
                      <a:lnTo>
                        <a:pt x="330880" y="149009"/>
                      </a:lnTo>
                      <a:cubicBezTo>
                        <a:pt x="330880" y="83649"/>
                        <a:pt x="292468" y="26828"/>
                        <a:pt x="237106" y="0"/>
                      </a:cubicBezTo>
                      <a:close/>
                    </a:path>
                  </a:pathLst>
                </a:custGeom>
                <a:solidFill>
                  <a:srgbClr val="93B25A"/>
                </a:solidFill>
                <a:ln w="9525" cap="flat" cmpd="sng">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102A7659-6597-47F7-BA05-6C38657544C0}"/>
                    </a:ext>
                  </a:extLst>
                </p:cNvPr>
                <p:cNvSpPr/>
                <p:nvPr/>
              </p:nvSpPr>
              <p:spPr>
                <a:xfrm>
                  <a:off x="10579055" y="3348222"/>
                  <a:ext cx="73528" cy="165446"/>
                </a:xfrm>
                <a:custGeom>
                  <a:avLst/>
                  <a:gdLst>
                    <a:gd name="connsiteX0" fmla="*/ 73528 w 73528"/>
                    <a:gd name="connsiteY0" fmla="*/ 128680 h 165446"/>
                    <a:gd name="connsiteX1" fmla="*/ 73528 w 73528"/>
                    <a:gd name="connsiteY1" fmla="*/ 0 h 165446"/>
                    <a:gd name="connsiteX2" fmla="*/ 0 w 73528"/>
                    <a:gd name="connsiteY2" fmla="*/ 5 h 165446"/>
                    <a:gd name="connsiteX3" fmla="*/ 0 w 73528"/>
                    <a:gd name="connsiteY3" fmla="*/ 128682 h 165446"/>
                    <a:gd name="connsiteX4" fmla="*/ 36764 w 73528"/>
                    <a:gd name="connsiteY4" fmla="*/ 165446 h 165446"/>
                    <a:gd name="connsiteX5" fmla="*/ 73528 w 73528"/>
                    <a:gd name="connsiteY5" fmla="*/ 165446 h 16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28" h="165446">
                      <a:moveTo>
                        <a:pt x="73528" y="128680"/>
                      </a:moveTo>
                      <a:lnTo>
                        <a:pt x="73528" y="0"/>
                      </a:lnTo>
                      <a:lnTo>
                        <a:pt x="0" y="5"/>
                      </a:lnTo>
                      <a:lnTo>
                        <a:pt x="0" y="128682"/>
                      </a:lnTo>
                      <a:cubicBezTo>
                        <a:pt x="0" y="148904"/>
                        <a:pt x="16544" y="165446"/>
                        <a:pt x="36764" y="165446"/>
                      </a:cubicBezTo>
                      <a:lnTo>
                        <a:pt x="73528" y="165446"/>
                      </a:lnTo>
                      <a:close/>
                    </a:path>
                  </a:pathLst>
                </a:custGeom>
                <a:solidFill>
                  <a:srgbClr val="FFDCD5"/>
                </a:solidFill>
                <a:ln w="9525" cap="flat" cmpd="sng">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6D10964-BDE6-483D-A56A-7561985012B9}"/>
                    </a:ext>
                  </a:extLst>
                </p:cNvPr>
                <p:cNvSpPr/>
                <p:nvPr/>
              </p:nvSpPr>
              <p:spPr>
                <a:xfrm>
                  <a:off x="10836407" y="3348222"/>
                  <a:ext cx="73528" cy="165446"/>
                </a:xfrm>
                <a:custGeom>
                  <a:avLst/>
                  <a:gdLst>
                    <a:gd name="connsiteX0" fmla="*/ 0 w 73528"/>
                    <a:gd name="connsiteY0" fmla="*/ 0 h 165446"/>
                    <a:gd name="connsiteX1" fmla="*/ 0 w 73528"/>
                    <a:gd name="connsiteY1" fmla="*/ 128680 h 165446"/>
                    <a:gd name="connsiteX2" fmla="*/ 0 w 73528"/>
                    <a:gd name="connsiteY2" fmla="*/ 165446 h 165446"/>
                    <a:gd name="connsiteX3" fmla="*/ 36764 w 73528"/>
                    <a:gd name="connsiteY3" fmla="*/ 165446 h 165446"/>
                    <a:gd name="connsiteX4" fmla="*/ 73528 w 73528"/>
                    <a:gd name="connsiteY4" fmla="*/ 128682 h 165446"/>
                    <a:gd name="connsiteX5" fmla="*/ 73528 w 73528"/>
                    <a:gd name="connsiteY5" fmla="*/ 5 h 16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28" h="165446">
                      <a:moveTo>
                        <a:pt x="0" y="0"/>
                      </a:moveTo>
                      <a:lnTo>
                        <a:pt x="0" y="128680"/>
                      </a:lnTo>
                      <a:lnTo>
                        <a:pt x="0" y="165446"/>
                      </a:lnTo>
                      <a:lnTo>
                        <a:pt x="36764" y="165446"/>
                      </a:lnTo>
                      <a:cubicBezTo>
                        <a:pt x="56984" y="165446"/>
                        <a:pt x="73528" y="148902"/>
                        <a:pt x="73528" y="128682"/>
                      </a:cubicBezTo>
                      <a:lnTo>
                        <a:pt x="73528" y="5"/>
                      </a:lnTo>
                      <a:close/>
                    </a:path>
                  </a:pathLst>
                </a:custGeom>
                <a:solidFill>
                  <a:srgbClr val="FFDCD5"/>
                </a:solidFill>
                <a:ln w="9525" cap="flat" cmpd="sng">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303BC92-46B5-4C33-9761-87DB189842FF}"/>
                    </a:ext>
                  </a:extLst>
                </p:cNvPr>
                <p:cNvSpPr/>
                <p:nvPr/>
              </p:nvSpPr>
              <p:spPr>
                <a:xfrm>
                  <a:off x="10652583" y="3476902"/>
                  <a:ext cx="183823" cy="165440"/>
                </a:xfrm>
                <a:custGeom>
                  <a:avLst/>
                  <a:gdLst>
                    <a:gd name="connsiteX0" fmla="*/ 183824 w 183823"/>
                    <a:gd name="connsiteY0" fmla="*/ 0 h 165440"/>
                    <a:gd name="connsiteX1" fmla="*/ 0 w 183823"/>
                    <a:gd name="connsiteY1" fmla="*/ 0 h 165440"/>
                    <a:gd name="connsiteX2" fmla="*/ 0 w 183823"/>
                    <a:gd name="connsiteY2" fmla="*/ 18383 h 165440"/>
                    <a:gd name="connsiteX3" fmla="*/ 0 w 183823"/>
                    <a:gd name="connsiteY3" fmla="*/ 165441 h 165440"/>
                    <a:gd name="connsiteX4" fmla="*/ 183824 w 183823"/>
                    <a:gd name="connsiteY4" fmla="*/ 165441 h 165440"/>
                    <a:gd name="connsiteX5" fmla="*/ 183824 w 183823"/>
                    <a:gd name="connsiteY5" fmla="*/ 18383 h 16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23" h="165440">
                      <a:moveTo>
                        <a:pt x="183824" y="0"/>
                      </a:moveTo>
                      <a:lnTo>
                        <a:pt x="0" y="0"/>
                      </a:lnTo>
                      <a:lnTo>
                        <a:pt x="0" y="18383"/>
                      </a:lnTo>
                      <a:lnTo>
                        <a:pt x="0" y="165441"/>
                      </a:lnTo>
                      <a:lnTo>
                        <a:pt x="183824" y="165441"/>
                      </a:lnTo>
                      <a:lnTo>
                        <a:pt x="183824" y="18383"/>
                      </a:lnTo>
                      <a:close/>
                    </a:path>
                  </a:pathLst>
                </a:custGeom>
                <a:solidFill>
                  <a:srgbClr val="275F85"/>
                </a:solidFill>
                <a:ln w="9525" cap="flat" cmpd="sng">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2F4FC53E-E9BC-45A5-8B0B-DE89712E2A2D}"/>
                    </a:ext>
                  </a:extLst>
                </p:cNvPr>
                <p:cNvSpPr/>
                <p:nvPr/>
              </p:nvSpPr>
              <p:spPr>
                <a:xfrm>
                  <a:off x="10303784" y="3199218"/>
                  <a:ext cx="366719" cy="277683"/>
                </a:xfrm>
                <a:custGeom>
                  <a:avLst/>
                  <a:gdLst>
                    <a:gd name="connsiteX0" fmla="*/ 275271 w 366719"/>
                    <a:gd name="connsiteY0" fmla="*/ 149009 h 277683"/>
                    <a:gd name="connsiteX1" fmla="*/ 312035 w 366719"/>
                    <a:gd name="connsiteY1" fmla="*/ 45323 h 277683"/>
                    <a:gd name="connsiteX2" fmla="*/ 366720 w 366719"/>
                    <a:gd name="connsiteY2" fmla="*/ 1150 h 277683"/>
                    <a:gd name="connsiteX3" fmla="*/ 257352 w 366719"/>
                    <a:gd name="connsiteY3" fmla="*/ 1150 h 277683"/>
                    <a:gd name="connsiteX4" fmla="*/ 255025 w 366719"/>
                    <a:gd name="connsiteY4" fmla="*/ 0 h 277683"/>
                    <a:gd name="connsiteX5" fmla="*/ 183360 w 366719"/>
                    <a:gd name="connsiteY5" fmla="*/ 57094 h 277683"/>
                    <a:gd name="connsiteX6" fmla="*/ 111695 w 366719"/>
                    <a:gd name="connsiteY6" fmla="*/ 0 h 277683"/>
                    <a:gd name="connsiteX7" fmla="*/ 109368 w 366719"/>
                    <a:gd name="connsiteY7" fmla="*/ 1150 h 277683"/>
                    <a:gd name="connsiteX8" fmla="*/ 0 w 366719"/>
                    <a:gd name="connsiteY8" fmla="*/ 1150 h 277683"/>
                    <a:gd name="connsiteX9" fmla="*/ 54683 w 366719"/>
                    <a:gd name="connsiteY9" fmla="*/ 45323 h 277683"/>
                    <a:gd name="connsiteX10" fmla="*/ 91447 w 366719"/>
                    <a:gd name="connsiteY10" fmla="*/ 149009 h 277683"/>
                    <a:gd name="connsiteX11" fmla="*/ 91449 w 366719"/>
                    <a:gd name="connsiteY11" fmla="*/ 277684 h 277683"/>
                    <a:gd name="connsiteX12" fmla="*/ 183360 w 366719"/>
                    <a:gd name="connsiteY12" fmla="*/ 277684 h 277683"/>
                    <a:gd name="connsiteX13" fmla="*/ 275271 w 366719"/>
                    <a:gd name="connsiteY13" fmla="*/ 277684 h 27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719" h="277683">
                      <a:moveTo>
                        <a:pt x="275271" y="149009"/>
                      </a:moveTo>
                      <a:cubicBezTo>
                        <a:pt x="275271" y="109842"/>
                        <a:pt x="289065" y="73741"/>
                        <a:pt x="312035" y="45323"/>
                      </a:cubicBezTo>
                      <a:cubicBezTo>
                        <a:pt x="326857" y="26987"/>
                        <a:pt x="345497" y="11849"/>
                        <a:pt x="366720" y="1150"/>
                      </a:cubicBezTo>
                      <a:lnTo>
                        <a:pt x="257352" y="1150"/>
                      </a:lnTo>
                      <a:cubicBezTo>
                        <a:pt x="256580" y="760"/>
                        <a:pt x="255805" y="376"/>
                        <a:pt x="255025" y="0"/>
                      </a:cubicBezTo>
                      <a:cubicBezTo>
                        <a:pt x="247509" y="32598"/>
                        <a:pt x="218156" y="57094"/>
                        <a:pt x="183360" y="57094"/>
                      </a:cubicBezTo>
                      <a:cubicBezTo>
                        <a:pt x="148562" y="57094"/>
                        <a:pt x="119210" y="32598"/>
                        <a:pt x="111695" y="0"/>
                      </a:cubicBezTo>
                      <a:cubicBezTo>
                        <a:pt x="110916" y="378"/>
                        <a:pt x="110139" y="761"/>
                        <a:pt x="109368" y="1150"/>
                      </a:cubicBezTo>
                      <a:lnTo>
                        <a:pt x="0" y="1150"/>
                      </a:lnTo>
                      <a:cubicBezTo>
                        <a:pt x="21220" y="11849"/>
                        <a:pt x="39863" y="26987"/>
                        <a:pt x="54683" y="45323"/>
                      </a:cubicBezTo>
                      <a:cubicBezTo>
                        <a:pt x="77653" y="73741"/>
                        <a:pt x="91447" y="109842"/>
                        <a:pt x="91447" y="149009"/>
                      </a:cubicBezTo>
                      <a:lnTo>
                        <a:pt x="91449" y="277684"/>
                      </a:lnTo>
                      <a:lnTo>
                        <a:pt x="183360" y="277684"/>
                      </a:lnTo>
                      <a:lnTo>
                        <a:pt x="275271" y="277684"/>
                      </a:lnTo>
                      <a:close/>
                    </a:path>
                  </a:pathLst>
                </a:custGeom>
                <a:solidFill>
                  <a:srgbClr val="7EB3DE"/>
                </a:solidFill>
                <a:ln w="9525" cap="flat" cmpd="sng">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BE77A55F-333B-41CD-BEB3-99DACBD53B04}"/>
                    </a:ext>
                  </a:extLst>
                </p:cNvPr>
                <p:cNvSpPr/>
                <p:nvPr/>
              </p:nvSpPr>
              <p:spPr>
                <a:xfrm>
                  <a:off x="10821319" y="3189934"/>
                  <a:ext cx="86093" cy="86092"/>
                </a:xfrm>
                <a:custGeom>
                  <a:avLst/>
                  <a:gdLst>
                    <a:gd name="connsiteX0" fmla="*/ 8740 w 86093"/>
                    <a:gd name="connsiteY0" fmla="*/ 8740 h 86092"/>
                    <a:gd name="connsiteX1" fmla="*/ 17049 w 86093"/>
                    <a:gd name="connsiteY1" fmla="*/ 69043 h 86092"/>
                    <a:gd name="connsiteX2" fmla="*/ 70155 w 86093"/>
                    <a:gd name="connsiteY2" fmla="*/ 82581 h 86092"/>
                    <a:gd name="connsiteX3" fmla="*/ 77354 w 86093"/>
                    <a:gd name="connsiteY3" fmla="*/ 77352 h 86092"/>
                    <a:gd name="connsiteX4" fmla="*/ 69044 w 86093"/>
                    <a:gd name="connsiteY4" fmla="*/ 17049 h 86092"/>
                    <a:gd name="connsiteX5" fmla="*/ 8740 w 86093"/>
                    <a:gd name="connsiteY5" fmla="*/ 8740 h 8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3" h="86092">
                      <a:moveTo>
                        <a:pt x="8740" y="8740"/>
                      </a:moveTo>
                      <a:cubicBezTo>
                        <a:pt x="-5618" y="23097"/>
                        <a:pt x="-1897" y="50096"/>
                        <a:pt x="17049" y="69043"/>
                      </a:cubicBezTo>
                      <a:cubicBezTo>
                        <a:pt x="33171" y="85164"/>
                        <a:pt x="55121" y="90261"/>
                        <a:pt x="70155" y="82581"/>
                      </a:cubicBezTo>
                      <a:cubicBezTo>
                        <a:pt x="72789" y="81233"/>
                        <a:pt x="75213" y="79496"/>
                        <a:pt x="77354" y="77352"/>
                      </a:cubicBezTo>
                      <a:cubicBezTo>
                        <a:pt x="91712" y="62995"/>
                        <a:pt x="87991" y="35996"/>
                        <a:pt x="69044" y="17049"/>
                      </a:cubicBezTo>
                      <a:cubicBezTo>
                        <a:pt x="50096" y="-1897"/>
                        <a:pt x="23097" y="-5618"/>
                        <a:pt x="8740" y="8740"/>
                      </a:cubicBezTo>
                      <a:close/>
                    </a:path>
                  </a:pathLst>
                </a:custGeom>
                <a:solidFill>
                  <a:srgbClr val="AE924C"/>
                </a:solidFill>
                <a:ln w="9525" cap="flat" cmpd="sng">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6395DB18-44CC-496B-9C60-3E26898E490F}"/>
                    </a:ext>
                  </a:extLst>
                </p:cNvPr>
                <p:cNvSpPr/>
                <p:nvPr/>
              </p:nvSpPr>
              <p:spPr>
                <a:xfrm>
                  <a:off x="10652583" y="3642343"/>
                  <a:ext cx="183823" cy="165440"/>
                </a:xfrm>
                <a:custGeom>
                  <a:avLst/>
                  <a:gdLst>
                    <a:gd name="connsiteX0" fmla="*/ 183824 w 183823"/>
                    <a:gd name="connsiteY0" fmla="*/ 0 h 165440"/>
                    <a:gd name="connsiteX1" fmla="*/ 0 w 183823"/>
                    <a:gd name="connsiteY1" fmla="*/ 0 h 165440"/>
                    <a:gd name="connsiteX2" fmla="*/ 0 w 183823"/>
                    <a:gd name="connsiteY2" fmla="*/ 18383 h 165440"/>
                    <a:gd name="connsiteX3" fmla="*/ 0 w 183823"/>
                    <a:gd name="connsiteY3" fmla="*/ 165441 h 165440"/>
                    <a:gd name="connsiteX4" fmla="*/ 183824 w 183823"/>
                    <a:gd name="connsiteY4" fmla="*/ 165441 h 165440"/>
                    <a:gd name="connsiteX5" fmla="*/ 183824 w 183823"/>
                    <a:gd name="connsiteY5" fmla="*/ 18383 h 16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23" h="165440">
                      <a:moveTo>
                        <a:pt x="183824" y="0"/>
                      </a:moveTo>
                      <a:lnTo>
                        <a:pt x="0" y="0"/>
                      </a:lnTo>
                      <a:lnTo>
                        <a:pt x="0" y="18383"/>
                      </a:lnTo>
                      <a:lnTo>
                        <a:pt x="0" y="165441"/>
                      </a:lnTo>
                      <a:lnTo>
                        <a:pt x="183824" y="165441"/>
                      </a:lnTo>
                      <a:lnTo>
                        <a:pt x="183824" y="18383"/>
                      </a:lnTo>
                      <a:close/>
                    </a:path>
                  </a:pathLst>
                </a:custGeom>
                <a:solidFill>
                  <a:srgbClr val="FFDCD5"/>
                </a:solidFill>
                <a:ln w="9525" cap="flat" cmpd="sng">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32B9930-CE03-48A9-921D-DBEF885468DF}"/>
                    </a:ext>
                  </a:extLst>
                </p:cNvPr>
                <p:cNvSpPr/>
                <p:nvPr/>
              </p:nvSpPr>
              <p:spPr>
                <a:xfrm>
                  <a:off x="10156264" y="3072490"/>
                  <a:ext cx="147056" cy="183822"/>
                </a:xfrm>
                <a:custGeom>
                  <a:avLst/>
                  <a:gdLst>
                    <a:gd name="connsiteX0" fmla="*/ 73528 w 147056"/>
                    <a:gd name="connsiteY0" fmla="*/ 183822 h 183822"/>
                    <a:gd name="connsiteX1" fmla="*/ 1863 w 147056"/>
                    <a:gd name="connsiteY1" fmla="*/ 126728 h 183822"/>
                    <a:gd name="connsiteX2" fmla="*/ 0 w 147056"/>
                    <a:gd name="connsiteY2" fmla="*/ 110294 h 183822"/>
                    <a:gd name="connsiteX3" fmla="*/ 0 w 147056"/>
                    <a:gd name="connsiteY3" fmla="*/ 73528 h 183822"/>
                    <a:gd name="connsiteX4" fmla="*/ 73528 w 147056"/>
                    <a:gd name="connsiteY4" fmla="*/ 0 h 183822"/>
                    <a:gd name="connsiteX5" fmla="*/ 147056 w 147056"/>
                    <a:gd name="connsiteY5" fmla="*/ 73528 h 183822"/>
                    <a:gd name="connsiteX6" fmla="*/ 147056 w 147056"/>
                    <a:gd name="connsiteY6" fmla="*/ 110294 h 183822"/>
                    <a:gd name="connsiteX7" fmla="*/ 145193 w 147056"/>
                    <a:gd name="connsiteY7" fmla="*/ 126728 h 183822"/>
                    <a:gd name="connsiteX8" fmla="*/ 73528 w 147056"/>
                    <a:gd name="connsiteY8" fmla="*/ 183822 h 18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6" h="183822">
                      <a:moveTo>
                        <a:pt x="73528" y="183822"/>
                      </a:moveTo>
                      <a:cubicBezTo>
                        <a:pt x="38732" y="183822"/>
                        <a:pt x="9380" y="159326"/>
                        <a:pt x="1863" y="126728"/>
                      </a:cubicBezTo>
                      <a:cubicBezTo>
                        <a:pt x="645" y="121440"/>
                        <a:pt x="0" y="115938"/>
                        <a:pt x="0" y="110294"/>
                      </a:cubicBezTo>
                      <a:lnTo>
                        <a:pt x="0" y="73528"/>
                      </a:lnTo>
                      <a:cubicBezTo>
                        <a:pt x="0" y="33088"/>
                        <a:pt x="33088" y="0"/>
                        <a:pt x="73528" y="0"/>
                      </a:cubicBezTo>
                      <a:cubicBezTo>
                        <a:pt x="113968" y="0"/>
                        <a:pt x="147056" y="33088"/>
                        <a:pt x="147056" y="73528"/>
                      </a:cubicBezTo>
                      <a:lnTo>
                        <a:pt x="147056" y="110294"/>
                      </a:lnTo>
                      <a:cubicBezTo>
                        <a:pt x="147056" y="115940"/>
                        <a:pt x="146412" y="121440"/>
                        <a:pt x="145193" y="126728"/>
                      </a:cubicBezTo>
                      <a:cubicBezTo>
                        <a:pt x="137677" y="159326"/>
                        <a:pt x="108324" y="183822"/>
                        <a:pt x="73528" y="183822"/>
                      </a:cubicBezTo>
                      <a:close/>
                    </a:path>
                  </a:pathLst>
                </a:custGeom>
                <a:solidFill>
                  <a:srgbClr val="614E2D"/>
                </a:solidFill>
                <a:ln w="9525" cap="flat" cmpd="sng">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3D17CC2-B575-4ACB-935D-125E94C2548A}"/>
                    </a:ext>
                  </a:extLst>
                </p:cNvPr>
                <p:cNvSpPr/>
                <p:nvPr/>
              </p:nvSpPr>
              <p:spPr>
                <a:xfrm>
                  <a:off x="10064351" y="3199218"/>
                  <a:ext cx="330880" cy="277683"/>
                </a:xfrm>
                <a:custGeom>
                  <a:avLst/>
                  <a:gdLst>
                    <a:gd name="connsiteX0" fmla="*/ 93776 w 330880"/>
                    <a:gd name="connsiteY0" fmla="*/ 0 h 277683"/>
                    <a:gd name="connsiteX1" fmla="*/ 165441 w 330880"/>
                    <a:gd name="connsiteY1" fmla="*/ 57094 h 277683"/>
                    <a:gd name="connsiteX2" fmla="*/ 237103 w 330880"/>
                    <a:gd name="connsiteY2" fmla="*/ 0 h 277683"/>
                    <a:gd name="connsiteX3" fmla="*/ 330880 w 330880"/>
                    <a:gd name="connsiteY3" fmla="*/ 149009 h 277683"/>
                    <a:gd name="connsiteX4" fmla="*/ 257352 w 330880"/>
                    <a:gd name="connsiteY4" fmla="*/ 149004 h 277683"/>
                    <a:gd name="connsiteX5" fmla="*/ 257352 w 330880"/>
                    <a:gd name="connsiteY5" fmla="*/ 277684 h 277683"/>
                    <a:gd name="connsiteX6" fmla="*/ 73530 w 330880"/>
                    <a:gd name="connsiteY6" fmla="*/ 277684 h 277683"/>
                    <a:gd name="connsiteX7" fmla="*/ 73530 w 330880"/>
                    <a:gd name="connsiteY7" fmla="*/ 149004 h 277683"/>
                    <a:gd name="connsiteX8" fmla="*/ 0 w 330880"/>
                    <a:gd name="connsiteY8" fmla="*/ 149009 h 277683"/>
                    <a:gd name="connsiteX9" fmla="*/ 93776 w 330880"/>
                    <a:gd name="connsiteY9" fmla="*/ 0 h 27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80" h="277683">
                      <a:moveTo>
                        <a:pt x="93776" y="0"/>
                      </a:moveTo>
                      <a:cubicBezTo>
                        <a:pt x="101292" y="32598"/>
                        <a:pt x="130645" y="57094"/>
                        <a:pt x="165441" y="57094"/>
                      </a:cubicBezTo>
                      <a:cubicBezTo>
                        <a:pt x="200237" y="57094"/>
                        <a:pt x="229589" y="32598"/>
                        <a:pt x="237103" y="0"/>
                      </a:cubicBezTo>
                      <a:cubicBezTo>
                        <a:pt x="292466" y="26827"/>
                        <a:pt x="330880" y="83649"/>
                        <a:pt x="330880" y="149009"/>
                      </a:cubicBezTo>
                      <a:lnTo>
                        <a:pt x="257352" y="149004"/>
                      </a:lnTo>
                      <a:lnTo>
                        <a:pt x="257352" y="277684"/>
                      </a:lnTo>
                      <a:lnTo>
                        <a:pt x="73530" y="277684"/>
                      </a:lnTo>
                      <a:lnTo>
                        <a:pt x="73530" y="149004"/>
                      </a:lnTo>
                      <a:lnTo>
                        <a:pt x="0" y="149009"/>
                      </a:lnTo>
                      <a:cubicBezTo>
                        <a:pt x="0" y="83649"/>
                        <a:pt x="38414" y="26828"/>
                        <a:pt x="93776" y="0"/>
                      </a:cubicBezTo>
                      <a:close/>
                    </a:path>
                  </a:pathLst>
                </a:custGeom>
                <a:solidFill>
                  <a:srgbClr val="EEDB6C"/>
                </a:solidFill>
                <a:ln w="9525" cap="flat" cmpd="sng">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FACFF6D4-1AE1-45D7-AA15-852AE3A0CE23}"/>
                    </a:ext>
                  </a:extLst>
                </p:cNvPr>
                <p:cNvSpPr/>
                <p:nvPr/>
              </p:nvSpPr>
              <p:spPr>
                <a:xfrm>
                  <a:off x="10321703" y="3348222"/>
                  <a:ext cx="73528" cy="165446"/>
                </a:xfrm>
                <a:custGeom>
                  <a:avLst/>
                  <a:gdLst>
                    <a:gd name="connsiteX0" fmla="*/ 0 w 73528"/>
                    <a:gd name="connsiteY0" fmla="*/ 128680 h 165446"/>
                    <a:gd name="connsiteX1" fmla="*/ 0 w 73528"/>
                    <a:gd name="connsiteY1" fmla="*/ 0 h 165446"/>
                    <a:gd name="connsiteX2" fmla="*/ 73528 w 73528"/>
                    <a:gd name="connsiteY2" fmla="*/ 5 h 165446"/>
                    <a:gd name="connsiteX3" fmla="*/ 73528 w 73528"/>
                    <a:gd name="connsiteY3" fmla="*/ 128682 h 165446"/>
                    <a:gd name="connsiteX4" fmla="*/ 36764 w 73528"/>
                    <a:gd name="connsiteY4" fmla="*/ 165446 h 165446"/>
                    <a:gd name="connsiteX5" fmla="*/ 0 w 73528"/>
                    <a:gd name="connsiteY5" fmla="*/ 165446 h 16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28" h="165446">
                      <a:moveTo>
                        <a:pt x="0" y="128680"/>
                      </a:moveTo>
                      <a:lnTo>
                        <a:pt x="0" y="0"/>
                      </a:lnTo>
                      <a:lnTo>
                        <a:pt x="73528" y="5"/>
                      </a:lnTo>
                      <a:lnTo>
                        <a:pt x="73528" y="128682"/>
                      </a:lnTo>
                      <a:cubicBezTo>
                        <a:pt x="73528" y="148904"/>
                        <a:pt x="56984" y="165446"/>
                        <a:pt x="36764" y="165446"/>
                      </a:cubicBezTo>
                      <a:lnTo>
                        <a:pt x="0" y="165446"/>
                      </a:lnTo>
                      <a:close/>
                    </a:path>
                  </a:pathLst>
                </a:custGeom>
                <a:solidFill>
                  <a:srgbClr val="614E2D"/>
                </a:solidFill>
                <a:ln w="9525" cap="flat" cmpd="sng">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9D7C1F8F-0D2D-4BF4-A5F9-A7618AC620FC}"/>
                    </a:ext>
                  </a:extLst>
                </p:cNvPr>
                <p:cNvSpPr/>
                <p:nvPr/>
              </p:nvSpPr>
              <p:spPr>
                <a:xfrm>
                  <a:off x="10064353" y="3348222"/>
                  <a:ext cx="73528" cy="165446"/>
                </a:xfrm>
                <a:custGeom>
                  <a:avLst/>
                  <a:gdLst>
                    <a:gd name="connsiteX0" fmla="*/ 73528 w 73528"/>
                    <a:gd name="connsiteY0" fmla="*/ 0 h 165446"/>
                    <a:gd name="connsiteX1" fmla="*/ 73528 w 73528"/>
                    <a:gd name="connsiteY1" fmla="*/ 128680 h 165446"/>
                    <a:gd name="connsiteX2" fmla="*/ 73528 w 73528"/>
                    <a:gd name="connsiteY2" fmla="*/ 165446 h 165446"/>
                    <a:gd name="connsiteX3" fmla="*/ 36764 w 73528"/>
                    <a:gd name="connsiteY3" fmla="*/ 165446 h 165446"/>
                    <a:gd name="connsiteX4" fmla="*/ 0 w 73528"/>
                    <a:gd name="connsiteY4" fmla="*/ 128682 h 165446"/>
                    <a:gd name="connsiteX5" fmla="*/ 0 w 73528"/>
                    <a:gd name="connsiteY5" fmla="*/ 5 h 16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28" h="165446">
                      <a:moveTo>
                        <a:pt x="73528" y="0"/>
                      </a:moveTo>
                      <a:lnTo>
                        <a:pt x="73528" y="128680"/>
                      </a:lnTo>
                      <a:lnTo>
                        <a:pt x="73528" y="165446"/>
                      </a:lnTo>
                      <a:lnTo>
                        <a:pt x="36764" y="165446"/>
                      </a:lnTo>
                      <a:cubicBezTo>
                        <a:pt x="16544" y="165446"/>
                        <a:pt x="0" y="148902"/>
                        <a:pt x="0" y="128682"/>
                      </a:cubicBezTo>
                      <a:lnTo>
                        <a:pt x="0" y="5"/>
                      </a:lnTo>
                      <a:close/>
                    </a:path>
                  </a:pathLst>
                </a:custGeom>
                <a:solidFill>
                  <a:srgbClr val="614E2D"/>
                </a:solidFill>
                <a:ln w="9525" cap="flat" cmpd="sng">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0D87FC0-1CCB-46D6-ACE2-7BFB7EA6F5AE}"/>
                    </a:ext>
                  </a:extLst>
                </p:cNvPr>
                <p:cNvSpPr/>
                <p:nvPr/>
              </p:nvSpPr>
              <p:spPr>
                <a:xfrm>
                  <a:off x="10137881" y="3476902"/>
                  <a:ext cx="183822" cy="165440"/>
                </a:xfrm>
                <a:custGeom>
                  <a:avLst/>
                  <a:gdLst>
                    <a:gd name="connsiteX0" fmla="*/ 0 w 183822"/>
                    <a:gd name="connsiteY0" fmla="*/ 0 h 165440"/>
                    <a:gd name="connsiteX1" fmla="*/ 183822 w 183822"/>
                    <a:gd name="connsiteY1" fmla="*/ 0 h 165440"/>
                    <a:gd name="connsiteX2" fmla="*/ 183822 w 183822"/>
                    <a:gd name="connsiteY2" fmla="*/ 18383 h 165440"/>
                    <a:gd name="connsiteX3" fmla="*/ 183822 w 183822"/>
                    <a:gd name="connsiteY3" fmla="*/ 165441 h 165440"/>
                    <a:gd name="connsiteX4" fmla="*/ 0 w 183822"/>
                    <a:gd name="connsiteY4" fmla="*/ 165441 h 165440"/>
                    <a:gd name="connsiteX5" fmla="*/ 0 w 183822"/>
                    <a:gd name="connsiteY5" fmla="*/ 18383 h 16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22" h="165440">
                      <a:moveTo>
                        <a:pt x="0" y="0"/>
                      </a:moveTo>
                      <a:lnTo>
                        <a:pt x="183822" y="0"/>
                      </a:lnTo>
                      <a:lnTo>
                        <a:pt x="183822" y="18383"/>
                      </a:lnTo>
                      <a:lnTo>
                        <a:pt x="183822" y="165441"/>
                      </a:lnTo>
                      <a:lnTo>
                        <a:pt x="0" y="165441"/>
                      </a:lnTo>
                      <a:lnTo>
                        <a:pt x="0" y="18383"/>
                      </a:lnTo>
                      <a:close/>
                    </a:path>
                  </a:pathLst>
                </a:custGeom>
                <a:solidFill>
                  <a:srgbClr val="EC9A94"/>
                </a:solidFill>
                <a:ln w="9525" cap="flat" cmpd="sng">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9CF9C029-51C8-4DDA-90B8-AF2606D48078}"/>
                    </a:ext>
                  </a:extLst>
                </p:cNvPr>
                <p:cNvSpPr/>
                <p:nvPr/>
              </p:nvSpPr>
              <p:spPr>
                <a:xfrm>
                  <a:off x="10066876" y="3189934"/>
                  <a:ext cx="86091" cy="86092"/>
                </a:xfrm>
                <a:custGeom>
                  <a:avLst/>
                  <a:gdLst>
                    <a:gd name="connsiteX0" fmla="*/ 77352 w 86091"/>
                    <a:gd name="connsiteY0" fmla="*/ 8740 h 86092"/>
                    <a:gd name="connsiteX1" fmla="*/ 69043 w 86091"/>
                    <a:gd name="connsiteY1" fmla="*/ 69043 h 86092"/>
                    <a:gd name="connsiteX2" fmla="*/ 15939 w 86091"/>
                    <a:gd name="connsiteY2" fmla="*/ 82581 h 86092"/>
                    <a:gd name="connsiteX3" fmla="*/ 8740 w 86091"/>
                    <a:gd name="connsiteY3" fmla="*/ 77352 h 86092"/>
                    <a:gd name="connsiteX4" fmla="*/ 17049 w 86091"/>
                    <a:gd name="connsiteY4" fmla="*/ 17049 h 86092"/>
                    <a:gd name="connsiteX5" fmla="*/ 77352 w 86091"/>
                    <a:gd name="connsiteY5" fmla="*/ 8740 h 8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1" h="86092">
                      <a:moveTo>
                        <a:pt x="77352" y="8740"/>
                      </a:moveTo>
                      <a:cubicBezTo>
                        <a:pt x="91710" y="23097"/>
                        <a:pt x="87989" y="50096"/>
                        <a:pt x="69043" y="69043"/>
                      </a:cubicBezTo>
                      <a:cubicBezTo>
                        <a:pt x="52921" y="85164"/>
                        <a:pt x="30971" y="90261"/>
                        <a:pt x="15939" y="82581"/>
                      </a:cubicBezTo>
                      <a:cubicBezTo>
                        <a:pt x="13304" y="81233"/>
                        <a:pt x="10881" y="79496"/>
                        <a:pt x="8740" y="77352"/>
                      </a:cubicBezTo>
                      <a:cubicBezTo>
                        <a:pt x="-5618" y="62995"/>
                        <a:pt x="-1897" y="35996"/>
                        <a:pt x="17049" y="17049"/>
                      </a:cubicBezTo>
                      <a:cubicBezTo>
                        <a:pt x="35998" y="-1897"/>
                        <a:pt x="62996" y="-5618"/>
                        <a:pt x="77352" y="8740"/>
                      </a:cubicBezTo>
                      <a:close/>
                    </a:path>
                  </a:pathLst>
                </a:custGeom>
                <a:solidFill>
                  <a:srgbClr val="AE924C"/>
                </a:solidFill>
                <a:ln w="9525" cap="flat" cmpd="sng">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DFEC2D3-2A41-49FE-83AA-65E03E0C8369}"/>
                    </a:ext>
                  </a:extLst>
                </p:cNvPr>
                <p:cNvSpPr/>
                <p:nvPr/>
              </p:nvSpPr>
              <p:spPr>
                <a:xfrm>
                  <a:off x="10137881" y="3642343"/>
                  <a:ext cx="183822" cy="165440"/>
                </a:xfrm>
                <a:custGeom>
                  <a:avLst/>
                  <a:gdLst>
                    <a:gd name="connsiteX0" fmla="*/ 0 w 183822"/>
                    <a:gd name="connsiteY0" fmla="*/ 0 h 165440"/>
                    <a:gd name="connsiteX1" fmla="*/ 183822 w 183822"/>
                    <a:gd name="connsiteY1" fmla="*/ 0 h 165440"/>
                    <a:gd name="connsiteX2" fmla="*/ 183822 w 183822"/>
                    <a:gd name="connsiteY2" fmla="*/ 18383 h 165440"/>
                    <a:gd name="connsiteX3" fmla="*/ 183822 w 183822"/>
                    <a:gd name="connsiteY3" fmla="*/ 165441 h 165440"/>
                    <a:gd name="connsiteX4" fmla="*/ 0 w 183822"/>
                    <a:gd name="connsiteY4" fmla="*/ 165441 h 165440"/>
                    <a:gd name="connsiteX5" fmla="*/ 0 w 183822"/>
                    <a:gd name="connsiteY5" fmla="*/ 18383 h 16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22" h="165440">
                      <a:moveTo>
                        <a:pt x="0" y="0"/>
                      </a:moveTo>
                      <a:lnTo>
                        <a:pt x="183822" y="0"/>
                      </a:lnTo>
                      <a:lnTo>
                        <a:pt x="183822" y="18383"/>
                      </a:lnTo>
                      <a:lnTo>
                        <a:pt x="183822" y="165441"/>
                      </a:lnTo>
                      <a:lnTo>
                        <a:pt x="0" y="165441"/>
                      </a:lnTo>
                      <a:lnTo>
                        <a:pt x="0" y="18383"/>
                      </a:lnTo>
                      <a:close/>
                    </a:path>
                  </a:pathLst>
                </a:custGeom>
                <a:solidFill>
                  <a:srgbClr val="614E2D"/>
                </a:solidFill>
                <a:ln w="9525" cap="flat" cmpd="sng">
                  <a:noFill/>
                  <a:prstDash val="solid"/>
                  <a:miter/>
                </a:ln>
              </p:spPr>
              <p:txBody>
                <a:bodyPr rtlCol="0" anchor="ctr"/>
                <a:lstStyle/>
                <a:p>
                  <a:endParaRPr lang="en-US" dirty="0"/>
                </a:p>
              </p:txBody>
            </p:sp>
          </p:grpSp>
          <p:grpSp>
            <p:nvGrpSpPr>
              <p:cNvPr id="61" name="Graphic 36">
                <a:extLst>
                  <a:ext uri="{FF2B5EF4-FFF2-40B4-BE49-F238E27FC236}">
                    <a16:creationId xmlns:a16="http://schemas.microsoft.com/office/drawing/2014/main" id="{DCF55BD0-E8DD-4B79-8DE7-C36DD2325887}"/>
                  </a:ext>
                </a:extLst>
              </p:cNvPr>
              <p:cNvGrpSpPr/>
              <p:nvPr/>
            </p:nvGrpSpPr>
            <p:grpSpPr>
              <a:xfrm>
                <a:off x="10047165" y="3055304"/>
                <a:ext cx="879958" cy="769668"/>
                <a:chOff x="10047165" y="3055304"/>
                <a:chExt cx="879958" cy="769668"/>
              </a:xfrm>
              <a:solidFill>
                <a:srgbClr val="000000"/>
              </a:solidFill>
            </p:grpSpPr>
            <p:sp>
              <p:nvSpPr>
                <p:cNvPr id="62" name="Freeform: Shape 61">
                  <a:extLst>
                    <a:ext uri="{FF2B5EF4-FFF2-40B4-BE49-F238E27FC236}">
                      <a16:creationId xmlns:a16="http://schemas.microsoft.com/office/drawing/2014/main" id="{5333EC1E-2A13-4836-A72D-ACFD94CDE80E}"/>
                    </a:ext>
                  </a:extLst>
                </p:cNvPr>
                <p:cNvSpPr/>
                <p:nvPr/>
              </p:nvSpPr>
              <p:spPr>
                <a:xfrm>
                  <a:off x="10047165" y="3055304"/>
                  <a:ext cx="879959" cy="769668"/>
                </a:xfrm>
                <a:custGeom>
                  <a:avLst/>
                  <a:gdLst>
                    <a:gd name="connsiteX0" fmla="*/ 865563 w 879959"/>
                    <a:gd name="connsiteY0" fmla="*/ 222109 h 769668"/>
                    <a:gd name="connsiteX1" fmla="*/ 876869 w 879959"/>
                    <a:gd name="connsiteY1" fmla="*/ 181206 h 769668"/>
                    <a:gd name="connsiteX2" fmla="*/ 855351 w 879959"/>
                    <a:gd name="connsiteY2" fmla="*/ 139527 h 769668"/>
                    <a:gd name="connsiteX3" fmla="*/ 788048 w 879959"/>
                    <a:gd name="connsiteY3" fmla="*/ 120453 h 769668"/>
                    <a:gd name="connsiteX4" fmla="*/ 788048 w 879959"/>
                    <a:gd name="connsiteY4" fmla="*/ 90715 h 769668"/>
                    <a:gd name="connsiteX5" fmla="*/ 697331 w 879959"/>
                    <a:gd name="connsiteY5" fmla="*/ 0 h 769668"/>
                    <a:gd name="connsiteX6" fmla="*/ 606617 w 879959"/>
                    <a:gd name="connsiteY6" fmla="*/ 90715 h 769668"/>
                    <a:gd name="connsiteX7" fmla="*/ 606617 w 879959"/>
                    <a:gd name="connsiteY7" fmla="*/ 127481 h 769668"/>
                    <a:gd name="connsiteX8" fmla="*/ 606627 w 879959"/>
                    <a:gd name="connsiteY8" fmla="*/ 127878 h 769668"/>
                    <a:gd name="connsiteX9" fmla="*/ 530684 w 879959"/>
                    <a:gd name="connsiteY9" fmla="*/ 127878 h 769668"/>
                    <a:gd name="connsiteX10" fmla="*/ 530694 w 879959"/>
                    <a:gd name="connsiteY10" fmla="*/ 127481 h 769668"/>
                    <a:gd name="connsiteX11" fmla="*/ 530694 w 879959"/>
                    <a:gd name="connsiteY11" fmla="*/ 90715 h 769668"/>
                    <a:gd name="connsiteX12" fmla="*/ 439980 w 879959"/>
                    <a:gd name="connsiteY12" fmla="*/ 0 h 769668"/>
                    <a:gd name="connsiteX13" fmla="*/ 349265 w 879959"/>
                    <a:gd name="connsiteY13" fmla="*/ 90715 h 769668"/>
                    <a:gd name="connsiteX14" fmla="*/ 349265 w 879959"/>
                    <a:gd name="connsiteY14" fmla="*/ 127481 h 769668"/>
                    <a:gd name="connsiteX15" fmla="*/ 349275 w 879959"/>
                    <a:gd name="connsiteY15" fmla="*/ 127878 h 769668"/>
                    <a:gd name="connsiteX16" fmla="*/ 273332 w 879959"/>
                    <a:gd name="connsiteY16" fmla="*/ 127878 h 769668"/>
                    <a:gd name="connsiteX17" fmla="*/ 273342 w 879959"/>
                    <a:gd name="connsiteY17" fmla="*/ 127481 h 769668"/>
                    <a:gd name="connsiteX18" fmla="*/ 273342 w 879959"/>
                    <a:gd name="connsiteY18" fmla="*/ 90715 h 769668"/>
                    <a:gd name="connsiteX19" fmla="*/ 182628 w 879959"/>
                    <a:gd name="connsiteY19" fmla="*/ 0 h 769668"/>
                    <a:gd name="connsiteX20" fmla="*/ 91913 w 879959"/>
                    <a:gd name="connsiteY20" fmla="*/ 90715 h 769668"/>
                    <a:gd name="connsiteX21" fmla="*/ 91913 w 879959"/>
                    <a:gd name="connsiteY21" fmla="*/ 120451 h 769668"/>
                    <a:gd name="connsiteX22" fmla="*/ 24608 w 879959"/>
                    <a:gd name="connsiteY22" fmla="*/ 139525 h 769668"/>
                    <a:gd name="connsiteX23" fmla="*/ 3090 w 879959"/>
                    <a:gd name="connsiteY23" fmla="*/ 181205 h 769668"/>
                    <a:gd name="connsiteX24" fmla="*/ 14396 w 879959"/>
                    <a:gd name="connsiteY24" fmla="*/ 222109 h 769668"/>
                    <a:gd name="connsiteX25" fmla="*/ 0 w 879959"/>
                    <a:gd name="connsiteY25" fmla="*/ 292925 h 769668"/>
                    <a:gd name="connsiteX26" fmla="*/ 0 w 879959"/>
                    <a:gd name="connsiteY26" fmla="*/ 421600 h 769668"/>
                    <a:gd name="connsiteX27" fmla="*/ 53952 w 879959"/>
                    <a:gd name="connsiteY27" fmla="*/ 475553 h 769668"/>
                    <a:gd name="connsiteX28" fmla="*/ 73530 w 879959"/>
                    <a:gd name="connsiteY28" fmla="*/ 475553 h 769668"/>
                    <a:gd name="connsiteX29" fmla="*/ 73530 w 879959"/>
                    <a:gd name="connsiteY29" fmla="*/ 735295 h 769668"/>
                    <a:gd name="connsiteX30" fmla="*/ 53951 w 879959"/>
                    <a:gd name="connsiteY30" fmla="*/ 735295 h 769668"/>
                    <a:gd name="connsiteX31" fmla="*/ 36764 w 879959"/>
                    <a:gd name="connsiteY31" fmla="*/ 752482 h 769668"/>
                    <a:gd name="connsiteX32" fmla="*/ 53951 w 879959"/>
                    <a:gd name="connsiteY32" fmla="*/ 769669 h 769668"/>
                    <a:gd name="connsiteX33" fmla="*/ 826008 w 879959"/>
                    <a:gd name="connsiteY33" fmla="*/ 769669 h 769668"/>
                    <a:gd name="connsiteX34" fmla="*/ 843195 w 879959"/>
                    <a:gd name="connsiteY34" fmla="*/ 752482 h 769668"/>
                    <a:gd name="connsiteX35" fmla="*/ 826008 w 879959"/>
                    <a:gd name="connsiteY35" fmla="*/ 735295 h 769668"/>
                    <a:gd name="connsiteX36" fmla="*/ 806429 w 879959"/>
                    <a:gd name="connsiteY36" fmla="*/ 735295 h 769668"/>
                    <a:gd name="connsiteX37" fmla="*/ 806429 w 879959"/>
                    <a:gd name="connsiteY37" fmla="*/ 475553 h 769668"/>
                    <a:gd name="connsiteX38" fmla="*/ 826008 w 879959"/>
                    <a:gd name="connsiteY38" fmla="*/ 475553 h 769668"/>
                    <a:gd name="connsiteX39" fmla="*/ 879959 w 879959"/>
                    <a:gd name="connsiteY39" fmla="*/ 421600 h 769668"/>
                    <a:gd name="connsiteX40" fmla="*/ 879959 w 879959"/>
                    <a:gd name="connsiteY40" fmla="*/ 292925 h 769668"/>
                    <a:gd name="connsiteX41" fmla="*/ 865563 w 879959"/>
                    <a:gd name="connsiteY41" fmla="*/ 222109 h 769668"/>
                    <a:gd name="connsiteX42" fmla="*/ 795048 w 879959"/>
                    <a:gd name="connsiteY42" fmla="*/ 155521 h 769668"/>
                    <a:gd name="connsiteX43" fmla="*/ 805535 w 879959"/>
                    <a:gd name="connsiteY43" fmla="*/ 151819 h 769668"/>
                    <a:gd name="connsiteX44" fmla="*/ 808980 w 879959"/>
                    <a:gd name="connsiteY44" fmla="*/ 152061 h 769668"/>
                    <a:gd name="connsiteX45" fmla="*/ 831046 w 879959"/>
                    <a:gd name="connsiteY45" fmla="*/ 163834 h 769668"/>
                    <a:gd name="connsiteX46" fmla="*/ 842819 w 879959"/>
                    <a:gd name="connsiteY46" fmla="*/ 185900 h 769668"/>
                    <a:gd name="connsiteX47" fmla="*/ 839355 w 879959"/>
                    <a:gd name="connsiteY47" fmla="*/ 199831 h 769668"/>
                    <a:gd name="connsiteX48" fmla="*/ 825426 w 879959"/>
                    <a:gd name="connsiteY48" fmla="*/ 203293 h 769668"/>
                    <a:gd name="connsiteX49" fmla="*/ 803360 w 879959"/>
                    <a:gd name="connsiteY49" fmla="*/ 191520 h 769668"/>
                    <a:gd name="connsiteX50" fmla="*/ 795048 w 879959"/>
                    <a:gd name="connsiteY50" fmla="*/ 155521 h 769668"/>
                    <a:gd name="connsiteX51" fmla="*/ 640990 w 879959"/>
                    <a:gd name="connsiteY51" fmla="*/ 90715 h 769668"/>
                    <a:gd name="connsiteX52" fmla="*/ 697331 w 879959"/>
                    <a:gd name="connsiteY52" fmla="*/ 34373 h 769668"/>
                    <a:gd name="connsiteX53" fmla="*/ 697333 w 879959"/>
                    <a:gd name="connsiteY53" fmla="*/ 34373 h 769668"/>
                    <a:gd name="connsiteX54" fmla="*/ 753675 w 879959"/>
                    <a:gd name="connsiteY54" fmla="*/ 90715 h 769668"/>
                    <a:gd name="connsiteX55" fmla="*/ 753675 w 879959"/>
                    <a:gd name="connsiteY55" fmla="*/ 127481 h 769668"/>
                    <a:gd name="connsiteX56" fmla="*/ 697331 w 879959"/>
                    <a:gd name="connsiteY56" fmla="*/ 183822 h 769668"/>
                    <a:gd name="connsiteX57" fmla="*/ 640990 w 879959"/>
                    <a:gd name="connsiteY57" fmla="*/ 127481 h 769668"/>
                    <a:gd name="connsiteX58" fmla="*/ 383638 w 879959"/>
                    <a:gd name="connsiteY58" fmla="*/ 90715 h 769668"/>
                    <a:gd name="connsiteX59" fmla="*/ 439980 w 879959"/>
                    <a:gd name="connsiteY59" fmla="*/ 34373 h 769668"/>
                    <a:gd name="connsiteX60" fmla="*/ 496321 w 879959"/>
                    <a:gd name="connsiteY60" fmla="*/ 90715 h 769668"/>
                    <a:gd name="connsiteX61" fmla="*/ 496321 w 879959"/>
                    <a:gd name="connsiteY61" fmla="*/ 127481 h 769668"/>
                    <a:gd name="connsiteX62" fmla="*/ 439980 w 879959"/>
                    <a:gd name="connsiteY62" fmla="*/ 183822 h 769668"/>
                    <a:gd name="connsiteX63" fmla="*/ 383638 w 879959"/>
                    <a:gd name="connsiteY63" fmla="*/ 127481 h 769668"/>
                    <a:gd name="connsiteX64" fmla="*/ 439980 w 879959"/>
                    <a:gd name="connsiteY64" fmla="*/ 218195 h 769668"/>
                    <a:gd name="connsiteX65" fmla="*/ 523754 w 879959"/>
                    <a:gd name="connsiteY65" fmla="*/ 162251 h 769668"/>
                    <a:gd name="connsiteX66" fmla="*/ 570036 w 879959"/>
                    <a:gd name="connsiteY66" fmla="*/ 162251 h 769668"/>
                    <a:gd name="connsiteX67" fmla="*/ 542931 w 879959"/>
                    <a:gd name="connsiteY67" fmla="*/ 195662 h 769668"/>
                    <a:gd name="connsiteX68" fmla="*/ 514704 w 879959"/>
                    <a:gd name="connsiteY68" fmla="*/ 292923 h 769668"/>
                    <a:gd name="connsiteX69" fmla="*/ 514704 w 879959"/>
                    <a:gd name="connsiteY69" fmla="*/ 404472 h 769668"/>
                    <a:gd name="connsiteX70" fmla="*/ 513508 w 879959"/>
                    <a:gd name="connsiteY70" fmla="*/ 404412 h 769668"/>
                    <a:gd name="connsiteX71" fmla="*/ 366451 w 879959"/>
                    <a:gd name="connsiteY71" fmla="*/ 404412 h 769668"/>
                    <a:gd name="connsiteX72" fmla="*/ 365255 w 879959"/>
                    <a:gd name="connsiteY72" fmla="*/ 404472 h 769668"/>
                    <a:gd name="connsiteX73" fmla="*/ 365255 w 879959"/>
                    <a:gd name="connsiteY73" fmla="*/ 292923 h 769668"/>
                    <a:gd name="connsiteX74" fmla="*/ 337029 w 879959"/>
                    <a:gd name="connsiteY74" fmla="*/ 195662 h 769668"/>
                    <a:gd name="connsiteX75" fmla="*/ 309924 w 879959"/>
                    <a:gd name="connsiteY75" fmla="*/ 162251 h 769668"/>
                    <a:gd name="connsiteX76" fmla="*/ 356205 w 879959"/>
                    <a:gd name="connsiteY76" fmla="*/ 162251 h 769668"/>
                    <a:gd name="connsiteX77" fmla="*/ 439980 w 879959"/>
                    <a:gd name="connsiteY77" fmla="*/ 218195 h 769668"/>
                    <a:gd name="connsiteX78" fmla="*/ 772056 w 879959"/>
                    <a:gd name="connsiteY78" fmla="*/ 569854 h 769668"/>
                    <a:gd name="connsiteX79" fmla="*/ 714516 w 879959"/>
                    <a:gd name="connsiteY79" fmla="*/ 569854 h 769668"/>
                    <a:gd name="connsiteX80" fmla="*/ 714516 w 879959"/>
                    <a:gd name="connsiteY80" fmla="*/ 503347 h 769668"/>
                    <a:gd name="connsiteX81" fmla="*/ 697330 w 879959"/>
                    <a:gd name="connsiteY81" fmla="*/ 486160 h 769668"/>
                    <a:gd name="connsiteX82" fmla="*/ 680143 w 879959"/>
                    <a:gd name="connsiteY82" fmla="*/ 503347 h 769668"/>
                    <a:gd name="connsiteX83" fmla="*/ 680143 w 879959"/>
                    <a:gd name="connsiteY83" fmla="*/ 569854 h 769668"/>
                    <a:gd name="connsiteX84" fmla="*/ 622605 w 879959"/>
                    <a:gd name="connsiteY84" fmla="*/ 569854 h 769668"/>
                    <a:gd name="connsiteX85" fmla="*/ 622605 w 879959"/>
                    <a:gd name="connsiteY85" fmla="*/ 438727 h 769668"/>
                    <a:gd name="connsiteX86" fmla="*/ 623802 w 879959"/>
                    <a:gd name="connsiteY86" fmla="*/ 438787 h 769668"/>
                    <a:gd name="connsiteX87" fmla="*/ 770858 w 879959"/>
                    <a:gd name="connsiteY87" fmla="*/ 438787 h 769668"/>
                    <a:gd name="connsiteX88" fmla="*/ 772054 w 879959"/>
                    <a:gd name="connsiteY88" fmla="*/ 438727 h 769668"/>
                    <a:gd name="connsiteX89" fmla="*/ 772054 w 879959"/>
                    <a:gd name="connsiteY89" fmla="*/ 569854 h 769668"/>
                    <a:gd name="connsiteX90" fmla="*/ 622605 w 879959"/>
                    <a:gd name="connsiteY90" fmla="*/ 604228 h 769668"/>
                    <a:gd name="connsiteX91" fmla="*/ 680145 w 879959"/>
                    <a:gd name="connsiteY91" fmla="*/ 604228 h 769668"/>
                    <a:gd name="connsiteX92" fmla="*/ 680145 w 879959"/>
                    <a:gd name="connsiteY92" fmla="*/ 735295 h 769668"/>
                    <a:gd name="connsiteX93" fmla="*/ 622605 w 879959"/>
                    <a:gd name="connsiteY93" fmla="*/ 735295 h 769668"/>
                    <a:gd name="connsiteX94" fmla="*/ 588232 w 879959"/>
                    <a:gd name="connsiteY94" fmla="*/ 441177 h 769668"/>
                    <a:gd name="connsiteX95" fmla="*/ 568656 w 879959"/>
                    <a:gd name="connsiteY95" fmla="*/ 441177 h 769668"/>
                    <a:gd name="connsiteX96" fmla="*/ 549079 w 879959"/>
                    <a:gd name="connsiteY96" fmla="*/ 421633 h 769668"/>
                    <a:gd name="connsiteX97" fmla="*/ 549079 w 879959"/>
                    <a:gd name="connsiteY97" fmla="*/ 421600 h 769668"/>
                    <a:gd name="connsiteX98" fmla="*/ 549077 w 879959"/>
                    <a:gd name="connsiteY98" fmla="*/ 421567 h 769668"/>
                    <a:gd name="connsiteX99" fmla="*/ 549077 w 879959"/>
                    <a:gd name="connsiteY99" fmla="*/ 310112 h 769668"/>
                    <a:gd name="connsiteX100" fmla="*/ 588232 w 879959"/>
                    <a:gd name="connsiteY100" fmla="*/ 310108 h 769668"/>
                    <a:gd name="connsiteX101" fmla="*/ 107903 w 879959"/>
                    <a:gd name="connsiteY101" fmla="*/ 438727 h 769668"/>
                    <a:gd name="connsiteX102" fmla="*/ 109099 w 879959"/>
                    <a:gd name="connsiteY102" fmla="*/ 438787 h 769668"/>
                    <a:gd name="connsiteX103" fmla="*/ 256156 w 879959"/>
                    <a:gd name="connsiteY103" fmla="*/ 438787 h 769668"/>
                    <a:gd name="connsiteX104" fmla="*/ 257352 w 879959"/>
                    <a:gd name="connsiteY104" fmla="*/ 438727 h 769668"/>
                    <a:gd name="connsiteX105" fmla="*/ 257352 w 879959"/>
                    <a:gd name="connsiteY105" fmla="*/ 569854 h 769668"/>
                    <a:gd name="connsiteX106" fmla="*/ 107903 w 879959"/>
                    <a:gd name="connsiteY106" fmla="*/ 569854 h 769668"/>
                    <a:gd name="connsiteX107" fmla="*/ 257352 w 879959"/>
                    <a:gd name="connsiteY107" fmla="*/ 604228 h 769668"/>
                    <a:gd name="connsiteX108" fmla="*/ 257352 w 879959"/>
                    <a:gd name="connsiteY108" fmla="*/ 735295 h 769668"/>
                    <a:gd name="connsiteX109" fmla="*/ 199813 w 879959"/>
                    <a:gd name="connsiteY109" fmla="*/ 735295 h 769668"/>
                    <a:gd name="connsiteX110" fmla="*/ 199813 w 879959"/>
                    <a:gd name="connsiteY110" fmla="*/ 604228 h 769668"/>
                    <a:gd name="connsiteX111" fmla="*/ 274540 w 879959"/>
                    <a:gd name="connsiteY111" fmla="*/ 275733 h 769668"/>
                    <a:gd name="connsiteX112" fmla="*/ 262386 w 879959"/>
                    <a:gd name="connsiteY112" fmla="*/ 280767 h 769668"/>
                    <a:gd name="connsiteX113" fmla="*/ 257352 w 879959"/>
                    <a:gd name="connsiteY113" fmla="*/ 292920 h 769668"/>
                    <a:gd name="connsiteX114" fmla="*/ 257352 w 879959"/>
                    <a:gd name="connsiteY114" fmla="*/ 404474 h 769668"/>
                    <a:gd name="connsiteX115" fmla="*/ 256156 w 879959"/>
                    <a:gd name="connsiteY115" fmla="*/ 404413 h 769668"/>
                    <a:gd name="connsiteX116" fmla="*/ 109099 w 879959"/>
                    <a:gd name="connsiteY116" fmla="*/ 404413 h 769668"/>
                    <a:gd name="connsiteX117" fmla="*/ 107903 w 879959"/>
                    <a:gd name="connsiteY117" fmla="*/ 404474 h 769668"/>
                    <a:gd name="connsiteX118" fmla="*/ 107903 w 879959"/>
                    <a:gd name="connsiteY118" fmla="*/ 292920 h 769668"/>
                    <a:gd name="connsiteX119" fmla="*/ 102869 w 879959"/>
                    <a:gd name="connsiteY119" fmla="*/ 280767 h 769668"/>
                    <a:gd name="connsiteX120" fmla="*/ 90715 w 879959"/>
                    <a:gd name="connsiteY120" fmla="*/ 275733 h 769668"/>
                    <a:gd name="connsiteX121" fmla="*/ 35356 w 879959"/>
                    <a:gd name="connsiteY121" fmla="*/ 275737 h 769668"/>
                    <a:gd name="connsiteX122" fmla="*/ 45160 w 879959"/>
                    <a:gd name="connsiteY122" fmla="*/ 237563 h 769668"/>
                    <a:gd name="connsiteX123" fmla="*/ 51185 w 879959"/>
                    <a:gd name="connsiteY123" fmla="*/ 237902 h 769668"/>
                    <a:gd name="connsiteX124" fmla="*/ 59229 w 879959"/>
                    <a:gd name="connsiteY124" fmla="*/ 237343 h 769668"/>
                    <a:gd name="connsiteX125" fmla="*/ 100908 w 879959"/>
                    <a:gd name="connsiteY125" fmla="*/ 215825 h 769668"/>
                    <a:gd name="connsiteX126" fmla="*/ 117736 w 879959"/>
                    <a:gd name="connsiteY126" fmla="*/ 190779 h 769668"/>
                    <a:gd name="connsiteX127" fmla="*/ 182629 w 879959"/>
                    <a:gd name="connsiteY127" fmla="*/ 218195 h 769668"/>
                    <a:gd name="connsiteX128" fmla="*/ 263371 w 879959"/>
                    <a:gd name="connsiteY128" fmla="*/ 168751 h 769668"/>
                    <a:gd name="connsiteX129" fmla="*/ 329897 w 879959"/>
                    <a:gd name="connsiteY129" fmla="*/ 275735 h 769668"/>
                    <a:gd name="connsiteX130" fmla="*/ 291725 w 879959"/>
                    <a:gd name="connsiteY130" fmla="*/ 310108 h 769668"/>
                    <a:gd name="connsiteX131" fmla="*/ 330880 w 879959"/>
                    <a:gd name="connsiteY131" fmla="*/ 310112 h 769668"/>
                    <a:gd name="connsiteX132" fmla="*/ 330880 w 879959"/>
                    <a:gd name="connsiteY132" fmla="*/ 421600 h 769668"/>
                    <a:gd name="connsiteX133" fmla="*/ 311303 w 879959"/>
                    <a:gd name="connsiteY133" fmla="*/ 441179 h 769668"/>
                    <a:gd name="connsiteX134" fmla="*/ 291725 w 879959"/>
                    <a:gd name="connsiteY134" fmla="*/ 441179 h 769668"/>
                    <a:gd name="connsiteX135" fmla="*/ 126286 w 879959"/>
                    <a:gd name="connsiteY135" fmla="*/ 90715 h 769668"/>
                    <a:gd name="connsiteX136" fmla="*/ 182628 w 879959"/>
                    <a:gd name="connsiteY136" fmla="*/ 34373 h 769668"/>
                    <a:gd name="connsiteX137" fmla="*/ 238969 w 879959"/>
                    <a:gd name="connsiteY137" fmla="*/ 90715 h 769668"/>
                    <a:gd name="connsiteX138" fmla="*/ 238969 w 879959"/>
                    <a:gd name="connsiteY138" fmla="*/ 127481 h 769668"/>
                    <a:gd name="connsiteX139" fmla="*/ 182628 w 879959"/>
                    <a:gd name="connsiteY139" fmla="*/ 183822 h 769668"/>
                    <a:gd name="connsiteX140" fmla="*/ 126286 w 879959"/>
                    <a:gd name="connsiteY140" fmla="*/ 127481 h 769668"/>
                    <a:gd name="connsiteX141" fmla="*/ 37142 w 879959"/>
                    <a:gd name="connsiteY141" fmla="*/ 185898 h 769668"/>
                    <a:gd name="connsiteX142" fmla="*/ 48915 w 879959"/>
                    <a:gd name="connsiteY142" fmla="*/ 163832 h 769668"/>
                    <a:gd name="connsiteX143" fmla="*/ 74326 w 879959"/>
                    <a:gd name="connsiteY143" fmla="*/ 151829 h 769668"/>
                    <a:gd name="connsiteX144" fmla="*/ 84913 w 879959"/>
                    <a:gd name="connsiteY144" fmla="*/ 155519 h 769668"/>
                    <a:gd name="connsiteX145" fmla="*/ 76601 w 879959"/>
                    <a:gd name="connsiteY145" fmla="*/ 191518 h 769668"/>
                    <a:gd name="connsiteX146" fmla="*/ 54537 w 879959"/>
                    <a:gd name="connsiteY146" fmla="*/ 203291 h 769668"/>
                    <a:gd name="connsiteX147" fmla="*/ 40605 w 879959"/>
                    <a:gd name="connsiteY147" fmla="*/ 199828 h 769668"/>
                    <a:gd name="connsiteX148" fmla="*/ 37142 w 879959"/>
                    <a:gd name="connsiteY148" fmla="*/ 185898 h 769668"/>
                    <a:gd name="connsiteX149" fmla="*/ 53952 w 879959"/>
                    <a:gd name="connsiteY149" fmla="*/ 441177 h 769668"/>
                    <a:gd name="connsiteX150" fmla="*/ 34373 w 879959"/>
                    <a:gd name="connsiteY150" fmla="*/ 421598 h 769668"/>
                    <a:gd name="connsiteX151" fmla="*/ 34373 w 879959"/>
                    <a:gd name="connsiteY151" fmla="*/ 310110 h 769668"/>
                    <a:gd name="connsiteX152" fmla="*/ 73530 w 879959"/>
                    <a:gd name="connsiteY152" fmla="*/ 310107 h 769668"/>
                    <a:gd name="connsiteX153" fmla="*/ 73530 w 879959"/>
                    <a:gd name="connsiteY153" fmla="*/ 441177 h 769668"/>
                    <a:gd name="connsiteX154" fmla="*/ 107903 w 879959"/>
                    <a:gd name="connsiteY154" fmla="*/ 604228 h 769668"/>
                    <a:gd name="connsiteX155" fmla="*/ 165441 w 879959"/>
                    <a:gd name="connsiteY155" fmla="*/ 604228 h 769668"/>
                    <a:gd name="connsiteX156" fmla="*/ 165441 w 879959"/>
                    <a:gd name="connsiteY156" fmla="*/ 735295 h 769668"/>
                    <a:gd name="connsiteX157" fmla="*/ 107903 w 879959"/>
                    <a:gd name="connsiteY157" fmla="*/ 735295 h 769668"/>
                    <a:gd name="connsiteX158" fmla="*/ 291725 w 879959"/>
                    <a:gd name="connsiteY158" fmla="*/ 735293 h 769668"/>
                    <a:gd name="connsiteX159" fmla="*/ 291725 w 879959"/>
                    <a:gd name="connsiteY159" fmla="*/ 475551 h 769668"/>
                    <a:gd name="connsiteX160" fmla="*/ 311303 w 879959"/>
                    <a:gd name="connsiteY160" fmla="*/ 475551 h 769668"/>
                    <a:gd name="connsiteX161" fmla="*/ 330880 w 879959"/>
                    <a:gd name="connsiteY161" fmla="*/ 471859 h 769668"/>
                    <a:gd name="connsiteX162" fmla="*/ 330880 w 879959"/>
                    <a:gd name="connsiteY162" fmla="*/ 735293 h 769668"/>
                    <a:gd name="connsiteX163" fmla="*/ 457166 w 879959"/>
                    <a:gd name="connsiteY163" fmla="*/ 735293 h 769668"/>
                    <a:gd name="connsiteX164" fmla="*/ 457166 w 879959"/>
                    <a:gd name="connsiteY164" fmla="*/ 580680 h 769668"/>
                    <a:gd name="connsiteX165" fmla="*/ 439980 w 879959"/>
                    <a:gd name="connsiteY165" fmla="*/ 563493 h 769668"/>
                    <a:gd name="connsiteX166" fmla="*/ 422793 w 879959"/>
                    <a:gd name="connsiteY166" fmla="*/ 580680 h 769668"/>
                    <a:gd name="connsiteX167" fmla="*/ 422793 w 879959"/>
                    <a:gd name="connsiteY167" fmla="*/ 735293 h 769668"/>
                    <a:gd name="connsiteX168" fmla="*/ 365253 w 879959"/>
                    <a:gd name="connsiteY168" fmla="*/ 735293 h 769668"/>
                    <a:gd name="connsiteX169" fmla="*/ 365253 w 879959"/>
                    <a:gd name="connsiteY169" fmla="*/ 438727 h 769668"/>
                    <a:gd name="connsiteX170" fmla="*/ 366450 w 879959"/>
                    <a:gd name="connsiteY170" fmla="*/ 438787 h 769668"/>
                    <a:gd name="connsiteX171" fmla="*/ 513506 w 879959"/>
                    <a:gd name="connsiteY171" fmla="*/ 438787 h 769668"/>
                    <a:gd name="connsiteX172" fmla="*/ 514704 w 879959"/>
                    <a:gd name="connsiteY172" fmla="*/ 438727 h 769668"/>
                    <a:gd name="connsiteX173" fmla="*/ 514702 w 879959"/>
                    <a:gd name="connsiteY173" fmla="*/ 735295 h 769668"/>
                    <a:gd name="connsiteX174" fmla="*/ 457166 w 879959"/>
                    <a:gd name="connsiteY174" fmla="*/ 735295 h 769668"/>
                    <a:gd name="connsiteX175" fmla="*/ 549079 w 879959"/>
                    <a:gd name="connsiteY175" fmla="*/ 471859 h 769668"/>
                    <a:gd name="connsiteX176" fmla="*/ 568656 w 879959"/>
                    <a:gd name="connsiteY176" fmla="*/ 475551 h 769668"/>
                    <a:gd name="connsiteX177" fmla="*/ 588234 w 879959"/>
                    <a:gd name="connsiteY177" fmla="*/ 475551 h 769668"/>
                    <a:gd name="connsiteX178" fmla="*/ 588234 w 879959"/>
                    <a:gd name="connsiteY178" fmla="*/ 735293 h 769668"/>
                    <a:gd name="connsiteX179" fmla="*/ 549079 w 879959"/>
                    <a:gd name="connsiteY179" fmla="*/ 735293 h 769668"/>
                    <a:gd name="connsiteX180" fmla="*/ 714518 w 879959"/>
                    <a:gd name="connsiteY180" fmla="*/ 735293 h 769668"/>
                    <a:gd name="connsiteX181" fmla="*/ 714518 w 879959"/>
                    <a:gd name="connsiteY181" fmla="*/ 604226 h 769668"/>
                    <a:gd name="connsiteX182" fmla="*/ 772057 w 879959"/>
                    <a:gd name="connsiteY182" fmla="*/ 604226 h 769668"/>
                    <a:gd name="connsiteX183" fmla="*/ 772057 w 879959"/>
                    <a:gd name="connsiteY183" fmla="*/ 735293 h 769668"/>
                    <a:gd name="connsiteX184" fmla="*/ 789244 w 879959"/>
                    <a:gd name="connsiteY184" fmla="*/ 275733 h 769668"/>
                    <a:gd name="connsiteX185" fmla="*/ 789244 w 879959"/>
                    <a:gd name="connsiteY185" fmla="*/ 275733 h 769668"/>
                    <a:gd name="connsiteX186" fmla="*/ 777090 w 879959"/>
                    <a:gd name="connsiteY186" fmla="*/ 280767 h 769668"/>
                    <a:gd name="connsiteX187" fmla="*/ 772056 w 879959"/>
                    <a:gd name="connsiteY187" fmla="*/ 292920 h 769668"/>
                    <a:gd name="connsiteX188" fmla="*/ 772056 w 879959"/>
                    <a:gd name="connsiteY188" fmla="*/ 404474 h 769668"/>
                    <a:gd name="connsiteX189" fmla="*/ 770860 w 879959"/>
                    <a:gd name="connsiteY189" fmla="*/ 404413 h 769668"/>
                    <a:gd name="connsiteX190" fmla="*/ 623803 w 879959"/>
                    <a:gd name="connsiteY190" fmla="*/ 404413 h 769668"/>
                    <a:gd name="connsiteX191" fmla="*/ 622607 w 879959"/>
                    <a:gd name="connsiteY191" fmla="*/ 404474 h 769668"/>
                    <a:gd name="connsiteX192" fmla="*/ 622607 w 879959"/>
                    <a:gd name="connsiteY192" fmla="*/ 292920 h 769668"/>
                    <a:gd name="connsiteX193" fmla="*/ 617573 w 879959"/>
                    <a:gd name="connsiteY193" fmla="*/ 280767 h 769668"/>
                    <a:gd name="connsiteX194" fmla="*/ 605419 w 879959"/>
                    <a:gd name="connsiteY194" fmla="*/ 275733 h 769668"/>
                    <a:gd name="connsiteX195" fmla="*/ 550064 w 879959"/>
                    <a:gd name="connsiteY195" fmla="*/ 275737 h 769668"/>
                    <a:gd name="connsiteX196" fmla="*/ 616590 w 879959"/>
                    <a:gd name="connsiteY196" fmla="*/ 168751 h 769668"/>
                    <a:gd name="connsiteX197" fmla="*/ 697333 w 879959"/>
                    <a:gd name="connsiteY197" fmla="*/ 218195 h 769668"/>
                    <a:gd name="connsiteX198" fmla="*/ 762227 w 879959"/>
                    <a:gd name="connsiteY198" fmla="*/ 190781 h 769668"/>
                    <a:gd name="connsiteX199" fmla="*/ 779052 w 879959"/>
                    <a:gd name="connsiteY199" fmla="*/ 215827 h 769668"/>
                    <a:gd name="connsiteX200" fmla="*/ 820732 w 879959"/>
                    <a:gd name="connsiteY200" fmla="*/ 237345 h 769668"/>
                    <a:gd name="connsiteX201" fmla="*/ 828777 w 879959"/>
                    <a:gd name="connsiteY201" fmla="*/ 237903 h 769668"/>
                    <a:gd name="connsiteX202" fmla="*/ 834801 w 879959"/>
                    <a:gd name="connsiteY202" fmla="*/ 237565 h 769668"/>
                    <a:gd name="connsiteX203" fmla="*/ 844604 w 879959"/>
                    <a:gd name="connsiteY203" fmla="*/ 275738 h 769668"/>
                    <a:gd name="connsiteX204" fmla="*/ 845586 w 879959"/>
                    <a:gd name="connsiteY204" fmla="*/ 421600 h 769668"/>
                    <a:gd name="connsiteX205" fmla="*/ 826008 w 879959"/>
                    <a:gd name="connsiteY205" fmla="*/ 441179 h 769668"/>
                    <a:gd name="connsiteX206" fmla="*/ 806429 w 879959"/>
                    <a:gd name="connsiteY206" fmla="*/ 441179 h 769668"/>
                    <a:gd name="connsiteX207" fmla="*/ 806429 w 879959"/>
                    <a:gd name="connsiteY207" fmla="*/ 310108 h 769668"/>
                    <a:gd name="connsiteX208" fmla="*/ 845586 w 879959"/>
                    <a:gd name="connsiteY208" fmla="*/ 310112 h 7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79959" h="769668">
                      <a:moveTo>
                        <a:pt x="865563" y="222109"/>
                      </a:moveTo>
                      <a:cubicBezTo>
                        <a:pt x="874908" y="211527"/>
                        <a:pt x="879015" y="196788"/>
                        <a:pt x="876869" y="181206"/>
                      </a:cubicBezTo>
                      <a:cubicBezTo>
                        <a:pt x="874791" y="166128"/>
                        <a:pt x="867150" y="151324"/>
                        <a:pt x="855351" y="139527"/>
                      </a:cubicBezTo>
                      <a:cubicBezTo>
                        <a:pt x="835767" y="119943"/>
                        <a:pt x="808981" y="113168"/>
                        <a:pt x="788048" y="120453"/>
                      </a:cubicBezTo>
                      <a:lnTo>
                        <a:pt x="788048" y="90715"/>
                      </a:lnTo>
                      <a:cubicBezTo>
                        <a:pt x="788048" y="40695"/>
                        <a:pt x="747352" y="0"/>
                        <a:pt x="697331" y="0"/>
                      </a:cubicBezTo>
                      <a:cubicBezTo>
                        <a:pt x="647311" y="0"/>
                        <a:pt x="606617" y="40695"/>
                        <a:pt x="606617" y="90715"/>
                      </a:cubicBezTo>
                      <a:lnTo>
                        <a:pt x="606617" y="127481"/>
                      </a:lnTo>
                      <a:cubicBezTo>
                        <a:pt x="606617" y="127615"/>
                        <a:pt x="606625" y="127745"/>
                        <a:pt x="606627" y="127878"/>
                      </a:cubicBezTo>
                      <a:lnTo>
                        <a:pt x="530684" y="127878"/>
                      </a:lnTo>
                      <a:cubicBezTo>
                        <a:pt x="530684" y="127744"/>
                        <a:pt x="530694" y="127613"/>
                        <a:pt x="530694" y="127481"/>
                      </a:cubicBezTo>
                      <a:lnTo>
                        <a:pt x="530694" y="90715"/>
                      </a:lnTo>
                      <a:cubicBezTo>
                        <a:pt x="530694" y="40695"/>
                        <a:pt x="490000" y="0"/>
                        <a:pt x="439980" y="0"/>
                      </a:cubicBezTo>
                      <a:cubicBezTo>
                        <a:pt x="389959" y="0"/>
                        <a:pt x="349265" y="40695"/>
                        <a:pt x="349265" y="90715"/>
                      </a:cubicBezTo>
                      <a:lnTo>
                        <a:pt x="349265" y="127481"/>
                      </a:lnTo>
                      <a:cubicBezTo>
                        <a:pt x="349265" y="127615"/>
                        <a:pt x="349273" y="127745"/>
                        <a:pt x="349275" y="127878"/>
                      </a:cubicBezTo>
                      <a:lnTo>
                        <a:pt x="273332" y="127878"/>
                      </a:lnTo>
                      <a:cubicBezTo>
                        <a:pt x="273332" y="127744"/>
                        <a:pt x="273342" y="127613"/>
                        <a:pt x="273342" y="127481"/>
                      </a:cubicBezTo>
                      <a:lnTo>
                        <a:pt x="273342" y="90715"/>
                      </a:lnTo>
                      <a:cubicBezTo>
                        <a:pt x="273342" y="40695"/>
                        <a:pt x="232648" y="0"/>
                        <a:pt x="182628" y="0"/>
                      </a:cubicBezTo>
                      <a:cubicBezTo>
                        <a:pt x="132607" y="0"/>
                        <a:pt x="91913" y="40695"/>
                        <a:pt x="91913" y="90715"/>
                      </a:cubicBezTo>
                      <a:lnTo>
                        <a:pt x="91913" y="120451"/>
                      </a:lnTo>
                      <a:cubicBezTo>
                        <a:pt x="70979" y="113168"/>
                        <a:pt x="44194" y="119943"/>
                        <a:pt x="24608" y="139525"/>
                      </a:cubicBezTo>
                      <a:cubicBezTo>
                        <a:pt x="12811" y="151322"/>
                        <a:pt x="5168" y="166127"/>
                        <a:pt x="3090" y="181205"/>
                      </a:cubicBezTo>
                      <a:cubicBezTo>
                        <a:pt x="942" y="196784"/>
                        <a:pt x="5053" y="211525"/>
                        <a:pt x="14396" y="222109"/>
                      </a:cubicBezTo>
                      <a:cubicBezTo>
                        <a:pt x="4960" y="244438"/>
                        <a:pt x="0" y="268647"/>
                        <a:pt x="0" y="292925"/>
                      </a:cubicBezTo>
                      <a:lnTo>
                        <a:pt x="0" y="421600"/>
                      </a:lnTo>
                      <a:cubicBezTo>
                        <a:pt x="0" y="451350"/>
                        <a:pt x="24202" y="475553"/>
                        <a:pt x="53952" y="475553"/>
                      </a:cubicBezTo>
                      <a:lnTo>
                        <a:pt x="73530" y="475553"/>
                      </a:lnTo>
                      <a:lnTo>
                        <a:pt x="73530" y="735295"/>
                      </a:lnTo>
                      <a:lnTo>
                        <a:pt x="53951" y="735295"/>
                      </a:lnTo>
                      <a:cubicBezTo>
                        <a:pt x="44459" y="735295"/>
                        <a:pt x="36764" y="742991"/>
                        <a:pt x="36764" y="752482"/>
                      </a:cubicBezTo>
                      <a:cubicBezTo>
                        <a:pt x="36764" y="761972"/>
                        <a:pt x="44459" y="769669"/>
                        <a:pt x="53951" y="769669"/>
                      </a:cubicBezTo>
                      <a:lnTo>
                        <a:pt x="826008" y="769669"/>
                      </a:lnTo>
                      <a:cubicBezTo>
                        <a:pt x="835499" y="769669"/>
                        <a:pt x="843195" y="761972"/>
                        <a:pt x="843195" y="752482"/>
                      </a:cubicBezTo>
                      <a:cubicBezTo>
                        <a:pt x="843195" y="742991"/>
                        <a:pt x="835499" y="735295"/>
                        <a:pt x="826008" y="735295"/>
                      </a:cubicBezTo>
                      <a:lnTo>
                        <a:pt x="806429" y="735295"/>
                      </a:lnTo>
                      <a:lnTo>
                        <a:pt x="806429" y="475553"/>
                      </a:lnTo>
                      <a:lnTo>
                        <a:pt x="826008" y="475553"/>
                      </a:lnTo>
                      <a:cubicBezTo>
                        <a:pt x="855757" y="475553"/>
                        <a:pt x="879959" y="451350"/>
                        <a:pt x="879959" y="421600"/>
                      </a:cubicBezTo>
                      <a:lnTo>
                        <a:pt x="879959" y="292925"/>
                      </a:lnTo>
                      <a:cubicBezTo>
                        <a:pt x="879959" y="268647"/>
                        <a:pt x="874999" y="244438"/>
                        <a:pt x="865563" y="222109"/>
                      </a:cubicBezTo>
                      <a:close/>
                      <a:moveTo>
                        <a:pt x="795048" y="155521"/>
                      </a:moveTo>
                      <a:cubicBezTo>
                        <a:pt x="798018" y="152551"/>
                        <a:pt x="802165" y="151819"/>
                        <a:pt x="805535" y="151819"/>
                      </a:cubicBezTo>
                      <a:cubicBezTo>
                        <a:pt x="806837" y="151819"/>
                        <a:pt x="808022" y="151927"/>
                        <a:pt x="808980" y="152061"/>
                      </a:cubicBezTo>
                      <a:cubicBezTo>
                        <a:pt x="816568" y="153106"/>
                        <a:pt x="824611" y="157398"/>
                        <a:pt x="831046" y="163834"/>
                      </a:cubicBezTo>
                      <a:cubicBezTo>
                        <a:pt x="837480" y="170270"/>
                        <a:pt x="841772" y="178312"/>
                        <a:pt x="842819" y="185900"/>
                      </a:cubicBezTo>
                      <a:cubicBezTo>
                        <a:pt x="843291" y="189337"/>
                        <a:pt x="843472" y="195715"/>
                        <a:pt x="839355" y="199831"/>
                      </a:cubicBezTo>
                      <a:cubicBezTo>
                        <a:pt x="835239" y="203948"/>
                        <a:pt x="828860" y="203764"/>
                        <a:pt x="825426" y="203293"/>
                      </a:cubicBezTo>
                      <a:cubicBezTo>
                        <a:pt x="817838" y="202248"/>
                        <a:pt x="809794" y="197956"/>
                        <a:pt x="803360" y="191520"/>
                      </a:cubicBezTo>
                      <a:cubicBezTo>
                        <a:pt x="790301" y="178465"/>
                        <a:pt x="788502" y="162069"/>
                        <a:pt x="795048" y="155521"/>
                      </a:cubicBezTo>
                      <a:close/>
                      <a:moveTo>
                        <a:pt x="640990" y="90715"/>
                      </a:moveTo>
                      <a:cubicBezTo>
                        <a:pt x="640990" y="59648"/>
                        <a:pt x="666265" y="34373"/>
                        <a:pt x="697331" y="34373"/>
                      </a:cubicBezTo>
                      <a:lnTo>
                        <a:pt x="697333" y="34373"/>
                      </a:lnTo>
                      <a:cubicBezTo>
                        <a:pt x="728400" y="34373"/>
                        <a:pt x="753675" y="59648"/>
                        <a:pt x="753675" y="90715"/>
                      </a:cubicBezTo>
                      <a:lnTo>
                        <a:pt x="753675" y="127481"/>
                      </a:lnTo>
                      <a:cubicBezTo>
                        <a:pt x="753675" y="158547"/>
                        <a:pt x="728400" y="183822"/>
                        <a:pt x="697331" y="183822"/>
                      </a:cubicBezTo>
                      <a:cubicBezTo>
                        <a:pt x="666265" y="183822"/>
                        <a:pt x="640990" y="158547"/>
                        <a:pt x="640990" y="127481"/>
                      </a:cubicBezTo>
                      <a:close/>
                      <a:moveTo>
                        <a:pt x="383638" y="90715"/>
                      </a:moveTo>
                      <a:cubicBezTo>
                        <a:pt x="383638" y="59648"/>
                        <a:pt x="408913" y="34373"/>
                        <a:pt x="439980" y="34373"/>
                      </a:cubicBezTo>
                      <a:cubicBezTo>
                        <a:pt x="471046" y="34373"/>
                        <a:pt x="496321" y="59648"/>
                        <a:pt x="496321" y="90715"/>
                      </a:cubicBezTo>
                      <a:lnTo>
                        <a:pt x="496321" y="127481"/>
                      </a:lnTo>
                      <a:cubicBezTo>
                        <a:pt x="496321" y="158547"/>
                        <a:pt x="471046" y="183822"/>
                        <a:pt x="439980" y="183822"/>
                      </a:cubicBezTo>
                      <a:cubicBezTo>
                        <a:pt x="408913" y="183822"/>
                        <a:pt x="383638" y="158547"/>
                        <a:pt x="383638" y="127481"/>
                      </a:cubicBezTo>
                      <a:close/>
                      <a:moveTo>
                        <a:pt x="439980" y="218195"/>
                      </a:moveTo>
                      <a:cubicBezTo>
                        <a:pt x="477687" y="218195"/>
                        <a:pt x="510084" y="195066"/>
                        <a:pt x="523754" y="162251"/>
                      </a:cubicBezTo>
                      <a:lnTo>
                        <a:pt x="570036" y="162251"/>
                      </a:lnTo>
                      <a:cubicBezTo>
                        <a:pt x="559781" y="172245"/>
                        <a:pt x="550669" y="183446"/>
                        <a:pt x="542931" y="195662"/>
                      </a:cubicBezTo>
                      <a:cubicBezTo>
                        <a:pt x="524464" y="224821"/>
                        <a:pt x="514704" y="258452"/>
                        <a:pt x="514704" y="292923"/>
                      </a:cubicBezTo>
                      <a:lnTo>
                        <a:pt x="514704" y="404472"/>
                      </a:lnTo>
                      <a:cubicBezTo>
                        <a:pt x="514307" y="404444"/>
                        <a:pt x="513912" y="404412"/>
                        <a:pt x="513508" y="404412"/>
                      </a:cubicBezTo>
                      <a:lnTo>
                        <a:pt x="366451" y="404412"/>
                      </a:lnTo>
                      <a:cubicBezTo>
                        <a:pt x="366047" y="404412"/>
                        <a:pt x="365652" y="404444"/>
                        <a:pt x="365255" y="404472"/>
                      </a:cubicBezTo>
                      <a:lnTo>
                        <a:pt x="365255" y="292923"/>
                      </a:lnTo>
                      <a:cubicBezTo>
                        <a:pt x="365255" y="258452"/>
                        <a:pt x="355495" y="224821"/>
                        <a:pt x="337029" y="195662"/>
                      </a:cubicBezTo>
                      <a:cubicBezTo>
                        <a:pt x="329292" y="183444"/>
                        <a:pt x="320180" y="172245"/>
                        <a:pt x="309924" y="162251"/>
                      </a:cubicBezTo>
                      <a:lnTo>
                        <a:pt x="356205" y="162251"/>
                      </a:lnTo>
                      <a:cubicBezTo>
                        <a:pt x="369875" y="195066"/>
                        <a:pt x="402272" y="218195"/>
                        <a:pt x="439980" y="218195"/>
                      </a:cubicBezTo>
                      <a:close/>
                      <a:moveTo>
                        <a:pt x="772056" y="569854"/>
                      </a:moveTo>
                      <a:lnTo>
                        <a:pt x="714516" y="569854"/>
                      </a:lnTo>
                      <a:lnTo>
                        <a:pt x="714516" y="503347"/>
                      </a:lnTo>
                      <a:cubicBezTo>
                        <a:pt x="714516" y="493856"/>
                        <a:pt x="706820" y="486160"/>
                        <a:pt x="697330" y="486160"/>
                      </a:cubicBezTo>
                      <a:cubicBezTo>
                        <a:pt x="687839" y="486160"/>
                        <a:pt x="680143" y="493856"/>
                        <a:pt x="680143" y="503347"/>
                      </a:cubicBezTo>
                      <a:lnTo>
                        <a:pt x="680143" y="569854"/>
                      </a:lnTo>
                      <a:lnTo>
                        <a:pt x="622605" y="569854"/>
                      </a:lnTo>
                      <a:lnTo>
                        <a:pt x="622605" y="438727"/>
                      </a:lnTo>
                      <a:cubicBezTo>
                        <a:pt x="623002" y="438754"/>
                        <a:pt x="623398" y="438787"/>
                        <a:pt x="623802" y="438787"/>
                      </a:cubicBezTo>
                      <a:lnTo>
                        <a:pt x="770858" y="438787"/>
                      </a:lnTo>
                      <a:cubicBezTo>
                        <a:pt x="771262" y="438787"/>
                        <a:pt x="771657" y="438754"/>
                        <a:pt x="772054" y="438727"/>
                      </a:cubicBezTo>
                      <a:lnTo>
                        <a:pt x="772054" y="569854"/>
                      </a:lnTo>
                      <a:close/>
                      <a:moveTo>
                        <a:pt x="622605" y="604228"/>
                      </a:moveTo>
                      <a:lnTo>
                        <a:pt x="680145" y="604228"/>
                      </a:lnTo>
                      <a:lnTo>
                        <a:pt x="680145" y="735295"/>
                      </a:lnTo>
                      <a:lnTo>
                        <a:pt x="622605" y="735295"/>
                      </a:lnTo>
                      <a:close/>
                      <a:moveTo>
                        <a:pt x="588232" y="441177"/>
                      </a:moveTo>
                      <a:lnTo>
                        <a:pt x="568656" y="441177"/>
                      </a:lnTo>
                      <a:cubicBezTo>
                        <a:pt x="557872" y="441177"/>
                        <a:pt x="549098" y="432412"/>
                        <a:pt x="549079" y="421633"/>
                      </a:cubicBezTo>
                      <a:lnTo>
                        <a:pt x="549079" y="421600"/>
                      </a:lnTo>
                      <a:cubicBezTo>
                        <a:pt x="549079" y="421588"/>
                        <a:pt x="549077" y="421578"/>
                        <a:pt x="549077" y="421567"/>
                      </a:cubicBezTo>
                      <a:lnTo>
                        <a:pt x="549077" y="310112"/>
                      </a:lnTo>
                      <a:lnTo>
                        <a:pt x="588232" y="310108"/>
                      </a:lnTo>
                      <a:close/>
                      <a:moveTo>
                        <a:pt x="107903" y="438727"/>
                      </a:moveTo>
                      <a:cubicBezTo>
                        <a:pt x="108300" y="438754"/>
                        <a:pt x="108696" y="438787"/>
                        <a:pt x="109099" y="438787"/>
                      </a:cubicBezTo>
                      <a:lnTo>
                        <a:pt x="256156" y="438787"/>
                      </a:lnTo>
                      <a:cubicBezTo>
                        <a:pt x="256560" y="438787"/>
                        <a:pt x="256955" y="438754"/>
                        <a:pt x="257352" y="438727"/>
                      </a:cubicBezTo>
                      <a:lnTo>
                        <a:pt x="257352" y="569854"/>
                      </a:lnTo>
                      <a:lnTo>
                        <a:pt x="107903" y="569854"/>
                      </a:lnTo>
                      <a:close/>
                      <a:moveTo>
                        <a:pt x="257352" y="604228"/>
                      </a:moveTo>
                      <a:lnTo>
                        <a:pt x="257352" y="735295"/>
                      </a:lnTo>
                      <a:lnTo>
                        <a:pt x="199813" y="735295"/>
                      </a:lnTo>
                      <a:lnTo>
                        <a:pt x="199813" y="604228"/>
                      </a:lnTo>
                      <a:close/>
                      <a:moveTo>
                        <a:pt x="274540" y="275733"/>
                      </a:moveTo>
                      <a:cubicBezTo>
                        <a:pt x="269981" y="275733"/>
                        <a:pt x="265610" y="277545"/>
                        <a:pt x="262386" y="280767"/>
                      </a:cubicBezTo>
                      <a:cubicBezTo>
                        <a:pt x="259162" y="283990"/>
                        <a:pt x="257352" y="288362"/>
                        <a:pt x="257352" y="292920"/>
                      </a:cubicBezTo>
                      <a:lnTo>
                        <a:pt x="257352" y="404474"/>
                      </a:lnTo>
                      <a:cubicBezTo>
                        <a:pt x="256955" y="404446"/>
                        <a:pt x="256560" y="404413"/>
                        <a:pt x="256156" y="404413"/>
                      </a:cubicBezTo>
                      <a:lnTo>
                        <a:pt x="109099" y="404413"/>
                      </a:lnTo>
                      <a:cubicBezTo>
                        <a:pt x="108696" y="404413"/>
                        <a:pt x="108300" y="404446"/>
                        <a:pt x="107903" y="404474"/>
                      </a:cubicBezTo>
                      <a:lnTo>
                        <a:pt x="107903" y="292920"/>
                      </a:lnTo>
                      <a:cubicBezTo>
                        <a:pt x="107903" y="288362"/>
                        <a:pt x="106092" y="283990"/>
                        <a:pt x="102869" y="280767"/>
                      </a:cubicBezTo>
                      <a:cubicBezTo>
                        <a:pt x="99647" y="277543"/>
                        <a:pt x="95274" y="275733"/>
                        <a:pt x="90715" y="275733"/>
                      </a:cubicBezTo>
                      <a:lnTo>
                        <a:pt x="35356" y="275737"/>
                      </a:lnTo>
                      <a:cubicBezTo>
                        <a:pt x="36874" y="262596"/>
                        <a:pt x="40155" y="249833"/>
                        <a:pt x="45160" y="237563"/>
                      </a:cubicBezTo>
                      <a:cubicBezTo>
                        <a:pt x="47138" y="237780"/>
                        <a:pt x="49147" y="237902"/>
                        <a:pt x="51185" y="237902"/>
                      </a:cubicBezTo>
                      <a:cubicBezTo>
                        <a:pt x="53829" y="237902"/>
                        <a:pt x="56517" y="237718"/>
                        <a:pt x="59229" y="237343"/>
                      </a:cubicBezTo>
                      <a:cubicBezTo>
                        <a:pt x="74308" y="235265"/>
                        <a:pt x="89111" y="227624"/>
                        <a:pt x="100908" y="215825"/>
                      </a:cubicBezTo>
                      <a:cubicBezTo>
                        <a:pt x="108438" y="208296"/>
                        <a:pt x="114061" y="199697"/>
                        <a:pt x="117736" y="190779"/>
                      </a:cubicBezTo>
                      <a:cubicBezTo>
                        <a:pt x="134221" y="207675"/>
                        <a:pt x="157215" y="218195"/>
                        <a:pt x="182629" y="218195"/>
                      </a:cubicBezTo>
                      <a:cubicBezTo>
                        <a:pt x="217792" y="218195"/>
                        <a:pt x="248322" y="198073"/>
                        <a:pt x="263371" y="168751"/>
                      </a:cubicBezTo>
                      <a:cubicBezTo>
                        <a:pt x="300589" y="192933"/>
                        <a:pt x="324841" y="231921"/>
                        <a:pt x="329897" y="275735"/>
                      </a:cubicBezTo>
                      <a:close/>
                      <a:moveTo>
                        <a:pt x="291725" y="310108"/>
                      </a:moveTo>
                      <a:lnTo>
                        <a:pt x="330880" y="310112"/>
                      </a:lnTo>
                      <a:lnTo>
                        <a:pt x="330880" y="421600"/>
                      </a:lnTo>
                      <a:cubicBezTo>
                        <a:pt x="330880" y="432395"/>
                        <a:pt x="322098" y="441179"/>
                        <a:pt x="311303" y="441179"/>
                      </a:cubicBezTo>
                      <a:lnTo>
                        <a:pt x="291725" y="441179"/>
                      </a:lnTo>
                      <a:close/>
                      <a:moveTo>
                        <a:pt x="126286" y="90715"/>
                      </a:moveTo>
                      <a:cubicBezTo>
                        <a:pt x="126286" y="59648"/>
                        <a:pt x="151561" y="34373"/>
                        <a:pt x="182628" y="34373"/>
                      </a:cubicBezTo>
                      <a:cubicBezTo>
                        <a:pt x="213694" y="34373"/>
                        <a:pt x="238969" y="59648"/>
                        <a:pt x="238969" y="90715"/>
                      </a:cubicBezTo>
                      <a:lnTo>
                        <a:pt x="238969" y="127481"/>
                      </a:lnTo>
                      <a:cubicBezTo>
                        <a:pt x="238969" y="158547"/>
                        <a:pt x="213694" y="183822"/>
                        <a:pt x="182628" y="183822"/>
                      </a:cubicBezTo>
                      <a:cubicBezTo>
                        <a:pt x="151561" y="183822"/>
                        <a:pt x="126286" y="158547"/>
                        <a:pt x="126286" y="127481"/>
                      </a:cubicBezTo>
                      <a:close/>
                      <a:moveTo>
                        <a:pt x="37142" y="185898"/>
                      </a:moveTo>
                      <a:cubicBezTo>
                        <a:pt x="38187" y="178310"/>
                        <a:pt x="42479" y="170267"/>
                        <a:pt x="48915" y="163832"/>
                      </a:cubicBezTo>
                      <a:cubicBezTo>
                        <a:pt x="57161" y="155586"/>
                        <a:pt x="66738" y="151829"/>
                        <a:pt x="74326" y="151829"/>
                      </a:cubicBezTo>
                      <a:cubicBezTo>
                        <a:pt x="78751" y="151829"/>
                        <a:pt x="82500" y="153108"/>
                        <a:pt x="84913" y="155519"/>
                      </a:cubicBezTo>
                      <a:cubicBezTo>
                        <a:pt x="91461" y="162069"/>
                        <a:pt x="89658" y="178463"/>
                        <a:pt x="76601" y="191518"/>
                      </a:cubicBezTo>
                      <a:cubicBezTo>
                        <a:pt x="70166" y="197953"/>
                        <a:pt x="62125" y="202244"/>
                        <a:pt x="54537" y="203291"/>
                      </a:cubicBezTo>
                      <a:cubicBezTo>
                        <a:pt x="51101" y="203760"/>
                        <a:pt x="44722" y="203946"/>
                        <a:pt x="40605" y="199828"/>
                      </a:cubicBezTo>
                      <a:cubicBezTo>
                        <a:pt x="36487" y="195715"/>
                        <a:pt x="36668" y="189336"/>
                        <a:pt x="37142" y="185898"/>
                      </a:cubicBezTo>
                      <a:close/>
                      <a:moveTo>
                        <a:pt x="53952" y="441177"/>
                      </a:moveTo>
                      <a:cubicBezTo>
                        <a:pt x="43158" y="441177"/>
                        <a:pt x="34373" y="432395"/>
                        <a:pt x="34373" y="421598"/>
                      </a:cubicBezTo>
                      <a:lnTo>
                        <a:pt x="34373" y="310110"/>
                      </a:lnTo>
                      <a:lnTo>
                        <a:pt x="73530" y="310107"/>
                      </a:lnTo>
                      <a:lnTo>
                        <a:pt x="73530" y="441177"/>
                      </a:lnTo>
                      <a:close/>
                      <a:moveTo>
                        <a:pt x="107903" y="604228"/>
                      </a:moveTo>
                      <a:lnTo>
                        <a:pt x="165441" y="604228"/>
                      </a:lnTo>
                      <a:lnTo>
                        <a:pt x="165441" y="735295"/>
                      </a:lnTo>
                      <a:lnTo>
                        <a:pt x="107903" y="735295"/>
                      </a:lnTo>
                      <a:close/>
                      <a:moveTo>
                        <a:pt x="291725" y="735293"/>
                      </a:moveTo>
                      <a:lnTo>
                        <a:pt x="291725" y="475551"/>
                      </a:lnTo>
                      <a:lnTo>
                        <a:pt x="311303" y="475551"/>
                      </a:lnTo>
                      <a:cubicBezTo>
                        <a:pt x="318208" y="475551"/>
                        <a:pt x="324806" y="474233"/>
                        <a:pt x="330880" y="471859"/>
                      </a:cubicBezTo>
                      <a:lnTo>
                        <a:pt x="330880" y="735293"/>
                      </a:lnTo>
                      <a:close/>
                      <a:moveTo>
                        <a:pt x="457166" y="735293"/>
                      </a:moveTo>
                      <a:lnTo>
                        <a:pt x="457166" y="580680"/>
                      </a:lnTo>
                      <a:cubicBezTo>
                        <a:pt x="457166" y="571190"/>
                        <a:pt x="449470" y="563493"/>
                        <a:pt x="439980" y="563493"/>
                      </a:cubicBezTo>
                      <a:cubicBezTo>
                        <a:pt x="430489" y="563493"/>
                        <a:pt x="422793" y="571190"/>
                        <a:pt x="422793" y="580680"/>
                      </a:cubicBezTo>
                      <a:lnTo>
                        <a:pt x="422793" y="735293"/>
                      </a:lnTo>
                      <a:lnTo>
                        <a:pt x="365253" y="735293"/>
                      </a:lnTo>
                      <a:lnTo>
                        <a:pt x="365253" y="438727"/>
                      </a:lnTo>
                      <a:cubicBezTo>
                        <a:pt x="365650" y="438754"/>
                        <a:pt x="366046" y="438787"/>
                        <a:pt x="366450" y="438787"/>
                      </a:cubicBezTo>
                      <a:lnTo>
                        <a:pt x="513506" y="438787"/>
                      </a:lnTo>
                      <a:cubicBezTo>
                        <a:pt x="513910" y="438787"/>
                        <a:pt x="514307" y="438754"/>
                        <a:pt x="514704" y="438727"/>
                      </a:cubicBezTo>
                      <a:lnTo>
                        <a:pt x="514702" y="735295"/>
                      </a:lnTo>
                      <a:lnTo>
                        <a:pt x="457166" y="735295"/>
                      </a:lnTo>
                      <a:close/>
                      <a:moveTo>
                        <a:pt x="549079" y="471859"/>
                      </a:moveTo>
                      <a:cubicBezTo>
                        <a:pt x="555153" y="474233"/>
                        <a:pt x="561751" y="475551"/>
                        <a:pt x="568656" y="475551"/>
                      </a:cubicBezTo>
                      <a:lnTo>
                        <a:pt x="588234" y="475551"/>
                      </a:lnTo>
                      <a:lnTo>
                        <a:pt x="588234" y="735293"/>
                      </a:lnTo>
                      <a:lnTo>
                        <a:pt x="549079" y="735293"/>
                      </a:lnTo>
                      <a:close/>
                      <a:moveTo>
                        <a:pt x="714518" y="735293"/>
                      </a:moveTo>
                      <a:lnTo>
                        <a:pt x="714518" y="604226"/>
                      </a:lnTo>
                      <a:lnTo>
                        <a:pt x="772057" y="604226"/>
                      </a:lnTo>
                      <a:lnTo>
                        <a:pt x="772057" y="735293"/>
                      </a:lnTo>
                      <a:close/>
                      <a:moveTo>
                        <a:pt x="789244" y="275733"/>
                      </a:moveTo>
                      <a:cubicBezTo>
                        <a:pt x="789242" y="275733"/>
                        <a:pt x="789242" y="275733"/>
                        <a:pt x="789244" y="275733"/>
                      </a:cubicBezTo>
                      <a:cubicBezTo>
                        <a:pt x="784685" y="275733"/>
                        <a:pt x="780314" y="277545"/>
                        <a:pt x="777090" y="280767"/>
                      </a:cubicBezTo>
                      <a:cubicBezTo>
                        <a:pt x="773867" y="283990"/>
                        <a:pt x="772056" y="288362"/>
                        <a:pt x="772056" y="292920"/>
                      </a:cubicBezTo>
                      <a:lnTo>
                        <a:pt x="772056" y="404474"/>
                      </a:lnTo>
                      <a:cubicBezTo>
                        <a:pt x="771659" y="404446"/>
                        <a:pt x="771263" y="404413"/>
                        <a:pt x="770860" y="404413"/>
                      </a:cubicBezTo>
                      <a:lnTo>
                        <a:pt x="623803" y="404413"/>
                      </a:lnTo>
                      <a:cubicBezTo>
                        <a:pt x="623399" y="404413"/>
                        <a:pt x="623004" y="404446"/>
                        <a:pt x="622607" y="404474"/>
                      </a:cubicBezTo>
                      <a:lnTo>
                        <a:pt x="622607" y="292920"/>
                      </a:lnTo>
                      <a:cubicBezTo>
                        <a:pt x="622607" y="288362"/>
                        <a:pt x="620796" y="283990"/>
                        <a:pt x="617573" y="280767"/>
                      </a:cubicBezTo>
                      <a:cubicBezTo>
                        <a:pt x="614349" y="277543"/>
                        <a:pt x="609977" y="275733"/>
                        <a:pt x="605419" y="275733"/>
                      </a:cubicBezTo>
                      <a:lnTo>
                        <a:pt x="550064" y="275737"/>
                      </a:lnTo>
                      <a:cubicBezTo>
                        <a:pt x="555122" y="231921"/>
                        <a:pt x="579372" y="192934"/>
                        <a:pt x="616590" y="168751"/>
                      </a:cubicBezTo>
                      <a:cubicBezTo>
                        <a:pt x="631639" y="198073"/>
                        <a:pt x="662171" y="218195"/>
                        <a:pt x="697333" y="218195"/>
                      </a:cubicBezTo>
                      <a:cubicBezTo>
                        <a:pt x="722749" y="218195"/>
                        <a:pt x="745741" y="207677"/>
                        <a:pt x="762227" y="190781"/>
                      </a:cubicBezTo>
                      <a:cubicBezTo>
                        <a:pt x="765901" y="199699"/>
                        <a:pt x="771523" y="208298"/>
                        <a:pt x="779052" y="215827"/>
                      </a:cubicBezTo>
                      <a:cubicBezTo>
                        <a:pt x="790849" y="227624"/>
                        <a:pt x="805654" y="235267"/>
                        <a:pt x="820732" y="237345"/>
                      </a:cubicBezTo>
                      <a:cubicBezTo>
                        <a:pt x="823444" y="237720"/>
                        <a:pt x="826132" y="237903"/>
                        <a:pt x="828777" y="237903"/>
                      </a:cubicBezTo>
                      <a:cubicBezTo>
                        <a:pt x="830814" y="237903"/>
                        <a:pt x="832823" y="237781"/>
                        <a:pt x="834801" y="237565"/>
                      </a:cubicBezTo>
                      <a:cubicBezTo>
                        <a:pt x="839804" y="249834"/>
                        <a:pt x="843087" y="262597"/>
                        <a:pt x="844604" y="275738"/>
                      </a:cubicBezTo>
                      <a:close/>
                      <a:moveTo>
                        <a:pt x="845586" y="421600"/>
                      </a:moveTo>
                      <a:cubicBezTo>
                        <a:pt x="845586" y="432395"/>
                        <a:pt x="836805" y="441179"/>
                        <a:pt x="826008" y="441179"/>
                      </a:cubicBezTo>
                      <a:lnTo>
                        <a:pt x="806429" y="441179"/>
                      </a:lnTo>
                      <a:lnTo>
                        <a:pt x="806429" y="310108"/>
                      </a:lnTo>
                      <a:lnTo>
                        <a:pt x="845586" y="310112"/>
                      </a:lnTo>
                      <a:close/>
                    </a:path>
                  </a:pathLst>
                </a:custGeom>
                <a:solidFill>
                  <a:schemeClr val="tx1">
                    <a:lumMod val="50000"/>
                  </a:schemeClr>
                </a:solidFill>
                <a:ln w="9525" cap="flat" cmpd="sng">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2FDE7EA-4F39-44A2-876B-F5316C1531D7}"/>
                    </a:ext>
                  </a:extLst>
                </p:cNvPr>
                <p:cNvSpPr/>
                <p:nvPr/>
              </p:nvSpPr>
              <p:spPr>
                <a:xfrm>
                  <a:off x="10469957" y="3541457"/>
                  <a:ext cx="34373" cy="34380"/>
                </a:xfrm>
                <a:custGeom>
                  <a:avLst/>
                  <a:gdLst>
                    <a:gd name="connsiteX0" fmla="*/ 17187 w 34373"/>
                    <a:gd name="connsiteY0" fmla="*/ 0 h 34380"/>
                    <a:gd name="connsiteX1" fmla="*/ 0 w 34373"/>
                    <a:gd name="connsiteY1" fmla="*/ 17194 h 34380"/>
                    <a:gd name="connsiteX2" fmla="*/ 17187 w 34373"/>
                    <a:gd name="connsiteY2" fmla="*/ 34380 h 34380"/>
                    <a:gd name="connsiteX3" fmla="*/ 34373 w 34373"/>
                    <a:gd name="connsiteY3" fmla="*/ 17194 h 34380"/>
                    <a:gd name="connsiteX4" fmla="*/ 34373 w 34373"/>
                    <a:gd name="connsiteY4" fmla="*/ 17180 h 34380"/>
                    <a:gd name="connsiteX5" fmla="*/ 17187 w 34373"/>
                    <a:gd name="connsiteY5" fmla="*/ 0 h 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73" h="34380">
                      <a:moveTo>
                        <a:pt x="17187" y="0"/>
                      </a:moveTo>
                      <a:cubicBezTo>
                        <a:pt x="7694" y="0"/>
                        <a:pt x="0" y="7701"/>
                        <a:pt x="0" y="17194"/>
                      </a:cubicBezTo>
                      <a:cubicBezTo>
                        <a:pt x="0" y="26686"/>
                        <a:pt x="7694" y="34380"/>
                        <a:pt x="17187" y="34380"/>
                      </a:cubicBezTo>
                      <a:cubicBezTo>
                        <a:pt x="26679" y="34380"/>
                        <a:pt x="34373" y="26684"/>
                        <a:pt x="34373" y="17194"/>
                      </a:cubicBezTo>
                      <a:lnTo>
                        <a:pt x="34373" y="17180"/>
                      </a:lnTo>
                      <a:cubicBezTo>
                        <a:pt x="34373" y="7689"/>
                        <a:pt x="26679" y="0"/>
                        <a:pt x="17187" y="0"/>
                      </a:cubicBezTo>
                      <a:close/>
                    </a:path>
                  </a:pathLst>
                </a:custGeom>
                <a:solidFill>
                  <a:schemeClr val="tx1">
                    <a:lumMod val="50000"/>
                  </a:schemeClr>
                </a:solidFill>
                <a:ln w="9525" cap="flat" cmpd="sng">
                  <a:noFill/>
                  <a:prstDash val="solid"/>
                  <a:miter/>
                </a:ln>
              </p:spPr>
              <p:txBody>
                <a:bodyPr rtlCol="0" anchor="ctr"/>
                <a:lstStyle/>
                <a:p>
                  <a:endParaRPr lang="en-US"/>
                </a:p>
              </p:txBody>
            </p:sp>
          </p:grpSp>
        </p:grpSp>
      </p:grpSp>
      <p:grpSp>
        <p:nvGrpSpPr>
          <p:cNvPr id="32" name="Group 31">
            <a:extLst>
              <a:ext uri="{FF2B5EF4-FFF2-40B4-BE49-F238E27FC236}">
                <a16:creationId xmlns:a16="http://schemas.microsoft.com/office/drawing/2014/main" id="{F16DF6E0-0602-44F8-A745-A6495C5A604C}"/>
              </a:ext>
            </a:extLst>
          </p:cNvPr>
          <p:cNvGrpSpPr/>
          <p:nvPr/>
        </p:nvGrpSpPr>
        <p:grpSpPr>
          <a:xfrm>
            <a:off x="4967938" y="2603103"/>
            <a:ext cx="2085901" cy="2405191"/>
            <a:chOff x="4967938" y="2603103"/>
            <a:chExt cx="2085901" cy="2405191"/>
          </a:xfrm>
        </p:grpSpPr>
        <p:sp>
          <p:nvSpPr>
            <p:cNvPr id="44" name="Oval 43">
              <a:extLst>
                <a:ext uri="{FF2B5EF4-FFF2-40B4-BE49-F238E27FC236}">
                  <a16:creationId xmlns:a16="http://schemas.microsoft.com/office/drawing/2014/main" id="{1A70749C-9080-445D-BED5-C33C81F87F61}"/>
                </a:ext>
              </a:extLst>
            </p:cNvPr>
            <p:cNvSpPr/>
            <p:nvPr/>
          </p:nvSpPr>
          <p:spPr>
            <a:xfrm>
              <a:off x="5196637" y="2603103"/>
              <a:ext cx="1645920" cy="1645920"/>
            </a:xfrm>
            <a:prstGeom prst="ellipse">
              <a:avLst/>
            </a:prstGeom>
            <a:solidFill>
              <a:srgbClr val="D1E1EB"/>
            </a:solidFill>
            <a:ln w="406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48C425-43F4-4ADF-ACEA-4572C0FC0F5C}"/>
                </a:ext>
              </a:extLst>
            </p:cNvPr>
            <p:cNvSpPr txBox="1"/>
            <p:nvPr/>
          </p:nvSpPr>
          <p:spPr>
            <a:xfrm>
              <a:off x="4967938" y="4454616"/>
              <a:ext cx="2085901" cy="553678"/>
            </a:xfrm>
            <a:prstGeom prst="rect">
              <a:avLst/>
            </a:prstGeom>
            <a:noFill/>
          </p:spPr>
          <p:txBody>
            <a:bodyPr wrap="square" rtlCol="0">
              <a:spAutoFit/>
            </a:bodyPr>
            <a:lstStyle/>
            <a:p>
              <a:pPr marR="0" lvl="0" algn="ctr">
                <a:lnSpc>
                  <a:spcPct val="120000"/>
                </a:lnSpc>
                <a:spcBef>
                  <a:spcPts val="0"/>
                </a:spcBef>
                <a:buClr>
                  <a:srgbClr val="A7D1F3"/>
                </a:buClr>
              </a:pPr>
              <a:r>
                <a:rPr lang="en-US" sz="1300" dirty="0">
                  <a:solidFill>
                    <a:schemeClr val="tx2"/>
                  </a:solidFill>
                  <a:effectLst/>
                  <a:latin typeface="Montserrat SemiBold" panose="00000700000000000000" pitchFamily="2" charset="0"/>
                  <a:ea typeface="Times New Roman" panose="02020603050405020304" pitchFamily="18" charset="0"/>
                </a:rPr>
                <a:t>Compliance &amp;</a:t>
              </a:r>
            </a:p>
            <a:p>
              <a:pPr marR="0" lvl="0" algn="ctr">
                <a:lnSpc>
                  <a:spcPct val="120000"/>
                </a:lnSpc>
                <a:spcBef>
                  <a:spcPts val="0"/>
                </a:spcBef>
                <a:buClr>
                  <a:srgbClr val="A7D1F3"/>
                </a:buClr>
              </a:pPr>
              <a:r>
                <a:rPr lang="en-US" sz="1300" dirty="0">
                  <a:solidFill>
                    <a:schemeClr val="tx2"/>
                  </a:solidFill>
                  <a:effectLst/>
                  <a:latin typeface="Montserrat SemiBold" panose="00000700000000000000" pitchFamily="2" charset="0"/>
                  <a:ea typeface="Times New Roman" panose="02020603050405020304" pitchFamily="18" charset="0"/>
                </a:rPr>
                <a:t>Risk Mitigation</a:t>
              </a:r>
            </a:p>
          </p:txBody>
        </p:sp>
        <p:grpSp>
          <p:nvGrpSpPr>
            <p:cNvPr id="99" name="Graphic 49">
              <a:extLst>
                <a:ext uri="{FF2B5EF4-FFF2-40B4-BE49-F238E27FC236}">
                  <a16:creationId xmlns:a16="http://schemas.microsoft.com/office/drawing/2014/main" id="{094D7132-C059-43F5-A58A-D9AFA9E39CE5}"/>
                </a:ext>
              </a:extLst>
            </p:cNvPr>
            <p:cNvGrpSpPr/>
            <p:nvPr/>
          </p:nvGrpSpPr>
          <p:grpSpPr>
            <a:xfrm>
              <a:off x="5548920" y="3060733"/>
              <a:ext cx="941353" cy="657506"/>
              <a:chOff x="5597333" y="3088695"/>
              <a:chExt cx="941353" cy="657506"/>
            </a:xfrm>
          </p:grpSpPr>
          <p:sp>
            <p:nvSpPr>
              <p:cNvPr id="100" name="Freeform: Shape 99">
                <a:extLst>
                  <a:ext uri="{FF2B5EF4-FFF2-40B4-BE49-F238E27FC236}">
                    <a16:creationId xmlns:a16="http://schemas.microsoft.com/office/drawing/2014/main" id="{A39C6786-8E50-4CAE-817D-3D6A13B58E0C}"/>
                  </a:ext>
                </a:extLst>
              </p:cNvPr>
              <p:cNvSpPr/>
              <p:nvPr/>
            </p:nvSpPr>
            <p:spPr>
              <a:xfrm>
                <a:off x="5839146" y="3330929"/>
                <a:ext cx="457725" cy="401481"/>
              </a:xfrm>
              <a:custGeom>
                <a:avLst/>
                <a:gdLst>
                  <a:gd name="connsiteX0" fmla="*/ 212289 w 457725"/>
                  <a:gd name="connsiteY0" fmla="*/ 9571 h 401481"/>
                  <a:gd name="connsiteX1" fmla="*/ 2593 w 457725"/>
                  <a:gd name="connsiteY1" fmla="*/ 372772 h 401481"/>
                  <a:gd name="connsiteX2" fmla="*/ 19168 w 457725"/>
                  <a:gd name="connsiteY2" fmla="*/ 401482 h 401481"/>
                  <a:gd name="connsiteX3" fmla="*/ 438557 w 457725"/>
                  <a:gd name="connsiteY3" fmla="*/ 401482 h 401481"/>
                  <a:gd name="connsiteX4" fmla="*/ 455132 w 457725"/>
                  <a:gd name="connsiteY4" fmla="*/ 372772 h 401481"/>
                  <a:gd name="connsiteX5" fmla="*/ 245438 w 457725"/>
                  <a:gd name="connsiteY5" fmla="*/ 9571 h 401481"/>
                  <a:gd name="connsiteX6" fmla="*/ 212289 w 457725"/>
                  <a:gd name="connsiteY6" fmla="*/ 9571 h 4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725" h="401481">
                    <a:moveTo>
                      <a:pt x="212289" y="9571"/>
                    </a:moveTo>
                    <a:lnTo>
                      <a:pt x="2593" y="372772"/>
                    </a:lnTo>
                    <a:cubicBezTo>
                      <a:pt x="-4774" y="385532"/>
                      <a:pt x="4435" y="401482"/>
                      <a:pt x="19168" y="401482"/>
                    </a:cubicBezTo>
                    <a:lnTo>
                      <a:pt x="438557" y="401482"/>
                    </a:lnTo>
                    <a:cubicBezTo>
                      <a:pt x="453292" y="401482"/>
                      <a:pt x="462499" y="385532"/>
                      <a:pt x="455132" y="372772"/>
                    </a:cubicBezTo>
                    <a:lnTo>
                      <a:pt x="245438" y="9571"/>
                    </a:lnTo>
                    <a:cubicBezTo>
                      <a:pt x="238073" y="-3190"/>
                      <a:pt x="219654" y="-3190"/>
                      <a:pt x="212289" y="9571"/>
                    </a:cubicBezTo>
                    <a:close/>
                  </a:path>
                </a:pathLst>
              </a:custGeom>
              <a:solidFill>
                <a:srgbClr val="EEDB6C"/>
              </a:solidFill>
              <a:ln w="1823"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6BC396C3-BA28-43D9-B9D5-DB0A9251A91B}"/>
                  </a:ext>
                </a:extLst>
              </p:cNvPr>
              <p:cNvSpPr/>
              <p:nvPr/>
            </p:nvSpPr>
            <p:spPr>
              <a:xfrm>
                <a:off x="5839146" y="3330929"/>
                <a:ext cx="457726" cy="401481"/>
              </a:xfrm>
              <a:custGeom>
                <a:avLst/>
                <a:gdLst>
                  <a:gd name="connsiteX0" fmla="*/ 455134 w 457726"/>
                  <a:gd name="connsiteY0" fmla="*/ 372772 h 401481"/>
                  <a:gd name="connsiteX1" fmla="*/ 245438 w 457726"/>
                  <a:gd name="connsiteY1" fmla="*/ 9570 h 401481"/>
                  <a:gd name="connsiteX2" fmla="*/ 212287 w 457726"/>
                  <a:gd name="connsiteY2" fmla="*/ 9570 h 401481"/>
                  <a:gd name="connsiteX3" fmla="*/ 202706 w 457726"/>
                  <a:gd name="connsiteY3" fmla="*/ 26165 h 401481"/>
                  <a:gd name="connsiteX4" fmla="*/ 349530 w 457726"/>
                  <a:gd name="connsiteY4" fmla="*/ 280472 h 401481"/>
                  <a:gd name="connsiteX5" fmla="*/ 300894 w 457726"/>
                  <a:gd name="connsiteY5" fmla="*/ 364710 h 401481"/>
                  <a:gd name="connsiteX6" fmla="*/ 7248 w 457726"/>
                  <a:gd name="connsiteY6" fmla="*/ 364710 h 401481"/>
                  <a:gd name="connsiteX7" fmla="*/ 2593 w 457726"/>
                  <a:gd name="connsiteY7" fmla="*/ 372772 h 401481"/>
                  <a:gd name="connsiteX8" fmla="*/ 19169 w 457726"/>
                  <a:gd name="connsiteY8" fmla="*/ 401482 h 401481"/>
                  <a:gd name="connsiteX9" fmla="*/ 438559 w 457726"/>
                  <a:gd name="connsiteY9" fmla="*/ 401482 h 401481"/>
                  <a:gd name="connsiteX10" fmla="*/ 455134 w 457726"/>
                  <a:gd name="connsiteY10" fmla="*/ 372772 h 4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726" h="401481">
                    <a:moveTo>
                      <a:pt x="455134" y="372772"/>
                    </a:moveTo>
                    <a:lnTo>
                      <a:pt x="245438" y="9570"/>
                    </a:lnTo>
                    <a:cubicBezTo>
                      <a:pt x="238071" y="-3190"/>
                      <a:pt x="219654" y="-3190"/>
                      <a:pt x="212287" y="9570"/>
                    </a:cubicBezTo>
                    <a:lnTo>
                      <a:pt x="202706" y="26165"/>
                    </a:lnTo>
                    <a:lnTo>
                      <a:pt x="349530" y="280472"/>
                    </a:lnTo>
                    <a:cubicBezTo>
                      <a:pt x="371146" y="317911"/>
                      <a:pt x="344126" y="364710"/>
                      <a:pt x="300894" y="364710"/>
                    </a:cubicBezTo>
                    <a:lnTo>
                      <a:pt x="7248" y="364710"/>
                    </a:lnTo>
                    <a:lnTo>
                      <a:pt x="2593" y="372772"/>
                    </a:lnTo>
                    <a:cubicBezTo>
                      <a:pt x="-4774" y="385532"/>
                      <a:pt x="4435" y="401482"/>
                      <a:pt x="19169" y="401482"/>
                    </a:cubicBezTo>
                    <a:lnTo>
                      <a:pt x="438559" y="401482"/>
                    </a:lnTo>
                    <a:cubicBezTo>
                      <a:pt x="453292" y="401482"/>
                      <a:pt x="462501" y="385532"/>
                      <a:pt x="455134" y="372772"/>
                    </a:cubicBezTo>
                    <a:close/>
                  </a:path>
                </a:pathLst>
              </a:custGeom>
              <a:solidFill>
                <a:srgbClr val="EEDB6C"/>
              </a:solidFill>
              <a:ln w="1823"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8E655CDD-3E7F-4850-AAC8-70014D58E304}"/>
                  </a:ext>
                </a:extLst>
              </p:cNvPr>
              <p:cNvSpPr/>
              <p:nvPr/>
            </p:nvSpPr>
            <p:spPr>
              <a:xfrm>
                <a:off x="5659512" y="3150875"/>
                <a:ext cx="117734" cy="117735"/>
              </a:xfrm>
              <a:custGeom>
                <a:avLst/>
                <a:gdLst>
                  <a:gd name="connsiteX0" fmla="*/ 117428 w 117734"/>
                  <a:gd name="connsiteY0" fmla="*/ 106735 h 117735"/>
                  <a:gd name="connsiteX1" fmla="*/ 90564 w 117734"/>
                  <a:gd name="connsiteY1" fmla="*/ 6477 h 117735"/>
                  <a:gd name="connsiteX2" fmla="*/ 75957 w 117734"/>
                  <a:gd name="connsiteY2" fmla="*/ 2563 h 117735"/>
                  <a:gd name="connsiteX3" fmla="*/ 2563 w 117734"/>
                  <a:gd name="connsiteY3" fmla="*/ 75957 h 117735"/>
                  <a:gd name="connsiteX4" fmla="*/ 6477 w 117734"/>
                  <a:gd name="connsiteY4" fmla="*/ 90564 h 117735"/>
                  <a:gd name="connsiteX5" fmla="*/ 106735 w 117734"/>
                  <a:gd name="connsiteY5" fmla="*/ 117428 h 117735"/>
                  <a:gd name="connsiteX6" fmla="*/ 117428 w 117734"/>
                  <a:gd name="connsiteY6" fmla="*/ 106735 h 1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34" h="117735">
                    <a:moveTo>
                      <a:pt x="117428" y="106735"/>
                    </a:moveTo>
                    <a:lnTo>
                      <a:pt x="90564" y="6477"/>
                    </a:lnTo>
                    <a:cubicBezTo>
                      <a:pt x="88825" y="-15"/>
                      <a:pt x="80710" y="-2190"/>
                      <a:pt x="75957" y="2563"/>
                    </a:cubicBezTo>
                    <a:lnTo>
                      <a:pt x="2563" y="75957"/>
                    </a:lnTo>
                    <a:cubicBezTo>
                      <a:pt x="-2190" y="80710"/>
                      <a:pt x="-15" y="88825"/>
                      <a:pt x="6477" y="90564"/>
                    </a:cubicBezTo>
                    <a:lnTo>
                      <a:pt x="106735" y="117428"/>
                    </a:lnTo>
                    <a:cubicBezTo>
                      <a:pt x="113227" y="119169"/>
                      <a:pt x="119167" y="113227"/>
                      <a:pt x="117428" y="106735"/>
                    </a:cubicBezTo>
                    <a:close/>
                  </a:path>
                </a:pathLst>
              </a:custGeom>
              <a:solidFill>
                <a:schemeClr val="bg1"/>
              </a:solidFill>
              <a:ln w="182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3B20847-8DFC-4434-A7E3-F85F2901F4A0}"/>
                  </a:ext>
                </a:extLst>
              </p:cNvPr>
              <p:cNvSpPr/>
              <p:nvPr/>
            </p:nvSpPr>
            <p:spPr>
              <a:xfrm>
                <a:off x="6041991" y="3444762"/>
                <a:ext cx="52037" cy="133607"/>
              </a:xfrm>
              <a:custGeom>
                <a:avLst/>
                <a:gdLst>
                  <a:gd name="connsiteX0" fmla="*/ 26019 w 52037"/>
                  <a:gd name="connsiteY0" fmla="*/ 133608 h 133607"/>
                  <a:gd name="connsiteX1" fmla="*/ 4746 w 52037"/>
                  <a:gd name="connsiteY1" fmla="*/ 113468 h 133607"/>
                  <a:gd name="connsiteX2" fmla="*/ 40 w 52037"/>
                  <a:gd name="connsiteY2" fmla="*/ 27439 h 133607"/>
                  <a:gd name="connsiteX3" fmla="*/ 26019 w 52037"/>
                  <a:gd name="connsiteY3" fmla="*/ 0 h 133607"/>
                  <a:gd name="connsiteX4" fmla="*/ 51998 w 52037"/>
                  <a:gd name="connsiteY4" fmla="*/ 27439 h 133607"/>
                  <a:gd name="connsiteX5" fmla="*/ 47291 w 52037"/>
                  <a:gd name="connsiteY5" fmla="*/ 113468 h 133607"/>
                  <a:gd name="connsiteX6" fmla="*/ 26019 w 52037"/>
                  <a:gd name="connsiteY6" fmla="*/ 133608 h 13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37" h="133607">
                    <a:moveTo>
                      <a:pt x="26019" y="133608"/>
                    </a:moveTo>
                    <a:cubicBezTo>
                      <a:pt x="14706" y="133608"/>
                      <a:pt x="5364" y="124764"/>
                      <a:pt x="4746" y="113468"/>
                    </a:cubicBezTo>
                    <a:lnTo>
                      <a:pt x="40" y="27439"/>
                    </a:lnTo>
                    <a:cubicBezTo>
                      <a:pt x="-777" y="12534"/>
                      <a:pt x="11091" y="0"/>
                      <a:pt x="26019" y="0"/>
                    </a:cubicBezTo>
                    <a:cubicBezTo>
                      <a:pt x="40946" y="0"/>
                      <a:pt x="52813" y="12534"/>
                      <a:pt x="51998" y="27439"/>
                    </a:cubicBezTo>
                    <a:lnTo>
                      <a:pt x="47291" y="113468"/>
                    </a:lnTo>
                    <a:cubicBezTo>
                      <a:pt x="46674" y="124764"/>
                      <a:pt x="37332" y="133608"/>
                      <a:pt x="26019" y="133608"/>
                    </a:cubicBezTo>
                    <a:close/>
                  </a:path>
                </a:pathLst>
              </a:custGeom>
              <a:solidFill>
                <a:schemeClr val="tx1">
                  <a:lumMod val="50000"/>
                </a:schemeClr>
              </a:solidFill>
              <a:ln w="1823"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B3935939-0B83-4CAD-934E-FCE45B6A1C96}"/>
                  </a:ext>
                </a:extLst>
              </p:cNvPr>
              <p:cNvSpPr/>
              <p:nvPr/>
            </p:nvSpPr>
            <p:spPr>
              <a:xfrm>
                <a:off x="6041038" y="3626181"/>
                <a:ext cx="53943" cy="53943"/>
              </a:xfrm>
              <a:custGeom>
                <a:avLst/>
                <a:gdLst>
                  <a:gd name="connsiteX0" fmla="*/ 53944 w 53943"/>
                  <a:gd name="connsiteY0" fmla="*/ 26972 h 53943"/>
                  <a:gd name="connsiteX1" fmla="*/ 26972 w 53943"/>
                  <a:gd name="connsiteY1" fmla="*/ 53944 h 53943"/>
                  <a:gd name="connsiteX2" fmla="*/ 0 w 53943"/>
                  <a:gd name="connsiteY2" fmla="*/ 26972 h 53943"/>
                  <a:gd name="connsiteX3" fmla="*/ 26972 w 53943"/>
                  <a:gd name="connsiteY3" fmla="*/ 0 h 53943"/>
                  <a:gd name="connsiteX4" fmla="*/ 53944 w 53943"/>
                  <a:gd name="connsiteY4" fmla="*/ 26972 h 5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3" h="53943">
                    <a:moveTo>
                      <a:pt x="53944" y="26972"/>
                    </a:moveTo>
                    <a:cubicBezTo>
                      <a:pt x="53944" y="41868"/>
                      <a:pt x="41868" y="53944"/>
                      <a:pt x="26972" y="53944"/>
                    </a:cubicBezTo>
                    <a:cubicBezTo>
                      <a:pt x="12076" y="53944"/>
                      <a:pt x="0" y="41868"/>
                      <a:pt x="0" y="26972"/>
                    </a:cubicBezTo>
                    <a:cubicBezTo>
                      <a:pt x="0" y="12076"/>
                      <a:pt x="12076" y="0"/>
                      <a:pt x="26972" y="0"/>
                    </a:cubicBezTo>
                    <a:cubicBezTo>
                      <a:pt x="41868" y="0"/>
                      <a:pt x="53944" y="12076"/>
                      <a:pt x="53944" y="26972"/>
                    </a:cubicBezTo>
                    <a:close/>
                  </a:path>
                </a:pathLst>
              </a:custGeom>
              <a:solidFill>
                <a:schemeClr val="tx1">
                  <a:lumMod val="50000"/>
                </a:schemeClr>
              </a:solidFill>
              <a:ln w="1823"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B26E34D1-F3F0-4B0C-92AE-286BEE7A0D6B}"/>
                  </a:ext>
                </a:extLst>
              </p:cNvPr>
              <p:cNvSpPr/>
              <p:nvPr/>
            </p:nvSpPr>
            <p:spPr>
              <a:xfrm>
                <a:off x="5841434" y="3102485"/>
                <a:ext cx="453155" cy="184304"/>
              </a:xfrm>
              <a:custGeom>
                <a:avLst/>
                <a:gdLst>
                  <a:gd name="connsiteX0" fmla="*/ 226576 w 453155"/>
                  <a:gd name="connsiteY0" fmla="*/ 0 h 184304"/>
                  <a:gd name="connsiteX1" fmla="*/ 0 w 453155"/>
                  <a:gd name="connsiteY1" fmla="*/ 60050 h 184304"/>
                  <a:gd name="connsiteX2" fmla="*/ 71740 w 453155"/>
                  <a:gd name="connsiteY2" fmla="*/ 184305 h 184304"/>
                  <a:gd name="connsiteX3" fmla="*/ 226578 w 453155"/>
                  <a:gd name="connsiteY3" fmla="*/ 143338 h 184304"/>
                  <a:gd name="connsiteX4" fmla="*/ 381416 w 453155"/>
                  <a:gd name="connsiteY4" fmla="*/ 184305 h 184304"/>
                  <a:gd name="connsiteX5" fmla="*/ 453155 w 453155"/>
                  <a:gd name="connsiteY5" fmla="*/ 60050 h 184304"/>
                  <a:gd name="connsiteX6" fmla="*/ 226576 w 453155"/>
                  <a:gd name="connsiteY6" fmla="*/ 0 h 18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5" h="184304">
                    <a:moveTo>
                      <a:pt x="226576" y="0"/>
                    </a:moveTo>
                    <a:cubicBezTo>
                      <a:pt x="144126" y="0"/>
                      <a:pt x="66777" y="21841"/>
                      <a:pt x="0" y="60050"/>
                    </a:cubicBezTo>
                    <a:lnTo>
                      <a:pt x="71740" y="184305"/>
                    </a:lnTo>
                    <a:cubicBezTo>
                      <a:pt x="117445" y="158241"/>
                      <a:pt x="170302" y="143338"/>
                      <a:pt x="226578" y="143338"/>
                    </a:cubicBezTo>
                    <a:cubicBezTo>
                      <a:pt x="282853" y="143338"/>
                      <a:pt x="335710" y="158239"/>
                      <a:pt x="381416" y="184305"/>
                    </a:cubicBezTo>
                    <a:lnTo>
                      <a:pt x="453155" y="60050"/>
                    </a:lnTo>
                    <a:cubicBezTo>
                      <a:pt x="386374" y="21841"/>
                      <a:pt x="309025" y="0"/>
                      <a:pt x="226576" y="0"/>
                    </a:cubicBezTo>
                    <a:close/>
                  </a:path>
                </a:pathLst>
              </a:custGeom>
              <a:solidFill>
                <a:srgbClr val="EEDB6C"/>
              </a:solidFill>
              <a:ln w="1823"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4AC8FDA9-C90B-4F21-B327-DB2D216C5B80}"/>
                  </a:ext>
                </a:extLst>
              </p:cNvPr>
              <p:cNvSpPr/>
              <p:nvPr/>
            </p:nvSpPr>
            <p:spPr>
              <a:xfrm>
                <a:off x="6222846" y="3162535"/>
                <a:ext cx="302051" cy="396837"/>
              </a:xfrm>
              <a:custGeom>
                <a:avLst/>
                <a:gdLst>
                  <a:gd name="connsiteX0" fmla="*/ 71740 w 302051"/>
                  <a:gd name="connsiteY0" fmla="*/ 0 h 396837"/>
                  <a:gd name="connsiteX1" fmla="*/ 0 w 302051"/>
                  <a:gd name="connsiteY1" fmla="*/ 124255 h 396837"/>
                  <a:gd name="connsiteX2" fmla="*/ 158712 w 302051"/>
                  <a:gd name="connsiteY2" fmla="*/ 396838 h 396837"/>
                  <a:gd name="connsiteX3" fmla="*/ 302051 w 302051"/>
                  <a:gd name="connsiteY3" fmla="*/ 396838 h 396837"/>
                  <a:gd name="connsiteX4" fmla="*/ 71740 w 302051"/>
                  <a:gd name="connsiteY4" fmla="*/ 0 h 39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51" h="396837">
                    <a:moveTo>
                      <a:pt x="71740" y="0"/>
                    </a:moveTo>
                    <a:lnTo>
                      <a:pt x="0" y="124255"/>
                    </a:lnTo>
                    <a:cubicBezTo>
                      <a:pt x="94716" y="178269"/>
                      <a:pt x="158712" y="280220"/>
                      <a:pt x="158712" y="396838"/>
                    </a:cubicBezTo>
                    <a:lnTo>
                      <a:pt x="302051" y="396838"/>
                    </a:lnTo>
                    <a:cubicBezTo>
                      <a:pt x="302051" y="226956"/>
                      <a:pt x="209334" y="78730"/>
                      <a:pt x="71740" y="0"/>
                    </a:cubicBezTo>
                    <a:close/>
                  </a:path>
                </a:pathLst>
              </a:custGeom>
              <a:solidFill>
                <a:srgbClr val="D76451"/>
              </a:solidFill>
              <a:ln w="1823"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E3ED0E15-3F5C-4504-A18D-BA4270B3C9EF}"/>
                  </a:ext>
                </a:extLst>
              </p:cNvPr>
              <p:cNvSpPr/>
              <p:nvPr/>
            </p:nvSpPr>
            <p:spPr>
              <a:xfrm>
                <a:off x="6234482" y="3133761"/>
                <a:ext cx="60105" cy="39189"/>
              </a:xfrm>
              <a:custGeom>
                <a:avLst/>
                <a:gdLst>
                  <a:gd name="connsiteX0" fmla="*/ 54091 w 60105"/>
                  <a:gd name="connsiteY0" fmla="*/ 39189 h 39189"/>
                  <a:gd name="connsiteX1" fmla="*/ 60105 w 60105"/>
                  <a:gd name="connsiteY1" fmla="*/ 28774 h 39189"/>
                  <a:gd name="connsiteX2" fmla="*/ 0 w 60105"/>
                  <a:gd name="connsiteY2" fmla="*/ 0 h 39189"/>
                  <a:gd name="connsiteX3" fmla="*/ 54091 w 60105"/>
                  <a:gd name="connsiteY3" fmla="*/ 39189 h 39189"/>
                </a:gdLst>
                <a:ahLst/>
                <a:cxnLst>
                  <a:cxn ang="0">
                    <a:pos x="connsiteX0" y="connsiteY0"/>
                  </a:cxn>
                  <a:cxn ang="0">
                    <a:pos x="connsiteX1" y="connsiteY1"/>
                  </a:cxn>
                  <a:cxn ang="0">
                    <a:pos x="connsiteX2" y="connsiteY2"/>
                  </a:cxn>
                  <a:cxn ang="0">
                    <a:pos x="connsiteX3" y="connsiteY3"/>
                  </a:cxn>
                </a:cxnLst>
                <a:rect l="l" t="t" r="r" b="b"/>
                <a:pathLst>
                  <a:path w="60105" h="39189">
                    <a:moveTo>
                      <a:pt x="54091" y="39189"/>
                    </a:moveTo>
                    <a:lnTo>
                      <a:pt x="60105" y="28774"/>
                    </a:lnTo>
                    <a:cubicBezTo>
                      <a:pt x="40901" y="17785"/>
                      <a:pt x="20822" y="8152"/>
                      <a:pt x="0" y="0"/>
                    </a:cubicBezTo>
                    <a:cubicBezTo>
                      <a:pt x="19000" y="11756"/>
                      <a:pt x="37075" y="24863"/>
                      <a:pt x="54091" y="39189"/>
                    </a:cubicBezTo>
                    <a:close/>
                  </a:path>
                </a:pathLst>
              </a:custGeom>
              <a:solidFill>
                <a:srgbClr val="F4DD45"/>
              </a:solidFill>
              <a:ln w="1823"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1A6ED86-FFBA-4E04-9CD8-9500EBC9360F}"/>
                  </a:ext>
                </a:extLst>
              </p:cNvPr>
              <p:cNvSpPr/>
              <p:nvPr/>
            </p:nvSpPr>
            <p:spPr>
              <a:xfrm>
                <a:off x="6288571" y="3162535"/>
                <a:ext cx="236325" cy="396837"/>
              </a:xfrm>
              <a:custGeom>
                <a:avLst/>
                <a:gdLst>
                  <a:gd name="connsiteX0" fmla="*/ 6014 w 236325"/>
                  <a:gd name="connsiteY0" fmla="*/ 0 h 396837"/>
                  <a:gd name="connsiteX1" fmla="*/ 0 w 236325"/>
                  <a:gd name="connsiteY1" fmla="*/ 10416 h 396837"/>
                  <a:gd name="connsiteX2" fmla="*/ 160032 w 236325"/>
                  <a:gd name="connsiteY2" fmla="*/ 309661 h 396837"/>
                  <a:gd name="connsiteX3" fmla="*/ 114630 w 236325"/>
                  <a:gd name="connsiteY3" fmla="*/ 360066 h 396837"/>
                  <a:gd name="connsiteX4" fmla="*/ 90841 w 236325"/>
                  <a:gd name="connsiteY4" fmla="*/ 360066 h 396837"/>
                  <a:gd name="connsiteX5" fmla="*/ 92984 w 236325"/>
                  <a:gd name="connsiteY5" fmla="*/ 396838 h 396837"/>
                  <a:gd name="connsiteX6" fmla="*/ 236326 w 236325"/>
                  <a:gd name="connsiteY6" fmla="*/ 396838 h 396837"/>
                  <a:gd name="connsiteX7" fmla="*/ 6014 w 236325"/>
                  <a:gd name="connsiteY7" fmla="*/ 0 h 3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25" h="396837">
                    <a:moveTo>
                      <a:pt x="6014" y="0"/>
                    </a:moveTo>
                    <a:lnTo>
                      <a:pt x="0" y="10416"/>
                    </a:lnTo>
                    <a:cubicBezTo>
                      <a:pt x="87450" y="84051"/>
                      <a:pt x="146888" y="189892"/>
                      <a:pt x="160032" y="309661"/>
                    </a:cubicBezTo>
                    <a:cubicBezTo>
                      <a:pt x="162987" y="336589"/>
                      <a:pt x="141722" y="360066"/>
                      <a:pt x="114630" y="360066"/>
                    </a:cubicBezTo>
                    <a:lnTo>
                      <a:pt x="90841" y="360066"/>
                    </a:lnTo>
                    <a:cubicBezTo>
                      <a:pt x="92256" y="372129"/>
                      <a:pt x="92984" y="384400"/>
                      <a:pt x="92984" y="396838"/>
                    </a:cubicBezTo>
                    <a:lnTo>
                      <a:pt x="236326" y="396838"/>
                    </a:lnTo>
                    <a:cubicBezTo>
                      <a:pt x="236326" y="226956"/>
                      <a:pt x="143608" y="78730"/>
                      <a:pt x="6014" y="0"/>
                    </a:cubicBezTo>
                    <a:close/>
                  </a:path>
                </a:pathLst>
              </a:custGeom>
              <a:solidFill>
                <a:srgbClr val="E3685F"/>
              </a:solidFill>
              <a:ln w="1823"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53AFF830-6C82-420F-A257-E7834E6BC4AC}"/>
                  </a:ext>
                </a:extLst>
              </p:cNvPr>
              <p:cNvSpPr/>
              <p:nvPr/>
            </p:nvSpPr>
            <p:spPr>
              <a:xfrm>
                <a:off x="5627785" y="3625868"/>
                <a:ext cx="106542" cy="106542"/>
              </a:xfrm>
              <a:custGeom>
                <a:avLst/>
                <a:gdLst>
                  <a:gd name="connsiteX0" fmla="*/ 106542 w 106542"/>
                  <a:gd name="connsiteY0" fmla="*/ 53271 h 106542"/>
                  <a:gd name="connsiteX1" fmla="*/ 53271 w 106542"/>
                  <a:gd name="connsiteY1" fmla="*/ 106542 h 106542"/>
                  <a:gd name="connsiteX2" fmla="*/ 0 w 106542"/>
                  <a:gd name="connsiteY2" fmla="*/ 53271 h 106542"/>
                  <a:gd name="connsiteX3" fmla="*/ 53271 w 106542"/>
                  <a:gd name="connsiteY3" fmla="*/ 0 h 106542"/>
                  <a:gd name="connsiteX4" fmla="*/ 106542 w 106542"/>
                  <a:gd name="connsiteY4" fmla="*/ 53271 h 106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42" h="106542">
                    <a:moveTo>
                      <a:pt x="106542" y="53271"/>
                    </a:moveTo>
                    <a:cubicBezTo>
                      <a:pt x="106542" y="82692"/>
                      <a:pt x="82692" y="106542"/>
                      <a:pt x="53271" y="106542"/>
                    </a:cubicBezTo>
                    <a:cubicBezTo>
                      <a:pt x="23850" y="106542"/>
                      <a:pt x="0" y="82692"/>
                      <a:pt x="0" y="53271"/>
                    </a:cubicBezTo>
                    <a:cubicBezTo>
                      <a:pt x="0" y="23850"/>
                      <a:pt x="23850" y="0"/>
                      <a:pt x="53271" y="0"/>
                    </a:cubicBezTo>
                    <a:cubicBezTo>
                      <a:pt x="82692" y="0"/>
                      <a:pt x="106542" y="23850"/>
                      <a:pt x="106542" y="53271"/>
                    </a:cubicBezTo>
                    <a:close/>
                  </a:path>
                </a:pathLst>
              </a:custGeom>
              <a:solidFill>
                <a:srgbClr val="93B25A"/>
              </a:solidFill>
              <a:ln w="1823"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31DA1B6-8CEB-4000-ACE4-E606CC30BC3A}"/>
                  </a:ext>
                </a:extLst>
              </p:cNvPr>
              <p:cNvSpPr/>
              <p:nvPr/>
            </p:nvSpPr>
            <p:spPr>
              <a:xfrm>
                <a:off x="6401692" y="3625868"/>
                <a:ext cx="106542" cy="106542"/>
              </a:xfrm>
              <a:custGeom>
                <a:avLst/>
                <a:gdLst>
                  <a:gd name="connsiteX0" fmla="*/ 106542 w 106542"/>
                  <a:gd name="connsiteY0" fmla="*/ 53271 h 106542"/>
                  <a:gd name="connsiteX1" fmla="*/ 53271 w 106542"/>
                  <a:gd name="connsiteY1" fmla="*/ 106542 h 106542"/>
                  <a:gd name="connsiteX2" fmla="*/ 0 w 106542"/>
                  <a:gd name="connsiteY2" fmla="*/ 53271 h 106542"/>
                  <a:gd name="connsiteX3" fmla="*/ 53271 w 106542"/>
                  <a:gd name="connsiteY3" fmla="*/ 0 h 106542"/>
                  <a:gd name="connsiteX4" fmla="*/ 106542 w 106542"/>
                  <a:gd name="connsiteY4" fmla="*/ 53271 h 106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42" h="106542">
                    <a:moveTo>
                      <a:pt x="106542" y="53271"/>
                    </a:moveTo>
                    <a:cubicBezTo>
                      <a:pt x="106542" y="82692"/>
                      <a:pt x="82692" y="106542"/>
                      <a:pt x="53271" y="106542"/>
                    </a:cubicBezTo>
                    <a:cubicBezTo>
                      <a:pt x="23850" y="106542"/>
                      <a:pt x="0" y="82692"/>
                      <a:pt x="0" y="53271"/>
                    </a:cubicBezTo>
                    <a:cubicBezTo>
                      <a:pt x="0" y="23850"/>
                      <a:pt x="23850" y="0"/>
                      <a:pt x="53271" y="0"/>
                    </a:cubicBezTo>
                    <a:cubicBezTo>
                      <a:pt x="82692" y="0"/>
                      <a:pt x="106542" y="23850"/>
                      <a:pt x="106542" y="53271"/>
                    </a:cubicBezTo>
                    <a:close/>
                  </a:path>
                </a:pathLst>
              </a:custGeom>
              <a:solidFill>
                <a:srgbClr val="D76451"/>
              </a:solidFill>
              <a:ln w="1823"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FAE9A54-0001-40A3-A934-41F8023DCF3F}"/>
                  </a:ext>
                </a:extLst>
              </p:cNvPr>
              <p:cNvSpPr/>
              <p:nvPr/>
            </p:nvSpPr>
            <p:spPr>
              <a:xfrm>
                <a:off x="5611122" y="3162535"/>
                <a:ext cx="302051" cy="396837"/>
              </a:xfrm>
              <a:custGeom>
                <a:avLst/>
                <a:gdLst>
                  <a:gd name="connsiteX0" fmla="*/ 230312 w 302051"/>
                  <a:gd name="connsiteY0" fmla="*/ 0 h 396837"/>
                  <a:gd name="connsiteX1" fmla="*/ 154825 w 302051"/>
                  <a:gd name="connsiteY1" fmla="*/ 54043 h 396837"/>
                  <a:gd name="connsiteX2" fmla="*/ 165820 w 302051"/>
                  <a:gd name="connsiteY2" fmla="*/ 95075 h 396837"/>
                  <a:gd name="connsiteX3" fmla="*/ 155127 w 302051"/>
                  <a:gd name="connsiteY3" fmla="*/ 105768 h 396837"/>
                  <a:gd name="connsiteX4" fmla="*/ 114095 w 302051"/>
                  <a:gd name="connsiteY4" fmla="*/ 94773 h 396837"/>
                  <a:gd name="connsiteX5" fmla="*/ 0 w 302051"/>
                  <a:gd name="connsiteY5" fmla="*/ 396838 h 396837"/>
                  <a:gd name="connsiteX6" fmla="*/ 143340 w 302051"/>
                  <a:gd name="connsiteY6" fmla="*/ 396838 h 396837"/>
                  <a:gd name="connsiteX7" fmla="*/ 302051 w 302051"/>
                  <a:gd name="connsiteY7" fmla="*/ 124255 h 3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051" h="396837">
                    <a:moveTo>
                      <a:pt x="230312" y="0"/>
                    </a:moveTo>
                    <a:cubicBezTo>
                      <a:pt x="203299" y="15457"/>
                      <a:pt x="178017" y="33593"/>
                      <a:pt x="154825" y="54043"/>
                    </a:cubicBezTo>
                    <a:lnTo>
                      <a:pt x="165820" y="95075"/>
                    </a:lnTo>
                    <a:cubicBezTo>
                      <a:pt x="167559" y="101567"/>
                      <a:pt x="161619" y="107509"/>
                      <a:pt x="155127" y="105768"/>
                    </a:cubicBezTo>
                    <a:lnTo>
                      <a:pt x="114095" y="94773"/>
                    </a:lnTo>
                    <a:cubicBezTo>
                      <a:pt x="43083" y="175298"/>
                      <a:pt x="0" y="281036"/>
                      <a:pt x="0" y="396838"/>
                    </a:cubicBezTo>
                    <a:lnTo>
                      <a:pt x="143340" y="396838"/>
                    </a:lnTo>
                    <a:cubicBezTo>
                      <a:pt x="143340" y="280220"/>
                      <a:pt x="207335" y="178269"/>
                      <a:pt x="302051" y="124255"/>
                    </a:cubicBezTo>
                    <a:close/>
                  </a:path>
                </a:pathLst>
              </a:custGeom>
              <a:solidFill>
                <a:srgbClr val="93B25A"/>
              </a:solidFill>
              <a:ln w="1823"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C729747-EF18-4480-BA35-45C986A5D0D2}"/>
                  </a:ext>
                </a:extLst>
              </p:cNvPr>
              <p:cNvSpPr/>
              <p:nvPr/>
            </p:nvSpPr>
            <p:spPr>
              <a:xfrm>
                <a:off x="5825335" y="3317134"/>
                <a:ext cx="485349" cy="429066"/>
              </a:xfrm>
              <a:custGeom>
                <a:avLst/>
                <a:gdLst>
                  <a:gd name="connsiteX0" fmla="*/ 271193 w 485349"/>
                  <a:gd name="connsiteY0" fmla="*/ 16470 h 429066"/>
                  <a:gd name="connsiteX1" fmla="*/ 214158 w 485349"/>
                  <a:gd name="connsiteY1" fmla="*/ 16470 h 429066"/>
                  <a:gd name="connsiteX2" fmla="*/ 4462 w 485349"/>
                  <a:gd name="connsiteY2" fmla="*/ 379673 h 429066"/>
                  <a:gd name="connsiteX3" fmla="*/ 32979 w 485349"/>
                  <a:gd name="connsiteY3" fmla="*/ 429066 h 429066"/>
                  <a:gd name="connsiteX4" fmla="*/ 368643 w 485349"/>
                  <a:gd name="connsiteY4" fmla="*/ 429066 h 429066"/>
                  <a:gd name="connsiteX5" fmla="*/ 382432 w 485349"/>
                  <a:gd name="connsiteY5" fmla="*/ 415277 h 429066"/>
                  <a:gd name="connsiteX6" fmla="*/ 368643 w 485349"/>
                  <a:gd name="connsiteY6" fmla="*/ 401488 h 429066"/>
                  <a:gd name="connsiteX7" fmla="*/ 32979 w 485349"/>
                  <a:gd name="connsiteY7" fmla="*/ 401488 h 429066"/>
                  <a:gd name="connsiteX8" fmla="*/ 28345 w 485349"/>
                  <a:gd name="connsiteY8" fmla="*/ 393462 h 429066"/>
                  <a:gd name="connsiteX9" fmla="*/ 238039 w 485349"/>
                  <a:gd name="connsiteY9" fmla="*/ 30259 h 429066"/>
                  <a:gd name="connsiteX10" fmla="*/ 247308 w 485349"/>
                  <a:gd name="connsiteY10" fmla="*/ 30259 h 429066"/>
                  <a:gd name="connsiteX11" fmla="*/ 457001 w 485349"/>
                  <a:gd name="connsiteY11" fmla="*/ 393462 h 429066"/>
                  <a:gd name="connsiteX12" fmla="*/ 452368 w 485349"/>
                  <a:gd name="connsiteY12" fmla="*/ 401488 h 429066"/>
                  <a:gd name="connsiteX13" fmla="*/ 432993 w 485349"/>
                  <a:gd name="connsiteY13" fmla="*/ 401488 h 429066"/>
                  <a:gd name="connsiteX14" fmla="*/ 419204 w 485349"/>
                  <a:gd name="connsiteY14" fmla="*/ 415277 h 429066"/>
                  <a:gd name="connsiteX15" fmla="*/ 432993 w 485349"/>
                  <a:gd name="connsiteY15" fmla="*/ 429066 h 429066"/>
                  <a:gd name="connsiteX16" fmla="*/ 452368 w 485349"/>
                  <a:gd name="connsiteY16" fmla="*/ 429066 h 429066"/>
                  <a:gd name="connsiteX17" fmla="*/ 480885 w 485349"/>
                  <a:gd name="connsiteY17" fmla="*/ 379673 h 42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349" h="429066">
                    <a:moveTo>
                      <a:pt x="271193" y="16470"/>
                    </a:moveTo>
                    <a:cubicBezTo>
                      <a:pt x="258523" y="-5477"/>
                      <a:pt x="226842" y="-5503"/>
                      <a:pt x="214158" y="16470"/>
                    </a:cubicBezTo>
                    <a:lnTo>
                      <a:pt x="4462" y="379673"/>
                    </a:lnTo>
                    <a:cubicBezTo>
                      <a:pt x="-8208" y="401618"/>
                      <a:pt x="7606" y="429066"/>
                      <a:pt x="32979" y="429066"/>
                    </a:cubicBezTo>
                    <a:lnTo>
                      <a:pt x="368643" y="429066"/>
                    </a:lnTo>
                    <a:cubicBezTo>
                      <a:pt x="376258" y="429066"/>
                      <a:pt x="382432" y="422892"/>
                      <a:pt x="382432" y="415277"/>
                    </a:cubicBezTo>
                    <a:cubicBezTo>
                      <a:pt x="382432" y="407661"/>
                      <a:pt x="376258" y="401488"/>
                      <a:pt x="368643" y="401488"/>
                    </a:cubicBezTo>
                    <a:lnTo>
                      <a:pt x="32979" y="401488"/>
                    </a:lnTo>
                    <a:cubicBezTo>
                      <a:pt x="28862" y="401488"/>
                      <a:pt x="26271" y="397055"/>
                      <a:pt x="28345" y="393462"/>
                    </a:cubicBezTo>
                    <a:lnTo>
                      <a:pt x="238039" y="30259"/>
                    </a:lnTo>
                    <a:cubicBezTo>
                      <a:pt x="240093" y="26702"/>
                      <a:pt x="245230" y="26659"/>
                      <a:pt x="247308" y="30259"/>
                    </a:cubicBezTo>
                    <a:lnTo>
                      <a:pt x="457001" y="393462"/>
                    </a:lnTo>
                    <a:cubicBezTo>
                      <a:pt x="459061" y="397029"/>
                      <a:pt x="456518" y="401488"/>
                      <a:pt x="452368" y="401488"/>
                    </a:cubicBezTo>
                    <a:lnTo>
                      <a:pt x="432993" y="401488"/>
                    </a:lnTo>
                    <a:cubicBezTo>
                      <a:pt x="425378" y="401488"/>
                      <a:pt x="419204" y="407661"/>
                      <a:pt x="419204" y="415277"/>
                    </a:cubicBezTo>
                    <a:cubicBezTo>
                      <a:pt x="419204" y="422892"/>
                      <a:pt x="425378" y="429066"/>
                      <a:pt x="432993" y="429066"/>
                    </a:cubicBezTo>
                    <a:lnTo>
                      <a:pt x="452368" y="429066"/>
                    </a:lnTo>
                    <a:cubicBezTo>
                      <a:pt x="477708" y="429066"/>
                      <a:pt x="493571" y="401646"/>
                      <a:pt x="480885" y="379673"/>
                    </a:cubicBezTo>
                    <a:close/>
                  </a:path>
                </a:pathLst>
              </a:custGeom>
              <a:solidFill>
                <a:schemeClr val="tx1">
                  <a:lumMod val="50000"/>
                </a:schemeClr>
              </a:solidFill>
              <a:ln w="1823"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F8EF577-DFFE-47E8-8FA5-DE3AEAD34F0A}"/>
                  </a:ext>
                </a:extLst>
              </p:cNvPr>
              <p:cNvSpPr/>
              <p:nvPr/>
            </p:nvSpPr>
            <p:spPr>
              <a:xfrm>
                <a:off x="6028201" y="3430973"/>
                <a:ext cx="79617" cy="161186"/>
              </a:xfrm>
              <a:custGeom>
                <a:avLst/>
                <a:gdLst>
                  <a:gd name="connsiteX0" fmla="*/ 39809 w 79617"/>
                  <a:gd name="connsiteY0" fmla="*/ 161187 h 161186"/>
                  <a:gd name="connsiteX1" fmla="*/ 74850 w 79617"/>
                  <a:gd name="connsiteY1" fmla="*/ 128011 h 161186"/>
                  <a:gd name="connsiteX2" fmla="*/ 79557 w 79617"/>
                  <a:gd name="connsiteY2" fmla="*/ 41980 h 161186"/>
                  <a:gd name="connsiteX3" fmla="*/ 39809 w 79617"/>
                  <a:gd name="connsiteY3" fmla="*/ 0 h 161186"/>
                  <a:gd name="connsiteX4" fmla="*/ 60 w 79617"/>
                  <a:gd name="connsiteY4" fmla="*/ 41980 h 161186"/>
                  <a:gd name="connsiteX5" fmla="*/ 4767 w 79617"/>
                  <a:gd name="connsiteY5" fmla="*/ 128011 h 161186"/>
                  <a:gd name="connsiteX6" fmla="*/ 39809 w 79617"/>
                  <a:gd name="connsiteY6" fmla="*/ 161187 h 161186"/>
                  <a:gd name="connsiteX7" fmla="*/ 39809 w 79617"/>
                  <a:gd name="connsiteY7" fmla="*/ 27579 h 161186"/>
                  <a:gd name="connsiteX8" fmla="*/ 52019 w 79617"/>
                  <a:gd name="connsiteY8" fmla="*/ 40475 h 161186"/>
                  <a:gd name="connsiteX9" fmla="*/ 47312 w 79617"/>
                  <a:gd name="connsiteY9" fmla="*/ 126505 h 161186"/>
                  <a:gd name="connsiteX10" fmla="*/ 39809 w 79617"/>
                  <a:gd name="connsiteY10" fmla="*/ 133610 h 161186"/>
                  <a:gd name="connsiteX11" fmla="*/ 32305 w 79617"/>
                  <a:gd name="connsiteY11" fmla="*/ 126505 h 161186"/>
                  <a:gd name="connsiteX12" fmla="*/ 27599 w 79617"/>
                  <a:gd name="connsiteY12" fmla="*/ 40475 h 161186"/>
                  <a:gd name="connsiteX13" fmla="*/ 39809 w 79617"/>
                  <a:gd name="connsiteY13" fmla="*/ 27579 h 1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617" h="161186">
                    <a:moveTo>
                      <a:pt x="39809" y="161187"/>
                    </a:moveTo>
                    <a:cubicBezTo>
                      <a:pt x="58441" y="161187"/>
                      <a:pt x="73832" y="146614"/>
                      <a:pt x="74850" y="128011"/>
                    </a:cubicBezTo>
                    <a:lnTo>
                      <a:pt x="79557" y="41980"/>
                    </a:lnTo>
                    <a:cubicBezTo>
                      <a:pt x="80802" y="19200"/>
                      <a:pt x="62622" y="0"/>
                      <a:pt x="39809" y="0"/>
                    </a:cubicBezTo>
                    <a:cubicBezTo>
                      <a:pt x="16994" y="0"/>
                      <a:pt x="-1184" y="19202"/>
                      <a:pt x="60" y="41980"/>
                    </a:cubicBezTo>
                    <a:lnTo>
                      <a:pt x="4767" y="128011"/>
                    </a:lnTo>
                    <a:cubicBezTo>
                      <a:pt x="5786" y="146614"/>
                      <a:pt x="21176" y="161187"/>
                      <a:pt x="39809" y="161187"/>
                    </a:cubicBezTo>
                    <a:close/>
                    <a:moveTo>
                      <a:pt x="39809" y="27579"/>
                    </a:moveTo>
                    <a:cubicBezTo>
                      <a:pt x="46806" y="27579"/>
                      <a:pt x="52403" y="33436"/>
                      <a:pt x="52019" y="40475"/>
                    </a:cubicBezTo>
                    <a:lnTo>
                      <a:pt x="47312" y="126505"/>
                    </a:lnTo>
                    <a:cubicBezTo>
                      <a:pt x="47093" y="130490"/>
                      <a:pt x="43798" y="133610"/>
                      <a:pt x="39809" y="133610"/>
                    </a:cubicBezTo>
                    <a:cubicBezTo>
                      <a:pt x="35819" y="133610"/>
                      <a:pt x="32524" y="130490"/>
                      <a:pt x="32305" y="126505"/>
                    </a:cubicBezTo>
                    <a:lnTo>
                      <a:pt x="27599" y="40475"/>
                    </a:lnTo>
                    <a:cubicBezTo>
                      <a:pt x="27216" y="33475"/>
                      <a:pt x="32772" y="27579"/>
                      <a:pt x="39809" y="27579"/>
                    </a:cubicBezTo>
                    <a:close/>
                  </a:path>
                </a:pathLst>
              </a:custGeom>
              <a:solidFill>
                <a:schemeClr val="tx1">
                  <a:lumMod val="50000"/>
                </a:schemeClr>
              </a:solidFill>
              <a:ln w="1823"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2F611BB4-5AC5-44CF-83F8-F96B885571C4}"/>
                  </a:ext>
                </a:extLst>
              </p:cNvPr>
              <p:cNvSpPr/>
              <p:nvPr/>
            </p:nvSpPr>
            <p:spPr>
              <a:xfrm>
                <a:off x="6027248" y="3612391"/>
                <a:ext cx="81522" cy="81522"/>
              </a:xfrm>
              <a:custGeom>
                <a:avLst/>
                <a:gdLst>
                  <a:gd name="connsiteX0" fmla="*/ 40761 w 81522"/>
                  <a:gd name="connsiteY0" fmla="*/ 81523 h 81522"/>
                  <a:gd name="connsiteX1" fmla="*/ 81523 w 81522"/>
                  <a:gd name="connsiteY1" fmla="*/ 40761 h 81522"/>
                  <a:gd name="connsiteX2" fmla="*/ 40761 w 81522"/>
                  <a:gd name="connsiteY2" fmla="*/ 0 h 81522"/>
                  <a:gd name="connsiteX3" fmla="*/ 0 w 81522"/>
                  <a:gd name="connsiteY3" fmla="*/ 40761 h 81522"/>
                  <a:gd name="connsiteX4" fmla="*/ 40761 w 81522"/>
                  <a:gd name="connsiteY4" fmla="*/ 81523 h 81522"/>
                  <a:gd name="connsiteX5" fmla="*/ 40761 w 81522"/>
                  <a:gd name="connsiteY5" fmla="*/ 27579 h 81522"/>
                  <a:gd name="connsiteX6" fmla="*/ 53944 w 81522"/>
                  <a:gd name="connsiteY6" fmla="*/ 40761 h 81522"/>
                  <a:gd name="connsiteX7" fmla="*/ 40761 w 81522"/>
                  <a:gd name="connsiteY7" fmla="*/ 53944 h 81522"/>
                  <a:gd name="connsiteX8" fmla="*/ 27579 w 81522"/>
                  <a:gd name="connsiteY8" fmla="*/ 40761 h 81522"/>
                  <a:gd name="connsiteX9" fmla="*/ 40761 w 81522"/>
                  <a:gd name="connsiteY9" fmla="*/ 27579 h 8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22" h="81522">
                    <a:moveTo>
                      <a:pt x="40761" y="81523"/>
                    </a:moveTo>
                    <a:cubicBezTo>
                      <a:pt x="63238" y="81523"/>
                      <a:pt x="81523" y="63238"/>
                      <a:pt x="81523" y="40761"/>
                    </a:cubicBezTo>
                    <a:cubicBezTo>
                      <a:pt x="81523" y="18285"/>
                      <a:pt x="63238" y="0"/>
                      <a:pt x="40761" y="0"/>
                    </a:cubicBezTo>
                    <a:cubicBezTo>
                      <a:pt x="18285" y="0"/>
                      <a:pt x="0" y="18285"/>
                      <a:pt x="0" y="40761"/>
                    </a:cubicBezTo>
                    <a:cubicBezTo>
                      <a:pt x="0" y="63238"/>
                      <a:pt x="18285" y="81523"/>
                      <a:pt x="40761" y="81523"/>
                    </a:cubicBezTo>
                    <a:close/>
                    <a:moveTo>
                      <a:pt x="40761" y="27579"/>
                    </a:moveTo>
                    <a:cubicBezTo>
                      <a:pt x="48031" y="27579"/>
                      <a:pt x="53944" y="33492"/>
                      <a:pt x="53944" y="40761"/>
                    </a:cubicBezTo>
                    <a:cubicBezTo>
                      <a:pt x="53944" y="48031"/>
                      <a:pt x="48031" y="53944"/>
                      <a:pt x="40761" y="53944"/>
                    </a:cubicBezTo>
                    <a:cubicBezTo>
                      <a:pt x="33492" y="53944"/>
                      <a:pt x="27579" y="48031"/>
                      <a:pt x="27579" y="40761"/>
                    </a:cubicBezTo>
                    <a:cubicBezTo>
                      <a:pt x="27579" y="33492"/>
                      <a:pt x="33492" y="27579"/>
                      <a:pt x="40761" y="27579"/>
                    </a:cubicBezTo>
                    <a:close/>
                  </a:path>
                </a:pathLst>
              </a:custGeom>
              <a:solidFill>
                <a:schemeClr val="tx1">
                  <a:lumMod val="50000"/>
                </a:schemeClr>
              </a:solidFill>
              <a:ln w="1823"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E7A0BB1-C8A9-4512-9555-AD8B77CEAA36}"/>
                  </a:ext>
                </a:extLst>
              </p:cNvPr>
              <p:cNvSpPr/>
              <p:nvPr/>
            </p:nvSpPr>
            <p:spPr>
              <a:xfrm>
                <a:off x="5597333" y="3088695"/>
                <a:ext cx="941353" cy="484466"/>
              </a:xfrm>
              <a:custGeom>
                <a:avLst/>
                <a:gdLst>
                  <a:gd name="connsiteX0" fmla="*/ 875869 w 941353"/>
                  <a:gd name="connsiteY0" fmla="*/ 231045 h 484466"/>
                  <a:gd name="connsiteX1" fmla="*/ 470677 w 941353"/>
                  <a:gd name="connsiteY1" fmla="*/ 0 h 484466"/>
                  <a:gd name="connsiteX2" fmla="*/ 338588 w 941353"/>
                  <a:gd name="connsiteY2" fmla="*/ 18792 h 484466"/>
                  <a:gd name="connsiteX3" fmla="*/ 329213 w 941353"/>
                  <a:gd name="connsiteY3" fmla="*/ 35893 h 484466"/>
                  <a:gd name="connsiteX4" fmla="*/ 346313 w 941353"/>
                  <a:gd name="connsiteY4" fmla="*/ 45268 h 484466"/>
                  <a:gd name="connsiteX5" fmla="*/ 470677 w 941353"/>
                  <a:gd name="connsiteY5" fmla="*/ 27581 h 484466"/>
                  <a:gd name="connsiteX6" fmla="*/ 678281 w 941353"/>
                  <a:gd name="connsiteY6" fmla="*/ 79125 h 484466"/>
                  <a:gd name="connsiteX7" fmla="*/ 620286 w 941353"/>
                  <a:gd name="connsiteY7" fmla="*/ 179576 h 484466"/>
                  <a:gd name="connsiteX8" fmla="*/ 470679 w 941353"/>
                  <a:gd name="connsiteY8" fmla="*/ 143340 h 484466"/>
                  <a:gd name="connsiteX9" fmla="*/ 321072 w 941353"/>
                  <a:gd name="connsiteY9" fmla="*/ 179576 h 484466"/>
                  <a:gd name="connsiteX10" fmla="*/ 263075 w 941353"/>
                  <a:gd name="connsiteY10" fmla="*/ 79123 h 484466"/>
                  <a:gd name="connsiteX11" fmla="*/ 287679 w 941353"/>
                  <a:gd name="connsiteY11" fmla="*/ 67013 h 484466"/>
                  <a:gd name="connsiteX12" fmla="*/ 294535 w 941353"/>
                  <a:gd name="connsiteY12" fmla="*/ 48756 h 484466"/>
                  <a:gd name="connsiteX13" fmla="*/ 276278 w 941353"/>
                  <a:gd name="connsiteY13" fmla="*/ 41899 h 484466"/>
                  <a:gd name="connsiteX14" fmla="*/ 176327 w 941353"/>
                  <a:gd name="connsiteY14" fmla="*/ 103382 h 484466"/>
                  <a:gd name="connsiteX15" fmla="*/ 166066 w 941353"/>
                  <a:gd name="connsiteY15" fmla="*/ 65086 h 484466"/>
                  <a:gd name="connsiteX16" fmla="*/ 128388 w 941353"/>
                  <a:gd name="connsiteY16" fmla="*/ 54990 h 484466"/>
                  <a:gd name="connsiteX17" fmla="*/ 54994 w 941353"/>
                  <a:gd name="connsiteY17" fmla="*/ 128385 h 484466"/>
                  <a:gd name="connsiteX18" fmla="*/ 65091 w 941353"/>
                  <a:gd name="connsiteY18" fmla="*/ 166063 h 484466"/>
                  <a:gd name="connsiteX19" fmla="*/ 103387 w 941353"/>
                  <a:gd name="connsiteY19" fmla="*/ 176324 h 484466"/>
                  <a:gd name="connsiteX20" fmla="*/ 0 w 941353"/>
                  <a:gd name="connsiteY20" fmla="*/ 470677 h 484466"/>
                  <a:gd name="connsiteX21" fmla="*/ 13789 w 941353"/>
                  <a:gd name="connsiteY21" fmla="*/ 484466 h 484466"/>
                  <a:gd name="connsiteX22" fmla="*/ 157127 w 941353"/>
                  <a:gd name="connsiteY22" fmla="*/ 484466 h 484466"/>
                  <a:gd name="connsiteX23" fmla="*/ 170916 w 941353"/>
                  <a:gd name="connsiteY23" fmla="*/ 470677 h 484466"/>
                  <a:gd name="connsiteX24" fmla="*/ 470677 w 941353"/>
                  <a:gd name="connsiteY24" fmla="*/ 170916 h 484466"/>
                  <a:gd name="connsiteX25" fmla="*/ 770438 w 941353"/>
                  <a:gd name="connsiteY25" fmla="*/ 470677 h 484466"/>
                  <a:gd name="connsiteX26" fmla="*/ 784227 w 941353"/>
                  <a:gd name="connsiteY26" fmla="*/ 484466 h 484466"/>
                  <a:gd name="connsiteX27" fmla="*/ 927565 w 941353"/>
                  <a:gd name="connsiteY27" fmla="*/ 484466 h 484466"/>
                  <a:gd name="connsiteX28" fmla="*/ 941354 w 941353"/>
                  <a:gd name="connsiteY28" fmla="*/ 470677 h 484466"/>
                  <a:gd name="connsiteX29" fmla="*/ 875869 w 941353"/>
                  <a:gd name="connsiteY29" fmla="*/ 231045 h 484466"/>
                  <a:gd name="connsiteX30" fmla="*/ 141692 w 941353"/>
                  <a:gd name="connsiteY30" fmla="*/ 80688 h 484466"/>
                  <a:gd name="connsiteX31" fmla="*/ 164022 w 941353"/>
                  <a:gd name="connsiteY31" fmla="*/ 164022 h 484466"/>
                  <a:gd name="connsiteX32" fmla="*/ 80688 w 941353"/>
                  <a:gd name="connsiteY32" fmla="*/ 141692 h 484466"/>
                  <a:gd name="connsiteX33" fmla="*/ 143632 w 941353"/>
                  <a:gd name="connsiteY33" fmla="*/ 456888 h 484466"/>
                  <a:gd name="connsiteX34" fmla="*/ 27792 w 941353"/>
                  <a:gd name="connsiteY34" fmla="*/ 456888 h 484466"/>
                  <a:gd name="connsiteX35" fmla="*/ 132659 w 941353"/>
                  <a:gd name="connsiteY35" fmla="*/ 184169 h 484466"/>
                  <a:gd name="connsiteX36" fmla="*/ 165344 w 941353"/>
                  <a:gd name="connsiteY36" fmla="*/ 192926 h 484466"/>
                  <a:gd name="connsiteX37" fmla="*/ 192926 w 941353"/>
                  <a:gd name="connsiteY37" fmla="*/ 165344 h 484466"/>
                  <a:gd name="connsiteX38" fmla="*/ 184169 w 941353"/>
                  <a:gd name="connsiteY38" fmla="*/ 132659 h 484466"/>
                  <a:gd name="connsiteX39" fmla="*/ 239132 w 941353"/>
                  <a:gd name="connsiteY39" fmla="*/ 92813 h 484466"/>
                  <a:gd name="connsiteX40" fmla="*/ 297111 w 941353"/>
                  <a:gd name="connsiteY40" fmla="*/ 193237 h 484466"/>
                  <a:gd name="connsiteX41" fmla="*/ 143632 w 941353"/>
                  <a:gd name="connsiteY41" fmla="*/ 456888 h 484466"/>
                  <a:gd name="connsiteX42" fmla="*/ 797722 w 941353"/>
                  <a:gd name="connsiteY42" fmla="*/ 456888 h 484466"/>
                  <a:gd name="connsiteX43" fmla="*/ 644241 w 941353"/>
                  <a:gd name="connsiteY43" fmla="*/ 193239 h 484466"/>
                  <a:gd name="connsiteX44" fmla="*/ 702221 w 941353"/>
                  <a:gd name="connsiteY44" fmla="*/ 92815 h 484466"/>
                  <a:gd name="connsiteX45" fmla="*/ 913560 w 941353"/>
                  <a:gd name="connsiteY45" fmla="*/ 456889 h 484466"/>
                  <a:gd name="connsiteX46" fmla="*/ 797722 w 941353"/>
                  <a:gd name="connsiteY46" fmla="*/ 456889 h 48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41353" h="484466">
                    <a:moveTo>
                      <a:pt x="875869" y="231045"/>
                    </a:moveTo>
                    <a:cubicBezTo>
                      <a:pt x="791009" y="87857"/>
                      <a:pt x="637396" y="0"/>
                      <a:pt x="470677" y="0"/>
                    </a:cubicBezTo>
                    <a:cubicBezTo>
                      <a:pt x="425753" y="0"/>
                      <a:pt x="381313" y="6323"/>
                      <a:pt x="338588" y="18792"/>
                    </a:cubicBezTo>
                    <a:cubicBezTo>
                      <a:pt x="331276" y="20927"/>
                      <a:pt x="327080" y="28583"/>
                      <a:pt x="329213" y="35893"/>
                    </a:cubicBezTo>
                    <a:cubicBezTo>
                      <a:pt x="331349" y="43205"/>
                      <a:pt x="339009" y="47402"/>
                      <a:pt x="346313" y="45268"/>
                    </a:cubicBezTo>
                    <a:cubicBezTo>
                      <a:pt x="386529" y="33532"/>
                      <a:pt x="428369" y="27581"/>
                      <a:pt x="470677" y="27581"/>
                    </a:cubicBezTo>
                    <a:cubicBezTo>
                      <a:pt x="543202" y="27581"/>
                      <a:pt x="614675" y="45365"/>
                      <a:pt x="678281" y="79125"/>
                    </a:cubicBezTo>
                    <a:lnTo>
                      <a:pt x="620286" y="179576"/>
                    </a:lnTo>
                    <a:cubicBezTo>
                      <a:pt x="574208" y="155833"/>
                      <a:pt x="522775" y="143340"/>
                      <a:pt x="470679" y="143340"/>
                    </a:cubicBezTo>
                    <a:cubicBezTo>
                      <a:pt x="418583" y="143340"/>
                      <a:pt x="367150" y="155833"/>
                      <a:pt x="321072" y="179576"/>
                    </a:cubicBezTo>
                    <a:lnTo>
                      <a:pt x="263075" y="79123"/>
                    </a:lnTo>
                    <a:cubicBezTo>
                      <a:pt x="271161" y="74828"/>
                      <a:pt x="279398" y="70773"/>
                      <a:pt x="287679" y="67013"/>
                    </a:cubicBezTo>
                    <a:cubicBezTo>
                      <a:pt x="294613" y="63865"/>
                      <a:pt x="297683" y="55691"/>
                      <a:pt x="294535" y="48756"/>
                    </a:cubicBezTo>
                    <a:cubicBezTo>
                      <a:pt x="291388" y="41820"/>
                      <a:pt x="283213" y="38750"/>
                      <a:pt x="276278" y="41899"/>
                    </a:cubicBezTo>
                    <a:cubicBezTo>
                      <a:pt x="240599" y="58099"/>
                      <a:pt x="207045" y="78741"/>
                      <a:pt x="176327" y="103382"/>
                    </a:cubicBezTo>
                    <a:lnTo>
                      <a:pt x="166066" y="65086"/>
                    </a:lnTo>
                    <a:cubicBezTo>
                      <a:pt x="161587" y="48377"/>
                      <a:pt x="140629" y="42749"/>
                      <a:pt x="128388" y="54990"/>
                    </a:cubicBezTo>
                    <a:lnTo>
                      <a:pt x="54994" y="128385"/>
                    </a:lnTo>
                    <a:cubicBezTo>
                      <a:pt x="42764" y="140617"/>
                      <a:pt x="48366" y="161580"/>
                      <a:pt x="65091" y="166063"/>
                    </a:cubicBezTo>
                    <a:lnTo>
                      <a:pt x="103387" y="176324"/>
                    </a:lnTo>
                    <a:cubicBezTo>
                      <a:pt x="36562" y="259635"/>
                      <a:pt x="0" y="363315"/>
                      <a:pt x="0" y="470677"/>
                    </a:cubicBezTo>
                    <a:cubicBezTo>
                      <a:pt x="0" y="478292"/>
                      <a:pt x="6174" y="484466"/>
                      <a:pt x="13789" y="484466"/>
                    </a:cubicBezTo>
                    <a:lnTo>
                      <a:pt x="157127" y="484466"/>
                    </a:lnTo>
                    <a:cubicBezTo>
                      <a:pt x="164742" y="484466"/>
                      <a:pt x="170916" y="478292"/>
                      <a:pt x="170916" y="470677"/>
                    </a:cubicBezTo>
                    <a:cubicBezTo>
                      <a:pt x="170916" y="307744"/>
                      <a:pt x="303395" y="170916"/>
                      <a:pt x="470677" y="170916"/>
                    </a:cubicBezTo>
                    <a:cubicBezTo>
                      <a:pt x="638115" y="170916"/>
                      <a:pt x="770438" y="307849"/>
                      <a:pt x="770438" y="470677"/>
                    </a:cubicBezTo>
                    <a:cubicBezTo>
                      <a:pt x="770438" y="478292"/>
                      <a:pt x="776612" y="484466"/>
                      <a:pt x="784227" y="484466"/>
                    </a:cubicBezTo>
                    <a:lnTo>
                      <a:pt x="927565" y="484466"/>
                    </a:lnTo>
                    <a:cubicBezTo>
                      <a:pt x="935180" y="484466"/>
                      <a:pt x="941354" y="478292"/>
                      <a:pt x="941354" y="470677"/>
                    </a:cubicBezTo>
                    <a:cubicBezTo>
                      <a:pt x="941354" y="386196"/>
                      <a:pt x="918710" y="303333"/>
                      <a:pt x="875869" y="231045"/>
                    </a:cubicBezTo>
                    <a:close/>
                    <a:moveTo>
                      <a:pt x="141692" y="80688"/>
                    </a:moveTo>
                    <a:cubicBezTo>
                      <a:pt x="146097" y="97129"/>
                      <a:pt x="159572" y="147419"/>
                      <a:pt x="164022" y="164022"/>
                    </a:cubicBezTo>
                    <a:cubicBezTo>
                      <a:pt x="147381" y="159563"/>
                      <a:pt x="97210" y="146119"/>
                      <a:pt x="80688" y="141692"/>
                    </a:cubicBezTo>
                    <a:close/>
                    <a:moveTo>
                      <a:pt x="143632" y="456888"/>
                    </a:moveTo>
                    <a:lnTo>
                      <a:pt x="27792" y="456888"/>
                    </a:lnTo>
                    <a:cubicBezTo>
                      <a:pt x="30897" y="356679"/>
                      <a:pt x="67801" y="260625"/>
                      <a:pt x="132659" y="184169"/>
                    </a:cubicBezTo>
                    <a:lnTo>
                      <a:pt x="165344" y="192926"/>
                    </a:lnTo>
                    <a:cubicBezTo>
                      <a:pt x="181988" y="197385"/>
                      <a:pt x="197427" y="182145"/>
                      <a:pt x="192926" y="165344"/>
                    </a:cubicBezTo>
                    <a:lnTo>
                      <a:pt x="184169" y="132659"/>
                    </a:lnTo>
                    <a:cubicBezTo>
                      <a:pt x="201444" y="118004"/>
                      <a:pt x="219861" y="104652"/>
                      <a:pt x="239132" y="92813"/>
                    </a:cubicBezTo>
                    <a:lnTo>
                      <a:pt x="297111" y="193237"/>
                    </a:lnTo>
                    <a:cubicBezTo>
                      <a:pt x="205805" y="250551"/>
                      <a:pt x="148193" y="349520"/>
                      <a:pt x="143632" y="456888"/>
                    </a:cubicBezTo>
                    <a:close/>
                    <a:moveTo>
                      <a:pt x="797722" y="456888"/>
                    </a:moveTo>
                    <a:cubicBezTo>
                      <a:pt x="793161" y="349520"/>
                      <a:pt x="735547" y="250549"/>
                      <a:pt x="644241" y="193239"/>
                    </a:cubicBezTo>
                    <a:lnTo>
                      <a:pt x="702221" y="92815"/>
                    </a:lnTo>
                    <a:cubicBezTo>
                      <a:pt x="829140" y="170777"/>
                      <a:pt x="908901" y="308176"/>
                      <a:pt x="913560" y="456889"/>
                    </a:cubicBezTo>
                    <a:lnTo>
                      <a:pt x="797722" y="456889"/>
                    </a:lnTo>
                    <a:close/>
                  </a:path>
                </a:pathLst>
              </a:custGeom>
              <a:solidFill>
                <a:schemeClr val="tx1">
                  <a:lumMod val="50000"/>
                </a:schemeClr>
              </a:solidFill>
              <a:ln w="1823"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A919996-3520-4888-BE4E-83F0B862F15D}"/>
                  </a:ext>
                </a:extLst>
              </p:cNvPr>
              <p:cNvSpPr/>
              <p:nvPr/>
            </p:nvSpPr>
            <p:spPr>
              <a:xfrm>
                <a:off x="5613994" y="3612077"/>
                <a:ext cx="134124" cy="134124"/>
              </a:xfrm>
              <a:custGeom>
                <a:avLst/>
                <a:gdLst>
                  <a:gd name="connsiteX0" fmla="*/ 67062 w 134124"/>
                  <a:gd name="connsiteY0" fmla="*/ 0 h 134124"/>
                  <a:gd name="connsiteX1" fmla="*/ 53164 w 134124"/>
                  <a:gd name="connsiteY1" fmla="*/ 1445 h 134124"/>
                  <a:gd name="connsiteX2" fmla="*/ 42519 w 134124"/>
                  <a:gd name="connsiteY2" fmla="*/ 17785 h 134124"/>
                  <a:gd name="connsiteX3" fmla="*/ 58859 w 134124"/>
                  <a:gd name="connsiteY3" fmla="*/ 28430 h 134124"/>
                  <a:gd name="connsiteX4" fmla="*/ 67062 w 134124"/>
                  <a:gd name="connsiteY4" fmla="*/ 27579 h 134124"/>
                  <a:gd name="connsiteX5" fmla="*/ 106546 w 134124"/>
                  <a:gd name="connsiteY5" fmla="*/ 67062 h 134124"/>
                  <a:gd name="connsiteX6" fmla="*/ 67062 w 134124"/>
                  <a:gd name="connsiteY6" fmla="*/ 106546 h 134124"/>
                  <a:gd name="connsiteX7" fmla="*/ 27579 w 134124"/>
                  <a:gd name="connsiteY7" fmla="*/ 67062 h 134124"/>
                  <a:gd name="connsiteX8" fmla="*/ 28027 w 134124"/>
                  <a:gd name="connsiteY8" fmla="*/ 61085 h 134124"/>
                  <a:gd name="connsiteX9" fmla="*/ 16457 w 134124"/>
                  <a:gd name="connsiteY9" fmla="*/ 45387 h 134124"/>
                  <a:gd name="connsiteX10" fmla="*/ 759 w 134124"/>
                  <a:gd name="connsiteY10" fmla="*/ 56957 h 134124"/>
                  <a:gd name="connsiteX11" fmla="*/ 0 w 134124"/>
                  <a:gd name="connsiteY11" fmla="*/ 67062 h 134124"/>
                  <a:gd name="connsiteX12" fmla="*/ 67062 w 134124"/>
                  <a:gd name="connsiteY12" fmla="*/ 134125 h 134124"/>
                  <a:gd name="connsiteX13" fmla="*/ 134125 w 134124"/>
                  <a:gd name="connsiteY13" fmla="*/ 67062 h 134124"/>
                  <a:gd name="connsiteX14" fmla="*/ 67062 w 134124"/>
                  <a:gd name="connsiteY14" fmla="*/ 0 h 13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124" h="134124">
                    <a:moveTo>
                      <a:pt x="67062" y="0"/>
                    </a:moveTo>
                    <a:cubicBezTo>
                      <a:pt x="62387" y="0"/>
                      <a:pt x="57709" y="487"/>
                      <a:pt x="53164" y="1445"/>
                    </a:cubicBezTo>
                    <a:cubicBezTo>
                      <a:pt x="45713" y="3017"/>
                      <a:pt x="40947" y="10331"/>
                      <a:pt x="42519" y="17785"/>
                    </a:cubicBezTo>
                    <a:cubicBezTo>
                      <a:pt x="44091" y="25235"/>
                      <a:pt x="51401" y="30004"/>
                      <a:pt x="58859" y="28430"/>
                    </a:cubicBezTo>
                    <a:cubicBezTo>
                      <a:pt x="61536" y="27866"/>
                      <a:pt x="64297" y="27579"/>
                      <a:pt x="67062" y="27579"/>
                    </a:cubicBezTo>
                    <a:cubicBezTo>
                      <a:pt x="88833" y="27579"/>
                      <a:pt x="106546" y="45290"/>
                      <a:pt x="106546" y="67062"/>
                    </a:cubicBezTo>
                    <a:cubicBezTo>
                      <a:pt x="106546" y="88835"/>
                      <a:pt x="88835" y="106546"/>
                      <a:pt x="67062" y="106546"/>
                    </a:cubicBezTo>
                    <a:cubicBezTo>
                      <a:pt x="45290" y="106546"/>
                      <a:pt x="27579" y="88835"/>
                      <a:pt x="27579" y="67062"/>
                    </a:cubicBezTo>
                    <a:cubicBezTo>
                      <a:pt x="27579" y="65060"/>
                      <a:pt x="27729" y="63049"/>
                      <a:pt x="28027" y="61085"/>
                    </a:cubicBezTo>
                    <a:cubicBezTo>
                      <a:pt x="29167" y="53554"/>
                      <a:pt x="23986" y="46527"/>
                      <a:pt x="16457" y="45387"/>
                    </a:cubicBezTo>
                    <a:cubicBezTo>
                      <a:pt x="8926" y="44242"/>
                      <a:pt x="1899" y="49427"/>
                      <a:pt x="759" y="56957"/>
                    </a:cubicBezTo>
                    <a:cubicBezTo>
                      <a:pt x="256" y="60283"/>
                      <a:pt x="0" y="63683"/>
                      <a:pt x="0" y="67062"/>
                    </a:cubicBezTo>
                    <a:cubicBezTo>
                      <a:pt x="0" y="104040"/>
                      <a:pt x="30083" y="134125"/>
                      <a:pt x="67062" y="134125"/>
                    </a:cubicBezTo>
                    <a:cubicBezTo>
                      <a:pt x="104042" y="134125"/>
                      <a:pt x="134125" y="104042"/>
                      <a:pt x="134125" y="67062"/>
                    </a:cubicBezTo>
                    <a:cubicBezTo>
                      <a:pt x="134125" y="30083"/>
                      <a:pt x="104040" y="0"/>
                      <a:pt x="67062" y="0"/>
                    </a:cubicBezTo>
                    <a:close/>
                  </a:path>
                </a:pathLst>
              </a:custGeom>
              <a:solidFill>
                <a:schemeClr val="tx1">
                  <a:lumMod val="50000"/>
                </a:schemeClr>
              </a:solidFill>
              <a:ln w="1823"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CA57093-DC70-4ECE-873F-912D99BEDF68}"/>
                  </a:ext>
                </a:extLst>
              </p:cNvPr>
              <p:cNvSpPr/>
              <p:nvPr/>
            </p:nvSpPr>
            <p:spPr>
              <a:xfrm>
                <a:off x="6387901" y="3612077"/>
                <a:ext cx="134124" cy="134124"/>
              </a:xfrm>
              <a:custGeom>
                <a:avLst/>
                <a:gdLst>
                  <a:gd name="connsiteX0" fmla="*/ 67062 w 134124"/>
                  <a:gd name="connsiteY0" fmla="*/ 0 h 134124"/>
                  <a:gd name="connsiteX1" fmla="*/ 0 w 134124"/>
                  <a:gd name="connsiteY1" fmla="*/ 67062 h 134124"/>
                  <a:gd name="connsiteX2" fmla="*/ 67062 w 134124"/>
                  <a:gd name="connsiteY2" fmla="*/ 134125 h 134124"/>
                  <a:gd name="connsiteX3" fmla="*/ 134125 w 134124"/>
                  <a:gd name="connsiteY3" fmla="*/ 67062 h 134124"/>
                  <a:gd name="connsiteX4" fmla="*/ 67062 w 134124"/>
                  <a:gd name="connsiteY4" fmla="*/ 0 h 134124"/>
                  <a:gd name="connsiteX5" fmla="*/ 67062 w 134124"/>
                  <a:gd name="connsiteY5" fmla="*/ 106546 h 134124"/>
                  <a:gd name="connsiteX6" fmla="*/ 27579 w 134124"/>
                  <a:gd name="connsiteY6" fmla="*/ 67062 h 134124"/>
                  <a:gd name="connsiteX7" fmla="*/ 67062 w 134124"/>
                  <a:gd name="connsiteY7" fmla="*/ 27579 h 134124"/>
                  <a:gd name="connsiteX8" fmla="*/ 106546 w 134124"/>
                  <a:gd name="connsiteY8" fmla="*/ 67062 h 134124"/>
                  <a:gd name="connsiteX9" fmla="*/ 67062 w 134124"/>
                  <a:gd name="connsiteY9" fmla="*/ 106546 h 13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24" h="134124">
                    <a:moveTo>
                      <a:pt x="67062" y="0"/>
                    </a:moveTo>
                    <a:cubicBezTo>
                      <a:pt x="30085" y="0"/>
                      <a:pt x="0" y="30083"/>
                      <a:pt x="0" y="67062"/>
                    </a:cubicBezTo>
                    <a:cubicBezTo>
                      <a:pt x="0" y="104042"/>
                      <a:pt x="30083" y="134125"/>
                      <a:pt x="67062" y="134125"/>
                    </a:cubicBezTo>
                    <a:cubicBezTo>
                      <a:pt x="104042" y="134125"/>
                      <a:pt x="134125" y="104042"/>
                      <a:pt x="134125" y="67062"/>
                    </a:cubicBezTo>
                    <a:cubicBezTo>
                      <a:pt x="134125" y="30083"/>
                      <a:pt x="104040" y="0"/>
                      <a:pt x="67062" y="0"/>
                    </a:cubicBezTo>
                    <a:close/>
                    <a:moveTo>
                      <a:pt x="67062" y="106546"/>
                    </a:moveTo>
                    <a:cubicBezTo>
                      <a:pt x="45292" y="106546"/>
                      <a:pt x="27579" y="88835"/>
                      <a:pt x="27579" y="67062"/>
                    </a:cubicBezTo>
                    <a:cubicBezTo>
                      <a:pt x="27579" y="45290"/>
                      <a:pt x="45290" y="27579"/>
                      <a:pt x="67062" y="27579"/>
                    </a:cubicBezTo>
                    <a:cubicBezTo>
                      <a:pt x="88835" y="27579"/>
                      <a:pt x="106546" y="45290"/>
                      <a:pt x="106546" y="67062"/>
                    </a:cubicBezTo>
                    <a:cubicBezTo>
                      <a:pt x="106546" y="88835"/>
                      <a:pt x="88833" y="106546"/>
                      <a:pt x="67062" y="106546"/>
                    </a:cubicBezTo>
                    <a:close/>
                  </a:path>
                </a:pathLst>
              </a:custGeom>
              <a:solidFill>
                <a:schemeClr val="tx1">
                  <a:lumMod val="50000"/>
                </a:schemeClr>
              </a:solidFill>
              <a:ln w="1823" cap="flat">
                <a:noFill/>
                <a:prstDash val="solid"/>
                <a:miter/>
              </a:ln>
            </p:spPr>
            <p:txBody>
              <a:bodyPr rtlCol="0" anchor="ctr"/>
              <a:lstStyle/>
              <a:p>
                <a:endParaRPr lang="en-US" dirty="0"/>
              </a:p>
            </p:txBody>
          </p:sp>
        </p:grpSp>
      </p:grpSp>
      <p:grpSp>
        <p:nvGrpSpPr>
          <p:cNvPr id="123" name="Group 122">
            <a:extLst>
              <a:ext uri="{FF2B5EF4-FFF2-40B4-BE49-F238E27FC236}">
                <a16:creationId xmlns:a16="http://schemas.microsoft.com/office/drawing/2014/main" id="{011D816B-DA3C-4B1D-97E5-114D53AA172A}"/>
              </a:ext>
            </a:extLst>
          </p:cNvPr>
          <p:cNvGrpSpPr/>
          <p:nvPr/>
        </p:nvGrpSpPr>
        <p:grpSpPr>
          <a:xfrm>
            <a:off x="2659858" y="2603103"/>
            <a:ext cx="2085901" cy="2285158"/>
            <a:chOff x="2659858" y="2603103"/>
            <a:chExt cx="2085901" cy="2285158"/>
          </a:xfrm>
        </p:grpSpPr>
        <p:grpSp>
          <p:nvGrpSpPr>
            <p:cNvPr id="29" name="Group 28">
              <a:extLst>
                <a:ext uri="{FF2B5EF4-FFF2-40B4-BE49-F238E27FC236}">
                  <a16:creationId xmlns:a16="http://schemas.microsoft.com/office/drawing/2014/main" id="{C909740A-396C-4C26-9DEE-58865DC0C791}"/>
                </a:ext>
              </a:extLst>
            </p:cNvPr>
            <p:cNvGrpSpPr/>
            <p:nvPr/>
          </p:nvGrpSpPr>
          <p:grpSpPr>
            <a:xfrm>
              <a:off x="2659858" y="2603103"/>
              <a:ext cx="2085901" cy="2285158"/>
              <a:chOff x="2659858" y="2603103"/>
              <a:chExt cx="2085901" cy="2285158"/>
            </a:xfrm>
          </p:grpSpPr>
          <p:sp>
            <p:nvSpPr>
              <p:cNvPr id="43" name="Oval 42">
                <a:extLst>
                  <a:ext uri="{FF2B5EF4-FFF2-40B4-BE49-F238E27FC236}">
                    <a16:creationId xmlns:a16="http://schemas.microsoft.com/office/drawing/2014/main" id="{F88AAD70-4F22-4137-98DD-E7D931C04F4E}"/>
                  </a:ext>
                </a:extLst>
              </p:cNvPr>
              <p:cNvSpPr/>
              <p:nvPr/>
            </p:nvSpPr>
            <p:spPr>
              <a:xfrm>
                <a:off x="2865774" y="2603103"/>
                <a:ext cx="1645920" cy="1645920"/>
              </a:xfrm>
              <a:prstGeom prst="ellipse">
                <a:avLst/>
              </a:prstGeom>
              <a:solidFill>
                <a:srgbClr val="D1E1EB"/>
              </a:solidFill>
              <a:ln w="406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085C25-AD01-4790-B424-AB471EAE63BF}"/>
                  </a:ext>
                </a:extLst>
              </p:cNvPr>
              <p:cNvSpPr txBox="1"/>
              <p:nvPr/>
            </p:nvSpPr>
            <p:spPr>
              <a:xfrm>
                <a:off x="2659858" y="4574649"/>
                <a:ext cx="2085901" cy="313612"/>
              </a:xfrm>
              <a:prstGeom prst="rect">
                <a:avLst/>
              </a:prstGeom>
              <a:noFill/>
            </p:spPr>
            <p:txBody>
              <a:bodyPr wrap="square" rtlCol="0">
                <a:spAutoFit/>
              </a:bodyPr>
              <a:lstStyle/>
              <a:p>
                <a:pPr marR="0" lvl="0" algn="ctr">
                  <a:lnSpc>
                    <a:spcPct val="120000"/>
                  </a:lnSpc>
                  <a:spcBef>
                    <a:spcPts val="0"/>
                  </a:spcBef>
                  <a:buClr>
                    <a:srgbClr val="A7D1F3"/>
                  </a:buClr>
                </a:pPr>
                <a:r>
                  <a:rPr lang="en-US" sz="1300" dirty="0">
                    <a:solidFill>
                      <a:schemeClr val="tx2"/>
                    </a:solidFill>
                    <a:effectLst/>
                    <a:latin typeface="Montserrat SemiBold" panose="00000700000000000000" pitchFamily="2" charset="0"/>
                    <a:ea typeface="Times New Roman" panose="02020603050405020304" pitchFamily="18" charset="0"/>
                  </a:rPr>
                  <a:t>Prioritize</a:t>
                </a:r>
              </a:p>
            </p:txBody>
          </p:sp>
        </p:grpSp>
        <p:grpSp>
          <p:nvGrpSpPr>
            <p:cNvPr id="118" name="Graphic 23">
              <a:extLst>
                <a:ext uri="{FF2B5EF4-FFF2-40B4-BE49-F238E27FC236}">
                  <a16:creationId xmlns:a16="http://schemas.microsoft.com/office/drawing/2014/main" id="{821A683F-E5BE-49A5-B3EA-BA3C61DE1E29}"/>
                </a:ext>
              </a:extLst>
            </p:cNvPr>
            <p:cNvGrpSpPr/>
            <p:nvPr/>
          </p:nvGrpSpPr>
          <p:grpSpPr>
            <a:xfrm>
              <a:off x="3275425" y="3012754"/>
              <a:ext cx="826620" cy="826622"/>
              <a:chOff x="3449798" y="3040716"/>
              <a:chExt cx="826620" cy="826622"/>
            </a:xfrm>
          </p:grpSpPr>
          <p:grpSp>
            <p:nvGrpSpPr>
              <p:cNvPr id="119" name="Graphic 23">
                <a:extLst>
                  <a:ext uri="{FF2B5EF4-FFF2-40B4-BE49-F238E27FC236}">
                    <a16:creationId xmlns:a16="http://schemas.microsoft.com/office/drawing/2014/main" id="{821A683F-E5BE-49A5-B3EA-BA3C61DE1E29}"/>
                  </a:ext>
                </a:extLst>
              </p:cNvPr>
              <p:cNvGrpSpPr/>
              <p:nvPr/>
            </p:nvGrpSpPr>
            <p:grpSpPr>
              <a:xfrm>
                <a:off x="3713071" y="3052831"/>
                <a:ext cx="300080" cy="802393"/>
                <a:chOff x="3713071" y="3052831"/>
                <a:chExt cx="300080" cy="802393"/>
              </a:xfrm>
            </p:grpSpPr>
            <p:sp>
              <p:nvSpPr>
                <p:cNvPr id="120" name="Freeform: Shape 119">
                  <a:extLst>
                    <a:ext uri="{FF2B5EF4-FFF2-40B4-BE49-F238E27FC236}">
                      <a16:creationId xmlns:a16="http://schemas.microsoft.com/office/drawing/2014/main" id="{329E4043-9B1A-4099-A7B3-8B1FA3052146}"/>
                    </a:ext>
                  </a:extLst>
                </p:cNvPr>
                <p:cNvSpPr/>
                <p:nvPr/>
              </p:nvSpPr>
              <p:spPr>
                <a:xfrm>
                  <a:off x="3713071" y="3052831"/>
                  <a:ext cx="300080" cy="215896"/>
                </a:xfrm>
                <a:custGeom>
                  <a:avLst/>
                  <a:gdLst>
                    <a:gd name="connsiteX0" fmla="*/ 248241 w 300080"/>
                    <a:gd name="connsiteY0" fmla="*/ 215896 h 215896"/>
                    <a:gd name="connsiteX1" fmla="*/ 51840 w 300080"/>
                    <a:gd name="connsiteY1" fmla="*/ 215896 h 215896"/>
                    <a:gd name="connsiteX2" fmla="*/ 0 w 300080"/>
                    <a:gd name="connsiteY2" fmla="*/ 164056 h 215896"/>
                    <a:gd name="connsiteX3" fmla="*/ 0 w 300080"/>
                    <a:gd name="connsiteY3" fmla="*/ 51840 h 215896"/>
                    <a:gd name="connsiteX4" fmla="*/ 51840 w 300080"/>
                    <a:gd name="connsiteY4" fmla="*/ 0 h 215896"/>
                    <a:gd name="connsiteX5" fmla="*/ 248241 w 300080"/>
                    <a:gd name="connsiteY5" fmla="*/ 0 h 215896"/>
                    <a:gd name="connsiteX6" fmla="*/ 300080 w 300080"/>
                    <a:gd name="connsiteY6" fmla="*/ 51840 h 215896"/>
                    <a:gd name="connsiteX7" fmla="*/ 300080 w 300080"/>
                    <a:gd name="connsiteY7" fmla="*/ 164056 h 215896"/>
                    <a:gd name="connsiteX8" fmla="*/ 248241 w 300080"/>
                    <a:gd name="connsiteY8" fmla="*/ 215896 h 2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80" h="215896">
                      <a:moveTo>
                        <a:pt x="248241" y="215896"/>
                      </a:moveTo>
                      <a:lnTo>
                        <a:pt x="51840" y="215896"/>
                      </a:lnTo>
                      <a:cubicBezTo>
                        <a:pt x="23210" y="215896"/>
                        <a:pt x="0" y="192686"/>
                        <a:pt x="0" y="164056"/>
                      </a:cubicBezTo>
                      <a:lnTo>
                        <a:pt x="0" y="51840"/>
                      </a:lnTo>
                      <a:cubicBezTo>
                        <a:pt x="0" y="23210"/>
                        <a:pt x="23210" y="0"/>
                        <a:pt x="51840" y="0"/>
                      </a:cubicBezTo>
                      <a:lnTo>
                        <a:pt x="248241" y="0"/>
                      </a:lnTo>
                      <a:cubicBezTo>
                        <a:pt x="276871" y="0"/>
                        <a:pt x="300080" y="23210"/>
                        <a:pt x="300080" y="51840"/>
                      </a:cubicBezTo>
                      <a:lnTo>
                        <a:pt x="300080" y="164056"/>
                      </a:lnTo>
                      <a:cubicBezTo>
                        <a:pt x="300080" y="192686"/>
                        <a:pt x="276871" y="215896"/>
                        <a:pt x="248241" y="215896"/>
                      </a:cubicBezTo>
                      <a:close/>
                    </a:path>
                  </a:pathLst>
                </a:custGeom>
                <a:solidFill>
                  <a:srgbClr val="EEDB6C"/>
                </a:solidFill>
                <a:ln w="160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41432F87-962F-468D-8073-E345BCB1AFE2}"/>
                    </a:ext>
                  </a:extLst>
                </p:cNvPr>
                <p:cNvSpPr/>
                <p:nvPr/>
              </p:nvSpPr>
              <p:spPr>
                <a:xfrm>
                  <a:off x="3713071" y="3346080"/>
                  <a:ext cx="300080" cy="215896"/>
                </a:xfrm>
                <a:custGeom>
                  <a:avLst/>
                  <a:gdLst>
                    <a:gd name="connsiteX0" fmla="*/ 248241 w 300080"/>
                    <a:gd name="connsiteY0" fmla="*/ 215896 h 215896"/>
                    <a:gd name="connsiteX1" fmla="*/ 51840 w 300080"/>
                    <a:gd name="connsiteY1" fmla="*/ 215896 h 215896"/>
                    <a:gd name="connsiteX2" fmla="*/ 0 w 300080"/>
                    <a:gd name="connsiteY2" fmla="*/ 164056 h 215896"/>
                    <a:gd name="connsiteX3" fmla="*/ 0 w 300080"/>
                    <a:gd name="connsiteY3" fmla="*/ 51840 h 215896"/>
                    <a:gd name="connsiteX4" fmla="*/ 51840 w 300080"/>
                    <a:gd name="connsiteY4" fmla="*/ 0 h 215896"/>
                    <a:gd name="connsiteX5" fmla="*/ 248241 w 300080"/>
                    <a:gd name="connsiteY5" fmla="*/ 0 h 215896"/>
                    <a:gd name="connsiteX6" fmla="*/ 300080 w 300080"/>
                    <a:gd name="connsiteY6" fmla="*/ 51840 h 215896"/>
                    <a:gd name="connsiteX7" fmla="*/ 300080 w 300080"/>
                    <a:gd name="connsiteY7" fmla="*/ 164056 h 215896"/>
                    <a:gd name="connsiteX8" fmla="*/ 248241 w 300080"/>
                    <a:gd name="connsiteY8" fmla="*/ 215896 h 2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80" h="215896">
                      <a:moveTo>
                        <a:pt x="248241" y="215896"/>
                      </a:moveTo>
                      <a:lnTo>
                        <a:pt x="51840" y="215896"/>
                      </a:lnTo>
                      <a:cubicBezTo>
                        <a:pt x="23210" y="215896"/>
                        <a:pt x="0" y="192686"/>
                        <a:pt x="0" y="164056"/>
                      </a:cubicBezTo>
                      <a:lnTo>
                        <a:pt x="0" y="51840"/>
                      </a:lnTo>
                      <a:cubicBezTo>
                        <a:pt x="0" y="23210"/>
                        <a:pt x="23210" y="0"/>
                        <a:pt x="51840" y="0"/>
                      </a:cubicBezTo>
                      <a:lnTo>
                        <a:pt x="248241" y="0"/>
                      </a:lnTo>
                      <a:cubicBezTo>
                        <a:pt x="276871" y="0"/>
                        <a:pt x="300080" y="23210"/>
                        <a:pt x="300080" y="51840"/>
                      </a:cubicBezTo>
                      <a:lnTo>
                        <a:pt x="300080" y="164056"/>
                      </a:lnTo>
                      <a:cubicBezTo>
                        <a:pt x="300080" y="192686"/>
                        <a:pt x="276871" y="215896"/>
                        <a:pt x="248241" y="215896"/>
                      </a:cubicBezTo>
                      <a:close/>
                    </a:path>
                  </a:pathLst>
                </a:custGeom>
                <a:solidFill>
                  <a:srgbClr val="EC9A94"/>
                </a:solidFill>
                <a:ln w="160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E211E349-30FF-490D-AF11-E76E40EC926C}"/>
                    </a:ext>
                  </a:extLst>
                </p:cNvPr>
                <p:cNvSpPr/>
                <p:nvPr/>
              </p:nvSpPr>
              <p:spPr>
                <a:xfrm>
                  <a:off x="3713071" y="3639328"/>
                  <a:ext cx="300080" cy="215896"/>
                </a:xfrm>
                <a:custGeom>
                  <a:avLst/>
                  <a:gdLst>
                    <a:gd name="connsiteX0" fmla="*/ 248241 w 300080"/>
                    <a:gd name="connsiteY0" fmla="*/ 215896 h 215896"/>
                    <a:gd name="connsiteX1" fmla="*/ 51840 w 300080"/>
                    <a:gd name="connsiteY1" fmla="*/ 215896 h 215896"/>
                    <a:gd name="connsiteX2" fmla="*/ 0 w 300080"/>
                    <a:gd name="connsiteY2" fmla="*/ 164056 h 215896"/>
                    <a:gd name="connsiteX3" fmla="*/ 0 w 300080"/>
                    <a:gd name="connsiteY3" fmla="*/ 51840 h 215896"/>
                    <a:gd name="connsiteX4" fmla="*/ 51840 w 300080"/>
                    <a:gd name="connsiteY4" fmla="*/ 0 h 215896"/>
                    <a:gd name="connsiteX5" fmla="*/ 248241 w 300080"/>
                    <a:gd name="connsiteY5" fmla="*/ 0 h 215896"/>
                    <a:gd name="connsiteX6" fmla="*/ 300080 w 300080"/>
                    <a:gd name="connsiteY6" fmla="*/ 51840 h 215896"/>
                    <a:gd name="connsiteX7" fmla="*/ 300080 w 300080"/>
                    <a:gd name="connsiteY7" fmla="*/ 164056 h 215896"/>
                    <a:gd name="connsiteX8" fmla="*/ 248241 w 300080"/>
                    <a:gd name="connsiteY8" fmla="*/ 215896 h 2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80" h="215896">
                      <a:moveTo>
                        <a:pt x="248241" y="215896"/>
                      </a:moveTo>
                      <a:lnTo>
                        <a:pt x="51840" y="215896"/>
                      </a:lnTo>
                      <a:cubicBezTo>
                        <a:pt x="23210" y="215896"/>
                        <a:pt x="0" y="192686"/>
                        <a:pt x="0" y="164056"/>
                      </a:cubicBezTo>
                      <a:lnTo>
                        <a:pt x="0" y="51840"/>
                      </a:lnTo>
                      <a:cubicBezTo>
                        <a:pt x="0" y="23210"/>
                        <a:pt x="23210" y="0"/>
                        <a:pt x="51840" y="0"/>
                      </a:cubicBezTo>
                      <a:lnTo>
                        <a:pt x="248241" y="0"/>
                      </a:lnTo>
                      <a:cubicBezTo>
                        <a:pt x="276871" y="0"/>
                        <a:pt x="300080" y="23210"/>
                        <a:pt x="300080" y="51840"/>
                      </a:cubicBezTo>
                      <a:lnTo>
                        <a:pt x="300080" y="164056"/>
                      </a:lnTo>
                      <a:cubicBezTo>
                        <a:pt x="300080" y="192688"/>
                        <a:pt x="276871" y="215896"/>
                        <a:pt x="248241" y="215896"/>
                      </a:cubicBezTo>
                      <a:close/>
                    </a:path>
                  </a:pathLst>
                </a:custGeom>
                <a:solidFill>
                  <a:srgbClr val="7EB3DE"/>
                </a:solidFill>
                <a:ln w="1600" cap="flat">
                  <a:noFill/>
                  <a:prstDash val="solid"/>
                  <a:miter/>
                </a:ln>
              </p:spPr>
              <p:txBody>
                <a:bodyPr rtlCol="0" anchor="ctr"/>
                <a:lstStyle/>
                <a:p>
                  <a:endParaRPr lang="en-US" dirty="0"/>
                </a:p>
              </p:txBody>
            </p:sp>
          </p:grpSp>
          <p:grpSp>
            <p:nvGrpSpPr>
              <p:cNvPr id="126" name="Graphic 23">
                <a:extLst>
                  <a:ext uri="{FF2B5EF4-FFF2-40B4-BE49-F238E27FC236}">
                    <a16:creationId xmlns:a16="http://schemas.microsoft.com/office/drawing/2014/main" id="{821A683F-E5BE-49A5-B3EA-BA3C61DE1E29}"/>
                  </a:ext>
                </a:extLst>
              </p:cNvPr>
              <p:cNvGrpSpPr/>
              <p:nvPr/>
            </p:nvGrpSpPr>
            <p:grpSpPr>
              <a:xfrm>
                <a:off x="3449798" y="3040716"/>
                <a:ext cx="826620" cy="826622"/>
                <a:chOff x="3449798" y="3040716"/>
                <a:chExt cx="826620" cy="826622"/>
              </a:xfrm>
              <a:solidFill>
                <a:srgbClr val="000000"/>
              </a:solidFill>
            </p:grpSpPr>
            <p:sp>
              <p:nvSpPr>
                <p:cNvPr id="127" name="Freeform: Shape 126">
                  <a:extLst>
                    <a:ext uri="{FF2B5EF4-FFF2-40B4-BE49-F238E27FC236}">
                      <a16:creationId xmlns:a16="http://schemas.microsoft.com/office/drawing/2014/main" id="{13E5C368-F958-487A-B1C3-EF3CEE3D2170}"/>
                    </a:ext>
                  </a:extLst>
                </p:cNvPr>
                <p:cNvSpPr/>
                <p:nvPr/>
              </p:nvSpPr>
              <p:spPr>
                <a:xfrm>
                  <a:off x="3805677" y="3091267"/>
                  <a:ext cx="114867" cy="139025"/>
                </a:xfrm>
                <a:custGeom>
                  <a:avLst/>
                  <a:gdLst>
                    <a:gd name="connsiteX0" fmla="*/ 71235 w 114867"/>
                    <a:gd name="connsiteY0" fmla="*/ 9117 h 139025"/>
                    <a:gd name="connsiteX1" fmla="*/ 57630 w 114867"/>
                    <a:gd name="connsiteY1" fmla="*/ 0 h 139025"/>
                    <a:gd name="connsiteX2" fmla="*/ 57614 w 114867"/>
                    <a:gd name="connsiteY2" fmla="*/ 0 h 139025"/>
                    <a:gd name="connsiteX3" fmla="*/ 44012 w 114867"/>
                    <a:gd name="connsiteY3" fmla="*/ 9146 h 139025"/>
                    <a:gd name="connsiteX4" fmla="*/ 43907 w 114867"/>
                    <a:gd name="connsiteY4" fmla="*/ 9416 h 139025"/>
                    <a:gd name="connsiteX5" fmla="*/ 797 w 114867"/>
                    <a:gd name="connsiteY5" fmla="*/ 122604 h 139025"/>
                    <a:gd name="connsiteX6" fmla="*/ 7802 w 114867"/>
                    <a:gd name="connsiteY6" fmla="*/ 138229 h 139025"/>
                    <a:gd name="connsiteX7" fmla="*/ 12111 w 114867"/>
                    <a:gd name="connsiteY7" fmla="*/ 139025 h 139025"/>
                    <a:gd name="connsiteX8" fmla="*/ 23429 w 114867"/>
                    <a:gd name="connsiteY8" fmla="*/ 131223 h 139025"/>
                    <a:gd name="connsiteX9" fmla="*/ 31196 w 114867"/>
                    <a:gd name="connsiteY9" fmla="*/ 110832 h 139025"/>
                    <a:gd name="connsiteX10" fmla="*/ 83744 w 114867"/>
                    <a:gd name="connsiteY10" fmla="*/ 110832 h 139025"/>
                    <a:gd name="connsiteX11" fmla="*/ 91428 w 114867"/>
                    <a:gd name="connsiteY11" fmla="*/ 131189 h 139025"/>
                    <a:gd name="connsiteX12" fmla="*/ 107032 w 114867"/>
                    <a:gd name="connsiteY12" fmla="*/ 138242 h 139025"/>
                    <a:gd name="connsiteX13" fmla="*/ 114084 w 114867"/>
                    <a:gd name="connsiteY13" fmla="*/ 122638 h 139025"/>
                    <a:gd name="connsiteX14" fmla="*/ 71366 w 114867"/>
                    <a:gd name="connsiteY14" fmla="*/ 9445 h 139025"/>
                    <a:gd name="connsiteX15" fmla="*/ 71235 w 114867"/>
                    <a:gd name="connsiteY15" fmla="*/ 9117 h 139025"/>
                    <a:gd name="connsiteX16" fmla="*/ 40418 w 114867"/>
                    <a:gd name="connsiteY16" fmla="*/ 86616 h 139025"/>
                    <a:gd name="connsiteX17" fmla="*/ 57590 w 114867"/>
                    <a:gd name="connsiteY17" fmla="*/ 41531 h 139025"/>
                    <a:gd name="connsiteX18" fmla="*/ 74605 w 114867"/>
                    <a:gd name="connsiteY18" fmla="*/ 86616 h 13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67" h="139025">
                      <a:moveTo>
                        <a:pt x="71235" y="9117"/>
                      </a:moveTo>
                      <a:cubicBezTo>
                        <a:pt x="68959" y="3578"/>
                        <a:pt x="63620" y="0"/>
                        <a:pt x="57630" y="0"/>
                      </a:cubicBezTo>
                      <a:cubicBezTo>
                        <a:pt x="57625" y="0"/>
                        <a:pt x="57619" y="0"/>
                        <a:pt x="57614" y="0"/>
                      </a:cubicBezTo>
                      <a:cubicBezTo>
                        <a:pt x="51618" y="6"/>
                        <a:pt x="46278" y="3597"/>
                        <a:pt x="44012" y="9146"/>
                      </a:cubicBezTo>
                      <a:cubicBezTo>
                        <a:pt x="43976" y="9235"/>
                        <a:pt x="43941" y="9325"/>
                        <a:pt x="43907" y="9416"/>
                      </a:cubicBezTo>
                      <a:lnTo>
                        <a:pt x="797" y="122604"/>
                      </a:lnTo>
                      <a:cubicBezTo>
                        <a:pt x="-1585" y="128854"/>
                        <a:pt x="1554" y="135850"/>
                        <a:pt x="7802" y="138229"/>
                      </a:cubicBezTo>
                      <a:cubicBezTo>
                        <a:pt x="9221" y="138770"/>
                        <a:pt x="10677" y="139025"/>
                        <a:pt x="12111" y="139025"/>
                      </a:cubicBezTo>
                      <a:cubicBezTo>
                        <a:pt x="16988" y="139025"/>
                        <a:pt x="21588" y="136055"/>
                        <a:pt x="23429" y="131223"/>
                      </a:cubicBezTo>
                      <a:lnTo>
                        <a:pt x="31196" y="110832"/>
                      </a:lnTo>
                      <a:lnTo>
                        <a:pt x="83744" y="110832"/>
                      </a:lnTo>
                      <a:lnTo>
                        <a:pt x="91428" y="131189"/>
                      </a:lnTo>
                      <a:cubicBezTo>
                        <a:pt x="93788" y="137446"/>
                        <a:pt x="100777" y="140604"/>
                        <a:pt x="107032" y="138242"/>
                      </a:cubicBezTo>
                      <a:cubicBezTo>
                        <a:pt x="113288" y="135882"/>
                        <a:pt x="116446" y="128894"/>
                        <a:pt x="114084" y="122638"/>
                      </a:cubicBezTo>
                      <a:lnTo>
                        <a:pt x="71366" y="9445"/>
                      </a:lnTo>
                      <a:cubicBezTo>
                        <a:pt x="71322" y="9335"/>
                        <a:pt x="71280" y="9225"/>
                        <a:pt x="71235" y="9117"/>
                      </a:cubicBezTo>
                      <a:close/>
                      <a:moveTo>
                        <a:pt x="40418" y="86616"/>
                      </a:moveTo>
                      <a:lnTo>
                        <a:pt x="57590" y="41531"/>
                      </a:lnTo>
                      <a:lnTo>
                        <a:pt x="74605" y="86616"/>
                      </a:lnTo>
                      <a:close/>
                    </a:path>
                  </a:pathLst>
                </a:custGeom>
                <a:solidFill>
                  <a:schemeClr val="tx1">
                    <a:lumMod val="50000"/>
                  </a:schemeClr>
                </a:solidFill>
                <a:ln w="160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A669EEB-7A85-49E7-AB2E-A846132DA7A9}"/>
                    </a:ext>
                  </a:extLst>
                </p:cNvPr>
                <p:cNvSpPr/>
                <p:nvPr/>
              </p:nvSpPr>
              <p:spPr>
                <a:xfrm>
                  <a:off x="3815965" y="3384516"/>
                  <a:ext cx="94291" cy="139023"/>
                </a:xfrm>
                <a:custGeom>
                  <a:avLst/>
                  <a:gdLst>
                    <a:gd name="connsiteX0" fmla="*/ 12109 w 94291"/>
                    <a:gd name="connsiteY0" fmla="*/ 0 h 139023"/>
                    <a:gd name="connsiteX1" fmla="*/ 0 w 94291"/>
                    <a:gd name="connsiteY1" fmla="*/ 12109 h 139023"/>
                    <a:gd name="connsiteX2" fmla="*/ 0 w 94291"/>
                    <a:gd name="connsiteY2" fmla="*/ 126915 h 139023"/>
                    <a:gd name="connsiteX3" fmla="*/ 3565 w 94291"/>
                    <a:gd name="connsiteY3" fmla="*/ 135496 h 139023"/>
                    <a:gd name="connsiteX4" fmla="*/ 12109 w 94291"/>
                    <a:gd name="connsiteY4" fmla="*/ 139024 h 139023"/>
                    <a:gd name="connsiteX5" fmla="*/ 12162 w 94291"/>
                    <a:gd name="connsiteY5" fmla="*/ 139024 h 139023"/>
                    <a:gd name="connsiteX6" fmla="*/ 51279 w 94291"/>
                    <a:gd name="connsiteY6" fmla="*/ 138888 h 139023"/>
                    <a:gd name="connsiteX7" fmla="*/ 94291 w 94291"/>
                    <a:gd name="connsiteY7" fmla="*/ 95876 h 139023"/>
                    <a:gd name="connsiteX8" fmla="*/ 76612 w 94291"/>
                    <a:gd name="connsiteY8" fmla="*/ 61147 h 139023"/>
                    <a:gd name="connsiteX9" fmla="*/ 83981 w 94291"/>
                    <a:gd name="connsiteY9" fmla="*/ 38527 h 139023"/>
                    <a:gd name="connsiteX10" fmla="*/ 45456 w 94291"/>
                    <a:gd name="connsiteY10" fmla="*/ 0 h 139023"/>
                    <a:gd name="connsiteX11" fmla="*/ 51279 w 94291"/>
                    <a:gd name="connsiteY11" fmla="*/ 114669 h 139023"/>
                    <a:gd name="connsiteX12" fmla="*/ 24216 w 94291"/>
                    <a:gd name="connsiteY12" fmla="*/ 114755 h 139023"/>
                    <a:gd name="connsiteX13" fmla="*/ 24216 w 94291"/>
                    <a:gd name="connsiteY13" fmla="*/ 77118 h 139023"/>
                    <a:gd name="connsiteX14" fmla="*/ 33402 w 94291"/>
                    <a:gd name="connsiteY14" fmla="*/ 77082 h 139023"/>
                    <a:gd name="connsiteX15" fmla="*/ 51279 w 94291"/>
                    <a:gd name="connsiteY15" fmla="*/ 77082 h 139023"/>
                    <a:gd name="connsiteX16" fmla="*/ 70074 w 94291"/>
                    <a:gd name="connsiteY16" fmla="*/ 95876 h 139023"/>
                    <a:gd name="connsiteX17" fmla="*/ 51279 w 94291"/>
                    <a:gd name="connsiteY17" fmla="*/ 114669 h 139023"/>
                    <a:gd name="connsiteX18" fmla="*/ 59764 w 94291"/>
                    <a:gd name="connsiteY18" fmla="*/ 38525 h 139023"/>
                    <a:gd name="connsiteX19" fmla="*/ 45456 w 94291"/>
                    <a:gd name="connsiteY19" fmla="*/ 52833 h 139023"/>
                    <a:gd name="connsiteX20" fmla="*/ 33354 w 94291"/>
                    <a:gd name="connsiteY20" fmla="*/ 52863 h 139023"/>
                    <a:gd name="connsiteX21" fmla="*/ 24216 w 94291"/>
                    <a:gd name="connsiteY21" fmla="*/ 52863 h 139023"/>
                    <a:gd name="connsiteX22" fmla="*/ 24216 w 94291"/>
                    <a:gd name="connsiteY22" fmla="*/ 24216 h 139023"/>
                    <a:gd name="connsiteX23" fmla="*/ 45454 w 94291"/>
                    <a:gd name="connsiteY23" fmla="*/ 24216 h 139023"/>
                    <a:gd name="connsiteX24" fmla="*/ 59764 w 94291"/>
                    <a:gd name="connsiteY24" fmla="*/ 38525 h 1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291" h="139023">
                      <a:moveTo>
                        <a:pt x="12109" y="0"/>
                      </a:moveTo>
                      <a:cubicBezTo>
                        <a:pt x="5420" y="0"/>
                        <a:pt x="0" y="5421"/>
                        <a:pt x="0" y="12109"/>
                      </a:cubicBezTo>
                      <a:lnTo>
                        <a:pt x="0" y="126915"/>
                      </a:lnTo>
                      <a:cubicBezTo>
                        <a:pt x="0" y="130136"/>
                        <a:pt x="1284" y="133223"/>
                        <a:pt x="3565" y="135496"/>
                      </a:cubicBezTo>
                      <a:cubicBezTo>
                        <a:pt x="5835" y="137756"/>
                        <a:pt x="8907" y="139024"/>
                        <a:pt x="12109" y="139024"/>
                      </a:cubicBezTo>
                      <a:lnTo>
                        <a:pt x="12162" y="139024"/>
                      </a:lnTo>
                      <a:cubicBezTo>
                        <a:pt x="12165" y="139024"/>
                        <a:pt x="42829" y="138888"/>
                        <a:pt x="51279" y="138888"/>
                      </a:cubicBezTo>
                      <a:cubicBezTo>
                        <a:pt x="74995" y="138888"/>
                        <a:pt x="94291" y="119593"/>
                        <a:pt x="94291" y="95876"/>
                      </a:cubicBezTo>
                      <a:cubicBezTo>
                        <a:pt x="94291" y="81625"/>
                        <a:pt x="87320" y="68979"/>
                        <a:pt x="76612" y="61147"/>
                      </a:cubicBezTo>
                      <a:cubicBezTo>
                        <a:pt x="81241" y="54789"/>
                        <a:pt x="83981" y="46974"/>
                        <a:pt x="83981" y="38527"/>
                      </a:cubicBezTo>
                      <a:cubicBezTo>
                        <a:pt x="83981" y="17283"/>
                        <a:pt x="66699" y="0"/>
                        <a:pt x="45456" y="0"/>
                      </a:cubicBezTo>
                      <a:close/>
                      <a:moveTo>
                        <a:pt x="51279" y="114669"/>
                      </a:moveTo>
                      <a:cubicBezTo>
                        <a:pt x="46334" y="114669"/>
                        <a:pt x="33796" y="114716"/>
                        <a:pt x="24216" y="114755"/>
                      </a:cubicBezTo>
                      <a:lnTo>
                        <a:pt x="24216" y="77118"/>
                      </a:lnTo>
                      <a:cubicBezTo>
                        <a:pt x="27177" y="77106"/>
                        <a:pt x="30364" y="77094"/>
                        <a:pt x="33402" y="77082"/>
                      </a:cubicBezTo>
                      <a:lnTo>
                        <a:pt x="51279" y="77082"/>
                      </a:lnTo>
                      <a:cubicBezTo>
                        <a:pt x="61643" y="77082"/>
                        <a:pt x="70074" y="85513"/>
                        <a:pt x="70074" y="95876"/>
                      </a:cubicBezTo>
                      <a:cubicBezTo>
                        <a:pt x="70074" y="106240"/>
                        <a:pt x="61643" y="114669"/>
                        <a:pt x="51279" y="114669"/>
                      </a:cubicBezTo>
                      <a:close/>
                      <a:moveTo>
                        <a:pt x="59764" y="38525"/>
                      </a:moveTo>
                      <a:cubicBezTo>
                        <a:pt x="59764" y="46415"/>
                        <a:pt x="53344" y="52833"/>
                        <a:pt x="45456" y="52833"/>
                      </a:cubicBezTo>
                      <a:cubicBezTo>
                        <a:pt x="43004" y="52833"/>
                        <a:pt x="38389" y="52845"/>
                        <a:pt x="33354" y="52863"/>
                      </a:cubicBezTo>
                      <a:lnTo>
                        <a:pt x="24216" y="52863"/>
                      </a:lnTo>
                      <a:lnTo>
                        <a:pt x="24216" y="24216"/>
                      </a:lnTo>
                      <a:lnTo>
                        <a:pt x="45454" y="24216"/>
                      </a:lnTo>
                      <a:cubicBezTo>
                        <a:pt x="53346" y="24217"/>
                        <a:pt x="59764" y="30635"/>
                        <a:pt x="59764" y="38525"/>
                      </a:cubicBezTo>
                      <a:close/>
                    </a:path>
                  </a:pathLst>
                </a:custGeom>
                <a:solidFill>
                  <a:schemeClr val="tx1">
                    <a:lumMod val="50000"/>
                  </a:schemeClr>
                </a:solidFill>
                <a:ln w="16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5D0C2FE-9748-464A-B93D-F429B1F537A9}"/>
                    </a:ext>
                  </a:extLst>
                </p:cNvPr>
                <p:cNvSpPr/>
                <p:nvPr/>
              </p:nvSpPr>
              <p:spPr>
                <a:xfrm>
                  <a:off x="3804218" y="3677766"/>
                  <a:ext cx="117785" cy="139023"/>
                </a:xfrm>
                <a:custGeom>
                  <a:avLst/>
                  <a:gdLst>
                    <a:gd name="connsiteX0" fmla="*/ 69512 w 117785"/>
                    <a:gd name="connsiteY0" fmla="*/ 24216 h 139023"/>
                    <a:gd name="connsiteX1" fmla="*/ 94829 w 117785"/>
                    <a:gd name="connsiteY1" fmla="*/ 31944 h 139023"/>
                    <a:gd name="connsiteX2" fmla="*/ 111640 w 117785"/>
                    <a:gd name="connsiteY2" fmla="*/ 28689 h 139023"/>
                    <a:gd name="connsiteX3" fmla="*/ 108384 w 117785"/>
                    <a:gd name="connsiteY3" fmla="*/ 11878 h 139023"/>
                    <a:gd name="connsiteX4" fmla="*/ 69512 w 117785"/>
                    <a:gd name="connsiteY4" fmla="*/ 0 h 139023"/>
                    <a:gd name="connsiteX5" fmla="*/ 0 w 117785"/>
                    <a:gd name="connsiteY5" fmla="*/ 69512 h 139023"/>
                    <a:gd name="connsiteX6" fmla="*/ 69512 w 117785"/>
                    <a:gd name="connsiteY6" fmla="*/ 139024 h 139023"/>
                    <a:gd name="connsiteX7" fmla="*/ 109070 w 117785"/>
                    <a:gd name="connsiteY7" fmla="*/ 124560 h 139023"/>
                    <a:gd name="connsiteX8" fmla="*/ 114952 w 117785"/>
                    <a:gd name="connsiteY8" fmla="*/ 118492 h 139023"/>
                    <a:gd name="connsiteX9" fmla="*/ 113458 w 117785"/>
                    <a:gd name="connsiteY9" fmla="*/ 101434 h 139023"/>
                    <a:gd name="connsiteX10" fmla="*/ 96401 w 117785"/>
                    <a:gd name="connsiteY10" fmla="*/ 102927 h 139023"/>
                    <a:gd name="connsiteX11" fmla="*/ 92964 w 117785"/>
                    <a:gd name="connsiteY11" fmla="*/ 106476 h 139023"/>
                    <a:gd name="connsiteX12" fmla="*/ 69513 w 117785"/>
                    <a:gd name="connsiteY12" fmla="*/ 114806 h 139023"/>
                    <a:gd name="connsiteX13" fmla="*/ 24219 w 117785"/>
                    <a:gd name="connsiteY13" fmla="*/ 69512 h 139023"/>
                    <a:gd name="connsiteX14" fmla="*/ 69512 w 117785"/>
                    <a:gd name="connsiteY14" fmla="*/ 24216 h 1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785" h="139023">
                      <a:moveTo>
                        <a:pt x="69512" y="24216"/>
                      </a:moveTo>
                      <a:cubicBezTo>
                        <a:pt x="78590" y="24216"/>
                        <a:pt x="87344" y="26888"/>
                        <a:pt x="94829" y="31944"/>
                      </a:cubicBezTo>
                      <a:cubicBezTo>
                        <a:pt x="100370" y="35688"/>
                        <a:pt x="107896" y="34232"/>
                        <a:pt x="111640" y="28689"/>
                      </a:cubicBezTo>
                      <a:cubicBezTo>
                        <a:pt x="115383" y="23149"/>
                        <a:pt x="113927" y="15622"/>
                        <a:pt x="108384" y="11878"/>
                      </a:cubicBezTo>
                      <a:cubicBezTo>
                        <a:pt x="96881" y="4107"/>
                        <a:pt x="83440" y="0"/>
                        <a:pt x="69512" y="0"/>
                      </a:cubicBezTo>
                      <a:cubicBezTo>
                        <a:pt x="31184" y="0"/>
                        <a:pt x="0" y="31182"/>
                        <a:pt x="0" y="69512"/>
                      </a:cubicBezTo>
                      <a:cubicBezTo>
                        <a:pt x="0" y="107841"/>
                        <a:pt x="31182" y="139024"/>
                        <a:pt x="69512" y="139024"/>
                      </a:cubicBezTo>
                      <a:cubicBezTo>
                        <a:pt x="84766" y="139024"/>
                        <a:pt x="98445" y="134022"/>
                        <a:pt x="109070" y="124560"/>
                      </a:cubicBezTo>
                      <a:cubicBezTo>
                        <a:pt x="111148" y="122708"/>
                        <a:pt x="113127" y="120667"/>
                        <a:pt x="114952" y="118492"/>
                      </a:cubicBezTo>
                      <a:cubicBezTo>
                        <a:pt x="119251" y="113370"/>
                        <a:pt x="118583" y="105731"/>
                        <a:pt x="113458" y="101434"/>
                      </a:cubicBezTo>
                      <a:cubicBezTo>
                        <a:pt x="108334" y="97134"/>
                        <a:pt x="100701" y="97804"/>
                        <a:pt x="96401" y="102927"/>
                      </a:cubicBezTo>
                      <a:cubicBezTo>
                        <a:pt x="95328" y="104206"/>
                        <a:pt x="94172" y="105400"/>
                        <a:pt x="92964" y="106476"/>
                      </a:cubicBezTo>
                      <a:cubicBezTo>
                        <a:pt x="86756" y="112004"/>
                        <a:pt x="78868" y="114806"/>
                        <a:pt x="69513" y="114806"/>
                      </a:cubicBezTo>
                      <a:cubicBezTo>
                        <a:pt x="44537" y="114806"/>
                        <a:pt x="24219" y="94488"/>
                        <a:pt x="24219" y="69512"/>
                      </a:cubicBezTo>
                      <a:cubicBezTo>
                        <a:pt x="24219" y="44536"/>
                        <a:pt x="44536" y="24216"/>
                        <a:pt x="69512" y="24216"/>
                      </a:cubicBezTo>
                      <a:close/>
                    </a:path>
                  </a:pathLst>
                </a:custGeom>
                <a:solidFill>
                  <a:schemeClr val="tx1">
                    <a:lumMod val="50000"/>
                  </a:schemeClr>
                </a:solidFill>
                <a:ln w="16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D8BA2DC-8B84-4F1D-97DD-43A3906C028B}"/>
                    </a:ext>
                  </a:extLst>
                </p:cNvPr>
                <p:cNvSpPr/>
                <p:nvPr/>
              </p:nvSpPr>
              <p:spPr>
                <a:xfrm>
                  <a:off x="3449798" y="3040716"/>
                  <a:ext cx="826620" cy="826622"/>
                </a:xfrm>
                <a:custGeom>
                  <a:avLst/>
                  <a:gdLst>
                    <a:gd name="connsiteX0" fmla="*/ 780127 w 826620"/>
                    <a:gd name="connsiteY0" fmla="*/ 154441 h 826622"/>
                    <a:gd name="connsiteX1" fmla="*/ 667884 w 826620"/>
                    <a:gd name="connsiteY1" fmla="*/ 107950 h 826622"/>
                    <a:gd name="connsiteX2" fmla="*/ 575471 w 826620"/>
                    <a:gd name="connsiteY2" fmla="*/ 107950 h 826622"/>
                    <a:gd name="connsiteX3" fmla="*/ 575471 w 826620"/>
                    <a:gd name="connsiteY3" fmla="*/ 63950 h 826622"/>
                    <a:gd name="connsiteX4" fmla="*/ 511521 w 826620"/>
                    <a:gd name="connsiteY4" fmla="*/ 0 h 826622"/>
                    <a:gd name="connsiteX5" fmla="*/ 482847 w 826620"/>
                    <a:gd name="connsiteY5" fmla="*/ 0 h 826622"/>
                    <a:gd name="connsiteX6" fmla="*/ 470739 w 826620"/>
                    <a:gd name="connsiteY6" fmla="*/ 12109 h 826622"/>
                    <a:gd name="connsiteX7" fmla="*/ 482847 w 826620"/>
                    <a:gd name="connsiteY7" fmla="*/ 24217 h 826622"/>
                    <a:gd name="connsiteX8" fmla="*/ 511521 w 826620"/>
                    <a:gd name="connsiteY8" fmla="*/ 24217 h 826622"/>
                    <a:gd name="connsiteX9" fmla="*/ 551253 w 826620"/>
                    <a:gd name="connsiteY9" fmla="*/ 63950 h 826622"/>
                    <a:gd name="connsiteX10" fmla="*/ 551253 w 826620"/>
                    <a:gd name="connsiteY10" fmla="*/ 176173 h 826622"/>
                    <a:gd name="connsiteX11" fmla="*/ 511521 w 826620"/>
                    <a:gd name="connsiteY11" fmla="*/ 215906 h 826622"/>
                    <a:gd name="connsiteX12" fmla="*/ 413376 w 826620"/>
                    <a:gd name="connsiteY12" fmla="*/ 215906 h 826622"/>
                    <a:gd name="connsiteX13" fmla="*/ 413313 w 826620"/>
                    <a:gd name="connsiteY13" fmla="*/ 215903 h 826622"/>
                    <a:gd name="connsiteX14" fmla="*/ 413250 w 826620"/>
                    <a:gd name="connsiteY14" fmla="*/ 215906 h 826622"/>
                    <a:gd name="connsiteX15" fmla="*/ 315116 w 826620"/>
                    <a:gd name="connsiteY15" fmla="*/ 215906 h 826622"/>
                    <a:gd name="connsiteX16" fmla="*/ 275385 w 826620"/>
                    <a:gd name="connsiteY16" fmla="*/ 176173 h 826622"/>
                    <a:gd name="connsiteX17" fmla="*/ 275385 w 826620"/>
                    <a:gd name="connsiteY17" fmla="*/ 63950 h 826622"/>
                    <a:gd name="connsiteX18" fmla="*/ 315116 w 826620"/>
                    <a:gd name="connsiteY18" fmla="*/ 24217 h 826622"/>
                    <a:gd name="connsiteX19" fmla="*/ 434413 w 826620"/>
                    <a:gd name="connsiteY19" fmla="*/ 24217 h 826622"/>
                    <a:gd name="connsiteX20" fmla="*/ 446521 w 826620"/>
                    <a:gd name="connsiteY20" fmla="*/ 12109 h 826622"/>
                    <a:gd name="connsiteX21" fmla="*/ 434413 w 826620"/>
                    <a:gd name="connsiteY21" fmla="*/ 0 h 826622"/>
                    <a:gd name="connsiteX22" fmla="*/ 315116 w 826620"/>
                    <a:gd name="connsiteY22" fmla="*/ 0 h 826622"/>
                    <a:gd name="connsiteX23" fmla="*/ 251168 w 826620"/>
                    <a:gd name="connsiteY23" fmla="*/ 63950 h 826622"/>
                    <a:gd name="connsiteX24" fmla="*/ 251168 w 826620"/>
                    <a:gd name="connsiteY24" fmla="*/ 176173 h 826622"/>
                    <a:gd name="connsiteX25" fmla="*/ 315116 w 826620"/>
                    <a:gd name="connsiteY25" fmla="*/ 240123 h 826622"/>
                    <a:gd name="connsiteX26" fmla="*/ 401204 w 826620"/>
                    <a:gd name="connsiteY26" fmla="*/ 240123 h 826622"/>
                    <a:gd name="connsiteX27" fmla="*/ 401204 w 826620"/>
                    <a:gd name="connsiteY27" fmla="*/ 293254 h 826622"/>
                    <a:gd name="connsiteX28" fmla="*/ 315113 w 826620"/>
                    <a:gd name="connsiteY28" fmla="*/ 293254 h 826622"/>
                    <a:gd name="connsiteX29" fmla="*/ 251165 w 826620"/>
                    <a:gd name="connsiteY29" fmla="*/ 357203 h 826622"/>
                    <a:gd name="connsiteX30" fmla="*/ 251165 w 826620"/>
                    <a:gd name="connsiteY30" fmla="*/ 401202 h 826622"/>
                    <a:gd name="connsiteX31" fmla="*/ 158735 w 826620"/>
                    <a:gd name="connsiteY31" fmla="*/ 401202 h 826622"/>
                    <a:gd name="connsiteX32" fmla="*/ 46491 w 826620"/>
                    <a:gd name="connsiteY32" fmla="*/ 447695 h 826622"/>
                    <a:gd name="connsiteX33" fmla="*/ 0 w 826620"/>
                    <a:gd name="connsiteY33" fmla="*/ 559939 h 826622"/>
                    <a:gd name="connsiteX34" fmla="*/ 158735 w 826620"/>
                    <a:gd name="connsiteY34" fmla="*/ 718674 h 826622"/>
                    <a:gd name="connsiteX35" fmla="*/ 198865 w 826620"/>
                    <a:gd name="connsiteY35" fmla="*/ 718674 h 826622"/>
                    <a:gd name="connsiteX36" fmla="*/ 178078 w 826620"/>
                    <a:gd name="connsiteY36" fmla="*/ 739461 h 826622"/>
                    <a:gd name="connsiteX37" fmla="*/ 178078 w 826620"/>
                    <a:gd name="connsiteY37" fmla="*/ 756584 h 826622"/>
                    <a:gd name="connsiteX38" fmla="*/ 186642 w 826620"/>
                    <a:gd name="connsiteY38" fmla="*/ 760131 h 826622"/>
                    <a:gd name="connsiteX39" fmla="*/ 195205 w 826620"/>
                    <a:gd name="connsiteY39" fmla="*/ 756584 h 826622"/>
                    <a:gd name="connsiteX40" fmla="*/ 236663 w 826620"/>
                    <a:gd name="connsiteY40" fmla="*/ 715127 h 826622"/>
                    <a:gd name="connsiteX41" fmla="*/ 240209 w 826620"/>
                    <a:gd name="connsiteY41" fmla="*/ 706566 h 826622"/>
                    <a:gd name="connsiteX42" fmla="*/ 236663 w 826620"/>
                    <a:gd name="connsiteY42" fmla="*/ 698004 h 826622"/>
                    <a:gd name="connsiteX43" fmla="*/ 195205 w 826620"/>
                    <a:gd name="connsiteY43" fmla="*/ 656547 h 826622"/>
                    <a:gd name="connsiteX44" fmla="*/ 178080 w 826620"/>
                    <a:gd name="connsiteY44" fmla="*/ 656547 h 826622"/>
                    <a:gd name="connsiteX45" fmla="*/ 178080 w 826620"/>
                    <a:gd name="connsiteY45" fmla="*/ 673670 h 826622"/>
                    <a:gd name="connsiteX46" fmla="*/ 198868 w 826620"/>
                    <a:gd name="connsiteY46" fmla="*/ 694457 h 826622"/>
                    <a:gd name="connsiteX47" fmla="*/ 158735 w 826620"/>
                    <a:gd name="connsiteY47" fmla="*/ 694457 h 826622"/>
                    <a:gd name="connsiteX48" fmla="*/ 24217 w 826620"/>
                    <a:gd name="connsiteY48" fmla="*/ 559939 h 826622"/>
                    <a:gd name="connsiteX49" fmla="*/ 63616 w 826620"/>
                    <a:gd name="connsiteY49" fmla="*/ 464820 h 826622"/>
                    <a:gd name="connsiteX50" fmla="*/ 158735 w 826620"/>
                    <a:gd name="connsiteY50" fmla="*/ 425421 h 826622"/>
                    <a:gd name="connsiteX51" fmla="*/ 251163 w 826620"/>
                    <a:gd name="connsiteY51" fmla="*/ 425421 h 826622"/>
                    <a:gd name="connsiteX52" fmla="*/ 251163 w 826620"/>
                    <a:gd name="connsiteY52" fmla="*/ 469421 h 826622"/>
                    <a:gd name="connsiteX53" fmla="*/ 315111 w 826620"/>
                    <a:gd name="connsiteY53" fmla="*/ 533370 h 826622"/>
                    <a:gd name="connsiteX54" fmla="*/ 401202 w 826620"/>
                    <a:gd name="connsiteY54" fmla="*/ 533370 h 826622"/>
                    <a:gd name="connsiteX55" fmla="*/ 401202 w 826620"/>
                    <a:gd name="connsiteY55" fmla="*/ 586514 h 826622"/>
                    <a:gd name="connsiteX56" fmla="*/ 315116 w 826620"/>
                    <a:gd name="connsiteY56" fmla="*/ 586514 h 826622"/>
                    <a:gd name="connsiteX57" fmla="*/ 258146 w 826620"/>
                    <a:gd name="connsiteY57" fmla="*/ 621379 h 826622"/>
                    <a:gd name="connsiteX58" fmla="*/ 263414 w 826620"/>
                    <a:gd name="connsiteY58" fmla="*/ 637674 h 826622"/>
                    <a:gd name="connsiteX59" fmla="*/ 279709 w 826620"/>
                    <a:gd name="connsiteY59" fmla="*/ 632407 h 826622"/>
                    <a:gd name="connsiteX60" fmla="*/ 315118 w 826620"/>
                    <a:gd name="connsiteY60" fmla="*/ 610733 h 826622"/>
                    <a:gd name="connsiteX61" fmla="*/ 511521 w 826620"/>
                    <a:gd name="connsiteY61" fmla="*/ 610733 h 826622"/>
                    <a:gd name="connsiteX62" fmla="*/ 551253 w 826620"/>
                    <a:gd name="connsiteY62" fmla="*/ 650449 h 826622"/>
                    <a:gd name="connsiteX63" fmla="*/ 551253 w 826620"/>
                    <a:gd name="connsiteY63" fmla="*/ 762672 h 826622"/>
                    <a:gd name="connsiteX64" fmla="*/ 511521 w 826620"/>
                    <a:gd name="connsiteY64" fmla="*/ 802405 h 826622"/>
                    <a:gd name="connsiteX65" fmla="*/ 315116 w 826620"/>
                    <a:gd name="connsiteY65" fmla="*/ 802405 h 826622"/>
                    <a:gd name="connsiteX66" fmla="*/ 275385 w 826620"/>
                    <a:gd name="connsiteY66" fmla="*/ 762672 h 826622"/>
                    <a:gd name="connsiteX67" fmla="*/ 275385 w 826620"/>
                    <a:gd name="connsiteY67" fmla="*/ 674666 h 826622"/>
                    <a:gd name="connsiteX68" fmla="*/ 263277 w 826620"/>
                    <a:gd name="connsiteY68" fmla="*/ 662558 h 826622"/>
                    <a:gd name="connsiteX69" fmla="*/ 251168 w 826620"/>
                    <a:gd name="connsiteY69" fmla="*/ 674666 h 826622"/>
                    <a:gd name="connsiteX70" fmla="*/ 251168 w 826620"/>
                    <a:gd name="connsiteY70" fmla="*/ 762672 h 826622"/>
                    <a:gd name="connsiteX71" fmla="*/ 315116 w 826620"/>
                    <a:gd name="connsiteY71" fmla="*/ 826622 h 826622"/>
                    <a:gd name="connsiteX72" fmla="*/ 511519 w 826620"/>
                    <a:gd name="connsiteY72" fmla="*/ 826622 h 826622"/>
                    <a:gd name="connsiteX73" fmla="*/ 575469 w 826620"/>
                    <a:gd name="connsiteY73" fmla="*/ 762672 h 826622"/>
                    <a:gd name="connsiteX74" fmla="*/ 575469 w 826620"/>
                    <a:gd name="connsiteY74" fmla="*/ 650449 h 826622"/>
                    <a:gd name="connsiteX75" fmla="*/ 511519 w 826620"/>
                    <a:gd name="connsiteY75" fmla="*/ 586515 h 826622"/>
                    <a:gd name="connsiteX76" fmla="*/ 425421 w 826620"/>
                    <a:gd name="connsiteY76" fmla="*/ 586515 h 826622"/>
                    <a:gd name="connsiteX77" fmla="*/ 425421 w 826620"/>
                    <a:gd name="connsiteY77" fmla="*/ 533371 h 826622"/>
                    <a:gd name="connsiteX78" fmla="*/ 511514 w 826620"/>
                    <a:gd name="connsiteY78" fmla="*/ 533371 h 826622"/>
                    <a:gd name="connsiteX79" fmla="*/ 575461 w 826620"/>
                    <a:gd name="connsiteY79" fmla="*/ 469423 h 826622"/>
                    <a:gd name="connsiteX80" fmla="*/ 575461 w 826620"/>
                    <a:gd name="connsiteY80" fmla="*/ 357206 h 826622"/>
                    <a:gd name="connsiteX81" fmla="*/ 511514 w 826620"/>
                    <a:gd name="connsiteY81" fmla="*/ 293258 h 826622"/>
                    <a:gd name="connsiteX82" fmla="*/ 425421 w 826620"/>
                    <a:gd name="connsiteY82" fmla="*/ 293258 h 826622"/>
                    <a:gd name="connsiteX83" fmla="*/ 425421 w 826620"/>
                    <a:gd name="connsiteY83" fmla="*/ 240123 h 826622"/>
                    <a:gd name="connsiteX84" fmla="*/ 511519 w 826620"/>
                    <a:gd name="connsiteY84" fmla="*/ 240123 h 826622"/>
                    <a:gd name="connsiteX85" fmla="*/ 575469 w 826620"/>
                    <a:gd name="connsiteY85" fmla="*/ 176173 h 826622"/>
                    <a:gd name="connsiteX86" fmla="*/ 575469 w 826620"/>
                    <a:gd name="connsiteY86" fmla="*/ 132167 h 826622"/>
                    <a:gd name="connsiteX87" fmla="*/ 667882 w 826620"/>
                    <a:gd name="connsiteY87" fmla="*/ 132167 h 826622"/>
                    <a:gd name="connsiteX88" fmla="*/ 763002 w 826620"/>
                    <a:gd name="connsiteY88" fmla="*/ 171565 h 826622"/>
                    <a:gd name="connsiteX89" fmla="*/ 802402 w 826620"/>
                    <a:gd name="connsiteY89" fmla="*/ 266685 h 826622"/>
                    <a:gd name="connsiteX90" fmla="*/ 667884 w 826620"/>
                    <a:gd name="connsiteY90" fmla="*/ 401202 h 826622"/>
                    <a:gd name="connsiteX91" fmla="*/ 627754 w 826620"/>
                    <a:gd name="connsiteY91" fmla="*/ 401202 h 826622"/>
                    <a:gd name="connsiteX92" fmla="*/ 648542 w 826620"/>
                    <a:gd name="connsiteY92" fmla="*/ 380416 h 826622"/>
                    <a:gd name="connsiteX93" fmla="*/ 648542 w 826620"/>
                    <a:gd name="connsiteY93" fmla="*/ 363293 h 826622"/>
                    <a:gd name="connsiteX94" fmla="*/ 631417 w 826620"/>
                    <a:gd name="connsiteY94" fmla="*/ 363293 h 826622"/>
                    <a:gd name="connsiteX95" fmla="*/ 589959 w 826620"/>
                    <a:gd name="connsiteY95" fmla="*/ 404749 h 826622"/>
                    <a:gd name="connsiteX96" fmla="*/ 586414 w 826620"/>
                    <a:gd name="connsiteY96" fmla="*/ 413311 h 826622"/>
                    <a:gd name="connsiteX97" fmla="*/ 589959 w 826620"/>
                    <a:gd name="connsiteY97" fmla="*/ 421873 h 826622"/>
                    <a:gd name="connsiteX98" fmla="*/ 631417 w 826620"/>
                    <a:gd name="connsiteY98" fmla="*/ 463330 h 826622"/>
                    <a:gd name="connsiteX99" fmla="*/ 639981 w 826620"/>
                    <a:gd name="connsiteY99" fmla="*/ 466877 h 826622"/>
                    <a:gd name="connsiteX100" fmla="*/ 648544 w 826620"/>
                    <a:gd name="connsiteY100" fmla="*/ 463330 h 826622"/>
                    <a:gd name="connsiteX101" fmla="*/ 648544 w 826620"/>
                    <a:gd name="connsiteY101" fmla="*/ 446206 h 826622"/>
                    <a:gd name="connsiteX102" fmla="*/ 627756 w 826620"/>
                    <a:gd name="connsiteY102" fmla="*/ 425420 h 826622"/>
                    <a:gd name="connsiteX103" fmla="*/ 667886 w 826620"/>
                    <a:gd name="connsiteY103" fmla="*/ 425420 h 826622"/>
                    <a:gd name="connsiteX104" fmla="*/ 826621 w 826620"/>
                    <a:gd name="connsiteY104" fmla="*/ 266685 h 826622"/>
                    <a:gd name="connsiteX105" fmla="*/ 780127 w 826620"/>
                    <a:gd name="connsiteY105" fmla="*/ 154441 h 826622"/>
                    <a:gd name="connsiteX106" fmla="*/ 551245 w 826620"/>
                    <a:gd name="connsiteY106" fmla="*/ 357203 h 826622"/>
                    <a:gd name="connsiteX107" fmla="*/ 551245 w 826620"/>
                    <a:gd name="connsiteY107" fmla="*/ 469420 h 826622"/>
                    <a:gd name="connsiteX108" fmla="*/ 511516 w 826620"/>
                    <a:gd name="connsiteY108" fmla="*/ 509151 h 826622"/>
                    <a:gd name="connsiteX109" fmla="*/ 315113 w 826620"/>
                    <a:gd name="connsiteY109" fmla="*/ 509151 h 826622"/>
                    <a:gd name="connsiteX110" fmla="*/ 275382 w 826620"/>
                    <a:gd name="connsiteY110" fmla="*/ 469420 h 826622"/>
                    <a:gd name="connsiteX111" fmla="*/ 275382 w 826620"/>
                    <a:gd name="connsiteY111" fmla="*/ 357203 h 826622"/>
                    <a:gd name="connsiteX112" fmla="*/ 315113 w 826620"/>
                    <a:gd name="connsiteY112" fmla="*/ 317472 h 826622"/>
                    <a:gd name="connsiteX113" fmla="*/ 511514 w 826620"/>
                    <a:gd name="connsiteY113" fmla="*/ 317472 h 826622"/>
                    <a:gd name="connsiteX114" fmla="*/ 551245 w 826620"/>
                    <a:gd name="connsiteY114" fmla="*/ 357203 h 82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26620" h="826622">
                      <a:moveTo>
                        <a:pt x="780127" y="154441"/>
                      </a:moveTo>
                      <a:cubicBezTo>
                        <a:pt x="750145" y="124459"/>
                        <a:pt x="710282" y="107950"/>
                        <a:pt x="667884" y="107950"/>
                      </a:cubicBezTo>
                      <a:lnTo>
                        <a:pt x="575471" y="107950"/>
                      </a:lnTo>
                      <a:lnTo>
                        <a:pt x="575471" y="63950"/>
                      </a:lnTo>
                      <a:cubicBezTo>
                        <a:pt x="575471" y="28688"/>
                        <a:pt x="546781" y="0"/>
                        <a:pt x="511521" y="0"/>
                      </a:cubicBezTo>
                      <a:lnTo>
                        <a:pt x="482847" y="0"/>
                      </a:lnTo>
                      <a:cubicBezTo>
                        <a:pt x="476158" y="0"/>
                        <a:pt x="470739" y="5421"/>
                        <a:pt x="470739" y="12109"/>
                      </a:cubicBezTo>
                      <a:cubicBezTo>
                        <a:pt x="470739" y="18796"/>
                        <a:pt x="476158" y="24217"/>
                        <a:pt x="482847" y="24217"/>
                      </a:cubicBezTo>
                      <a:lnTo>
                        <a:pt x="511521" y="24217"/>
                      </a:lnTo>
                      <a:cubicBezTo>
                        <a:pt x="533429" y="24217"/>
                        <a:pt x="551253" y="42041"/>
                        <a:pt x="551253" y="63950"/>
                      </a:cubicBezTo>
                      <a:lnTo>
                        <a:pt x="551253" y="176173"/>
                      </a:lnTo>
                      <a:cubicBezTo>
                        <a:pt x="551253" y="198082"/>
                        <a:pt x="533429" y="215906"/>
                        <a:pt x="511521" y="215906"/>
                      </a:cubicBezTo>
                      <a:lnTo>
                        <a:pt x="413376" y="215906"/>
                      </a:lnTo>
                      <a:cubicBezTo>
                        <a:pt x="413355" y="215906"/>
                        <a:pt x="413335" y="215903"/>
                        <a:pt x="413313" y="215903"/>
                      </a:cubicBezTo>
                      <a:cubicBezTo>
                        <a:pt x="413290" y="215903"/>
                        <a:pt x="413271" y="215906"/>
                        <a:pt x="413250" y="215906"/>
                      </a:cubicBezTo>
                      <a:lnTo>
                        <a:pt x="315116" y="215906"/>
                      </a:lnTo>
                      <a:cubicBezTo>
                        <a:pt x="293209" y="215906"/>
                        <a:pt x="275385" y="198082"/>
                        <a:pt x="275385" y="176173"/>
                      </a:cubicBezTo>
                      <a:lnTo>
                        <a:pt x="275385" y="63950"/>
                      </a:lnTo>
                      <a:cubicBezTo>
                        <a:pt x="275385" y="42041"/>
                        <a:pt x="293209" y="24217"/>
                        <a:pt x="315116" y="24217"/>
                      </a:cubicBezTo>
                      <a:lnTo>
                        <a:pt x="434413" y="24217"/>
                      </a:lnTo>
                      <a:cubicBezTo>
                        <a:pt x="441101" y="24217"/>
                        <a:pt x="446521" y="18796"/>
                        <a:pt x="446521" y="12109"/>
                      </a:cubicBezTo>
                      <a:cubicBezTo>
                        <a:pt x="446521" y="5421"/>
                        <a:pt x="441101" y="0"/>
                        <a:pt x="434413" y="0"/>
                      </a:cubicBezTo>
                      <a:lnTo>
                        <a:pt x="315116" y="0"/>
                      </a:lnTo>
                      <a:cubicBezTo>
                        <a:pt x="279854" y="0"/>
                        <a:pt x="251168" y="28688"/>
                        <a:pt x="251168" y="63950"/>
                      </a:cubicBezTo>
                      <a:lnTo>
                        <a:pt x="251168" y="176173"/>
                      </a:lnTo>
                      <a:cubicBezTo>
                        <a:pt x="251168" y="211435"/>
                        <a:pt x="279856" y="240123"/>
                        <a:pt x="315116" y="240123"/>
                      </a:cubicBezTo>
                      <a:lnTo>
                        <a:pt x="401204" y="240123"/>
                      </a:lnTo>
                      <a:lnTo>
                        <a:pt x="401204" y="293254"/>
                      </a:lnTo>
                      <a:lnTo>
                        <a:pt x="315113" y="293254"/>
                      </a:lnTo>
                      <a:cubicBezTo>
                        <a:pt x="279851" y="293254"/>
                        <a:pt x="251165" y="321942"/>
                        <a:pt x="251165" y="357203"/>
                      </a:cubicBezTo>
                      <a:lnTo>
                        <a:pt x="251165" y="401202"/>
                      </a:lnTo>
                      <a:lnTo>
                        <a:pt x="158735" y="401202"/>
                      </a:lnTo>
                      <a:cubicBezTo>
                        <a:pt x="116334" y="401202"/>
                        <a:pt x="76472" y="417714"/>
                        <a:pt x="46491" y="447695"/>
                      </a:cubicBezTo>
                      <a:cubicBezTo>
                        <a:pt x="16511" y="477676"/>
                        <a:pt x="0" y="517538"/>
                        <a:pt x="0" y="559939"/>
                      </a:cubicBezTo>
                      <a:cubicBezTo>
                        <a:pt x="0" y="647466"/>
                        <a:pt x="71207" y="718674"/>
                        <a:pt x="158735" y="718674"/>
                      </a:cubicBezTo>
                      <a:lnTo>
                        <a:pt x="198865" y="718674"/>
                      </a:lnTo>
                      <a:lnTo>
                        <a:pt x="178078" y="739461"/>
                      </a:lnTo>
                      <a:cubicBezTo>
                        <a:pt x="173349" y="744190"/>
                        <a:pt x="173349" y="751855"/>
                        <a:pt x="178078" y="756584"/>
                      </a:cubicBezTo>
                      <a:cubicBezTo>
                        <a:pt x="180444" y="758949"/>
                        <a:pt x="183542" y="760131"/>
                        <a:pt x="186642" y="760131"/>
                      </a:cubicBezTo>
                      <a:cubicBezTo>
                        <a:pt x="189740" y="760131"/>
                        <a:pt x="192840" y="758949"/>
                        <a:pt x="195205" y="756584"/>
                      </a:cubicBezTo>
                      <a:lnTo>
                        <a:pt x="236663" y="715127"/>
                      </a:lnTo>
                      <a:cubicBezTo>
                        <a:pt x="238933" y="712857"/>
                        <a:pt x="240209" y="709777"/>
                        <a:pt x="240209" y="706566"/>
                      </a:cubicBezTo>
                      <a:cubicBezTo>
                        <a:pt x="240209" y="703354"/>
                        <a:pt x="238933" y="700274"/>
                        <a:pt x="236663" y="698004"/>
                      </a:cubicBezTo>
                      <a:lnTo>
                        <a:pt x="195205" y="656547"/>
                      </a:lnTo>
                      <a:cubicBezTo>
                        <a:pt x="190474" y="651818"/>
                        <a:pt x="182809" y="651818"/>
                        <a:pt x="178080" y="656547"/>
                      </a:cubicBezTo>
                      <a:cubicBezTo>
                        <a:pt x="173351" y="661276"/>
                        <a:pt x="173351" y="668943"/>
                        <a:pt x="178080" y="673670"/>
                      </a:cubicBezTo>
                      <a:lnTo>
                        <a:pt x="198868" y="694457"/>
                      </a:lnTo>
                      <a:lnTo>
                        <a:pt x="158735" y="694457"/>
                      </a:lnTo>
                      <a:cubicBezTo>
                        <a:pt x="84562" y="694457"/>
                        <a:pt x="24217" y="634112"/>
                        <a:pt x="24217" y="559939"/>
                      </a:cubicBezTo>
                      <a:cubicBezTo>
                        <a:pt x="24217" y="524007"/>
                        <a:pt x="38209" y="490227"/>
                        <a:pt x="63616" y="464820"/>
                      </a:cubicBezTo>
                      <a:cubicBezTo>
                        <a:pt x="89021" y="439413"/>
                        <a:pt x="122803" y="425421"/>
                        <a:pt x="158735" y="425421"/>
                      </a:cubicBezTo>
                      <a:lnTo>
                        <a:pt x="251163" y="425421"/>
                      </a:lnTo>
                      <a:lnTo>
                        <a:pt x="251163" y="469421"/>
                      </a:lnTo>
                      <a:cubicBezTo>
                        <a:pt x="251163" y="504682"/>
                        <a:pt x="279851" y="533370"/>
                        <a:pt x="315111" y="533370"/>
                      </a:cubicBezTo>
                      <a:lnTo>
                        <a:pt x="401202" y="533370"/>
                      </a:lnTo>
                      <a:lnTo>
                        <a:pt x="401202" y="586514"/>
                      </a:lnTo>
                      <a:lnTo>
                        <a:pt x="315116" y="586514"/>
                      </a:lnTo>
                      <a:cubicBezTo>
                        <a:pt x="290975" y="586514"/>
                        <a:pt x="269145" y="599874"/>
                        <a:pt x="258146" y="621379"/>
                      </a:cubicBezTo>
                      <a:cubicBezTo>
                        <a:pt x="255101" y="627333"/>
                        <a:pt x="257460" y="634629"/>
                        <a:pt x="263414" y="637674"/>
                      </a:cubicBezTo>
                      <a:cubicBezTo>
                        <a:pt x="269368" y="640719"/>
                        <a:pt x="276662" y="638361"/>
                        <a:pt x="279709" y="632407"/>
                      </a:cubicBezTo>
                      <a:cubicBezTo>
                        <a:pt x="286546" y="619038"/>
                        <a:pt x="300114" y="610733"/>
                        <a:pt x="315118" y="610733"/>
                      </a:cubicBezTo>
                      <a:lnTo>
                        <a:pt x="511521" y="610733"/>
                      </a:lnTo>
                      <a:cubicBezTo>
                        <a:pt x="533429" y="610733"/>
                        <a:pt x="551253" y="628549"/>
                        <a:pt x="551253" y="650449"/>
                      </a:cubicBezTo>
                      <a:lnTo>
                        <a:pt x="551253" y="762672"/>
                      </a:lnTo>
                      <a:cubicBezTo>
                        <a:pt x="551253" y="784581"/>
                        <a:pt x="533429" y="802405"/>
                        <a:pt x="511521" y="802405"/>
                      </a:cubicBezTo>
                      <a:lnTo>
                        <a:pt x="315116" y="802405"/>
                      </a:lnTo>
                      <a:cubicBezTo>
                        <a:pt x="293209" y="802405"/>
                        <a:pt x="275385" y="784581"/>
                        <a:pt x="275385" y="762672"/>
                      </a:cubicBezTo>
                      <a:lnTo>
                        <a:pt x="275385" y="674666"/>
                      </a:lnTo>
                      <a:cubicBezTo>
                        <a:pt x="275385" y="667979"/>
                        <a:pt x="269965" y="662558"/>
                        <a:pt x="263277" y="662558"/>
                      </a:cubicBezTo>
                      <a:cubicBezTo>
                        <a:pt x="256588" y="662558"/>
                        <a:pt x="251168" y="667979"/>
                        <a:pt x="251168" y="674666"/>
                      </a:cubicBezTo>
                      <a:lnTo>
                        <a:pt x="251168" y="762672"/>
                      </a:lnTo>
                      <a:cubicBezTo>
                        <a:pt x="251168" y="797934"/>
                        <a:pt x="279856" y="826622"/>
                        <a:pt x="315116" y="826622"/>
                      </a:cubicBezTo>
                      <a:lnTo>
                        <a:pt x="511519" y="826622"/>
                      </a:lnTo>
                      <a:cubicBezTo>
                        <a:pt x="546781" y="826622"/>
                        <a:pt x="575469" y="797934"/>
                        <a:pt x="575469" y="762672"/>
                      </a:cubicBezTo>
                      <a:lnTo>
                        <a:pt x="575469" y="650449"/>
                      </a:lnTo>
                      <a:cubicBezTo>
                        <a:pt x="575469" y="615197"/>
                        <a:pt x="546779" y="586515"/>
                        <a:pt x="511519" y="586515"/>
                      </a:cubicBezTo>
                      <a:lnTo>
                        <a:pt x="425421" y="586515"/>
                      </a:lnTo>
                      <a:lnTo>
                        <a:pt x="425421" y="533371"/>
                      </a:lnTo>
                      <a:lnTo>
                        <a:pt x="511514" y="533371"/>
                      </a:lnTo>
                      <a:cubicBezTo>
                        <a:pt x="546775" y="533371"/>
                        <a:pt x="575461" y="504683"/>
                        <a:pt x="575461" y="469423"/>
                      </a:cubicBezTo>
                      <a:lnTo>
                        <a:pt x="575461" y="357206"/>
                      </a:lnTo>
                      <a:cubicBezTo>
                        <a:pt x="575461" y="321946"/>
                        <a:pt x="546773" y="293258"/>
                        <a:pt x="511514" y="293258"/>
                      </a:cubicBezTo>
                      <a:lnTo>
                        <a:pt x="425421" y="293258"/>
                      </a:lnTo>
                      <a:lnTo>
                        <a:pt x="425421" y="240123"/>
                      </a:lnTo>
                      <a:lnTo>
                        <a:pt x="511519" y="240123"/>
                      </a:lnTo>
                      <a:cubicBezTo>
                        <a:pt x="546781" y="240123"/>
                        <a:pt x="575469" y="211435"/>
                        <a:pt x="575469" y="176173"/>
                      </a:cubicBezTo>
                      <a:lnTo>
                        <a:pt x="575469" y="132167"/>
                      </a:lnTo>
                      <a:lnTo>
                        <a:pt x="667882" y="132167"/>
                      </a:lnTo>
                      <a:cubicBezTo>
                        <a:pt x="703814" y="132167"/>
                        <a:pt x="737596" y="146160"/>
                        <a:pt x="763002" y="171565"/>
                      </a:cubicBezTo>
                      <a:cubicBezTo>
                        <a:pt x="788411" y="196973"/>
                        <a:pt x="802402" y="230754"/>
                        <a:pt x="802402" y="266685"/>
                      </a:cubicBezTo>
                      <a:cubicBezTo>
                        <a:pt x="802402" y="340858"/>
                        <a:pt x="742057" y="401202"/>
                        <a:pt x="667884" y="401202"/>
                      </a:cubicBezTo>
                      <a:lnTo>
                        <a:pt x="627754" y="401202"/>
                      </a:lnTo>
                      <a:lnTo>
                        <a:pt x="648542" y="380416"/>
                      </a:lnTo>
                      <a:cubicBezTo>
                        <a:pt x="653271" y="375687"/>
                        <a:pt x="653271" y="368021"/>
                        <a:pt x="648542" y="363293"/>
                      </a:cubicBezTo>
                      <a:cubicBezTo>
                        <a:pt x="643814" y="358565"/>
                        <a:pt x="636148" y="358564"/>
                        <a:pt x="631417" y="363293"/>
                      </a:cubicBezTo>
                      <a:lnTo>
                        <a:pt x="589959" y="404749"/>
                      </a:lnTo>
                      <a:cubicBezTo>
                        <a:pt x="587689" y="407019"/>
                        <a:pt x="586414" y="410100"/>
                        <a:pt x="586414" y="413311"/>
                      </a:cubicBezTo>
                      <a:cubicBezTo>
                        <a:pt x="586414" y="416522"/>
                        <a:pt x="587689" y="419603"/>
                        <a:pt x="589959" y="421873"/>
                      </a:cubicBezTo>
                      <a:lnTo>
                        <a:pt x="631417" y="463330"/>
                      </a:lnTo>
                      <a:cubicBezTo>
                        <a:pt x="633783" y="465695"/>
                        <a:pt x="636883" y="466877"/>
                        <a:pt x="639981" y="466877"/>
                      </a:cubicBezTo>
                      <a:cubicBezTo>
                        <a:pt x="643079" y="466877"/>
                        <a:pt x="646179" y="465695"/>
                        <a:pt x="648544" y="463330"/>
                      </a:cubicBezTo>
                      <a:cubicBezTo>
                        <a:pt x="653273" y="458601"/>
                        <a:pt x="653273" y="450934"/>
                        <a:pt x="648544" y="446206"/>
                      </a:cubicBezTo>
                      <a:lnTo>
                        <a:pt x="627756" y="425420"/>
                      </a:lnTo>
                      <a:lnTo>
                        <a:pt x="667886" y="425420"/>
                      </a:lnTo>
                      <a:cubicBezTo>
                        <a:pt x="755414" y="425420"/>
                        <a:pt x="826621" y="354211"/>
                        <a:pt x="826621" y="266685"/>
                      </a:cubicBezTo>
                      <a:cubicBezTo>
                        <a:pt x="826619" y="224285"/>
                        <a:pt x="810108" y="184423"/>
                        <a:pt x="780127" y="154441"/>
                      </a:cubicBezTo>
                      <a:close/>
                      <a:moveTo>
                        <a:pt x="551245" y="357203"/>
                      </a:moveTo>
                      <a:lnTo>
                        <a:pt x="551245" y="469420"/>
                      </a:lnTo>
                      <a:cubicBezTo>
                        <a:pt x="551245" y="491327"/>
                        <a:pt x="533423" y="509151"/>
                        <a:pt x="511516" y="509151"/>
                      </a:cubicBezTo>
                      <a:lnTo>
                        <a:pt x="315113" y="509151"/>
                      </a:lnTo>
                      <a:cubicBezTo>
                        <a:pt x="293206" y="509151"/>
                        <a:pt x="275382" y="491327"/>
                        <a:pt x="275382" y="469420"/>
                      </a:cubicBezTo>
                      <a:lnTo>
                        <a:pt x="275382" y="357203"/>
                      </a:lnTo>
                      <a:cubicBezTo>
                        <a:pt x="275382" y="335296"/>
                        <a:pt x="293206" y="317472"/>
                        <a:pt x="315113" y="317472"/>
                      </a:cubicBezTo>
                      <a:lnTo>
                        <a:pt x="511514" y="317472"/>
                      </a:lnTo>
                      <a:cubicBezTo>
                        <a:pt x="533421" y="317472"/>
                        <a:pt x="551245" y="335296"/>
                        <a:pt x="551245" y="357203"/>
                      </a:cubicBezTo>
                      <a:close/>
                    </a:path>
                  </a:pathLst>
                </a:custGeom>
                <a:solidFill>
                  <a:schemeClr val="tx1">
                    <a:lumMod val="50000"/>
                  </a:schemeClr>
                </a:solidFill>
                <a:ln w="1600"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25287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fade">
                                      <p:cBhvr>
                                        <p:cTn id="14" dur="500"/>
                                        <p:tgtEl>
                                          <p:spTgt spid="123"/>
                                        </p:tgtEl>
                                      </p:cBhvr>
                                    </p:animEffect>
                                  </p:childTnLst>
                                </p:cTn>
                              </p:par>
                              <p:par>
                                <p:cTn id="15" presetID="10"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89A3E3-D068-491B-834C-8026CF819D17}"/>
              </a:ext>
            </a:extLst>
          </p:cNvPr>
          <p:cNvSpPr/>
          <p:nvPr/>
        </p:nvSpPr>
        <p:spPr>
          <a:xfrm flipH="1">
            <a:off x="0" y="0"/>
            <a:ext cx="5375564" cy="6858000"/>
          </a:xfrm>
          <a:prstGeom prst="rect">
            <a:avLst/>
          </a:prstGeom>
          <a:solidFill>
            <a:srgbClr val="0F0F0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EF2E8CB6-2637-4B6E-9C79-EFE17E0EACC2}"/>
              </a:ext>
            </a:extLst>
          </p:cNvPr>
          <p:cNvSpPr/>
          <p:nvPr/>
        </p:nvSpPr>
        <p:spPr>
          <a:xfrm flipH="1">
            <a:off x="5375564" y="0"/>
            <a:ext cx="68164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6" name="Picture 25" descr="Text&#10;&#10;Description automatically generated">
            <a:extLst>
              <a:ext uri="{FF2B5EF4-FFF2-40B4-BE49-F238E27FC236}">
                <a16:creationId xmlns:a16="http://schemas.microsoft.com/office/drawing/2014/main" id="{B0AFEF33-D381-4537-88A9-756EAF2420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43129" y="222054"/>
            <a:ext cx="1588798" cy="556609"/>
          </a:xfrm>
          <a:prstGeom prst="rect">
            <a:avLst/>
          </a:prstGeom>
        </p:spPr>
      </p:pic>
      <p:sp>
        <p:nvSpPr>
          <p:cNvPr id="27" name="Slide Number Placeholder 3">
            <a:extLst>
              <a:ext uri="{FF2B5EF4-FFF2-40B4-BE49-F238E27FC236}">
                <a16:creationId xmlns:a16="http://schemas.microsoft.com/office/drawing/2014/main" id="{9D718A10-807E-484A-A724-9477F7AAD973}"/>
              </a:ext>
            </a:extLst>
          </p:cNvPr>
          <p:cNvSpPr>
            <a:spLocks noGrp="1"/>
          </p:cNvSpPr>
          <p:nvPr>
            <p:ph type="sldNum" sz="quarter" idx="12"/>
          </p:nvPr>
        </p:nvSpPr>
        <p:spPr>
          <a:xfrm>
            <a:off x="9088727" y="6270821"/>
            <a:ext cx="2743200" cy="365125"/>
          </a:xfrm>
        </p:spPr>
        <p:txBody>
          <a:bodyPr/>
          <a:lstStyle/>
          <a:p>
            <a:fld id="{05B7448B-BD51-4620-B787-87ED7574A9BD}" type="slidenum">
              <a:rPr lang="en-US" sz="1000" smtClean="0"/>
              <a:t>9</a:t>
            </a:fld>
            <a:endParaRPr lang="en-US" sz="1000" dirty="0"/>
          </a:p>
        </p:txBody>
      </p:sp>
      <p:sp>
        <p:nvSpPr>
          <p:cNvPr id="18" name="TextBox 17">
            <a:extLst>
              <a:ext uri="{FF2B5EF4-FFF2-40B4-BE49-F238E27FC236}">
                <a16:creationId xmlns:a16="http://schemas.microsoft.com/office/drawing/2014/main" id="{A019FD88-316C-4DA8-92E9-2BA6C2FC5AFF}"/>
              </a:ext>
            </a:extLst>
          </p:cNvPr>
          <p:cNvSpPr txBox="1"/>
          <p:nvPr/>
        </p:nvSpPr>
        <p:spPr>
          <a:xfrm>
            <a:off x="699785" y="3117471"/>
            <a:ext cx="3975997" cy="523220"/>
          </a:xfrm>
          <a:prstGeom prst="rect">
            <a:avLst/>
          </a:prstGeom>
          <a:noFill/>
        </p:spPr>
        <p:txBody>
          <a:bodyPr wrap="square" rtlCol="0">
            <a:spAutoFit/>
          </a:bodyPr>
          <a:lstStyle/>
          <a:p>
            <a: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Objectivity</a:t>
            </a:r>
            <a:r>
              <a:rPr lang="en-US" sz="2700" cap="all" spc="200" dirty="0">
                <a:solidFill>
                  <a:schemeClr val="bg1"/>
                </a:solidFill>
                <a:effectLst>
                  <a:outerShdw blurRad="101600" dist="38100" dir="5400000" algn="t" rotWithShape="0">
                    <a:prstClr val="black">
                      <a:alpha val="20000"/>
                    </a:prstClr>
                  </a:outerShdw>
                </a:effectLst>
                <a:ea typeface="Times New Roman" panose="02020603050405020304" pitchFamily="18" charset="0"/>
              </a:rPr>
              <a:t>.</a:t>
            </a:r>
          </a:p>
        </p:txBody>
      </p:sp>
      <p:sp>
        <p:nvSpPr>
          <p:cNvPr id="19" name="TextBox 18">
            <a:extLst>
              <a:ext uri="{FF2B5EF4-FFF2-40B4-BE49-F238E27FC236}">
                <a16:creationId xmlns:a16="http://schemas.microsoft.com/office/drawing/2014/main" id="{36530245-3308-403E-BA7F-2BE5D5711FA7}"/>
              </a:ext>
            </a:extLst>
          </p:cNvPr>
          <p:cNvSpPr txBox="1"/>
          <p:nvPr/>
        </p:nvSpPr>
        <p:spPr>
          <a:xfrm>
            <a:off x="699785" y="2640431"/>
            <a:ext cx="3975997" cy="507831"/>
          </a:xfrm>
          <a:prstGeom prst="rect">
            <a:avLst/>
          </a:prstGeom>
          <a:noFill/>
        </p:spPr>
        <p:txBody>
          <a:bodyPr wrap="square" rtlCol="0">
            <a:spAutoFit/>
          </a:bodyPr>
          <a:lstStyle/>
          <a:p>
            <a:r>
              <a:rPr lang="en-US" sz="2700" cap="all" spc="100" dirty="0">
                <a:solidFill>
                  <a:schemeClr val="bg1"/>
                </a:solidFill>
                <a:effectLst>
                  <a:outerShdw blurRad="101600" dist="38100" dir="5400000" algn="t" rotWithShape="0">
                    <a:prstClr val="black">
                      <a:alpha val="20000"/>
                    </a:prstClr>
                  </a:outerShdw>
                </a:effectLst>
                <a:ea typeface="Times New Roman" panose="02020603050405020304" pitchFamily="18" charset="0"/>
              </a:rPr>
              <a:t>freedom. focus.</a:t>
            </a:r>
          </a:p>
        </p:txBody>
      </p:sp>
      <p:sp>
        <p:nvSpPr>
          <p:cNvPr id="24" name="TextBox 23">
            <a:extLst>
              <a:ext uri="{FF2B5EF4-FFF2-40B4-BE49-F238E27FC236}">
                <a16:creationId xmlns:a16="http://schemas.microsoft.com/office/drawing/2014/main" id="{4873BCE0-D0E1-407B-B71E-16170D4663E4}"/>
              </a:ext>
            </a:extLst>
          </p:cNvPr>
          <p:cNvSpPr txBox="1"/>
          <p:nvPr/>
        </p:nvSpPr>
        <p:spPr>
          <a:xfrm>
            <a:off x="727217" y="2286709"/>
            <a:ext cx="2085901" cy="246221"/>
          </a:xfrm>
          <a:prstGeom prst="rect">
            <a:avLst/>
          </a:prstGeom>
          <a:noFill/>
        </p:spPr>
        <p:txBody>
          <a:bodyPr wrap="square" rtlCol="0">
            <a:spAutoFit/>
          </a:bodyPr>
          <a:lstStyle/>
          <a:p>
            <a:r>
              <a:rPr lang="en-US" sz="1000" cap="all" spc="200" dirty="0">
                <a:solidFill>
                  <a:schemeClr val="bg1"/>
                </a:solidFill>
                <a:latin typeface="Montserrat SemiBold" panose="00000700000000000000" pitchFamily="2" charset="0"/>
              </a:rPr>
              <a:t>Why Soteria HR?</a:t>
            </a:r>
          </a:p>
        </p:txBody>
      </p:sp>
      <p:sp>
        <p:nvSpPr>
          <p:cNvPr id="25" name="TextBox 24">
            <a:extLst>
              <a:ext uri="{FF2B5EF4-FFF2-40B4-BE49-F238E27FC236}">
                <a16:creationId xmlns:a16="http://schemas.microsoft.com/office/drawing/2014/main" id="{38757379-DD10-4866-BD79-C3A3721E78F3}"/>
              </a:ext>
            </a:extLst>
          </p:cNvPr>
          <p:cNvSpPr txBox="1"/>
          <p:nvPr/>
        </p:nvSpPr>
        <p:spPr>
          <a:xfrm>
            <a:off x="6285407" y="1344577"/>
            <a:ext cx="4630764" cy="4911857"/>
          </a:xfrm>
          <a:prstGeom prst="rect">
            <a:avLst/>
          </a:prstGeom>
          <a:noFill/>
        </p:spPr>
        <p:txBody>
          <a:bodyPr wrap="square" rtlCol="0">
            <a:spAutoFit/>
          </a:bodyPr>
          <a:lstStyle/>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Talented, Seasoned HR Professionals</a:t>
            </a: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Ask the Right Questions </a:t>
            </a: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Full Suite of </a:t>
            </a:r>
            <a:r>
              <a:rPr lang="en-US" sz="1400" dirty="0" err="1">
                <a:solidFill>
                  <a:srgbClr val="6D6E71"/>
                </a:solidFill>
                <a:ea typeface="Times New Roman" panose="02020603050405020304" pitchFamily="18" charset="0"/>
              </a:rPr>
              <a:t>Á</a:t>
            </a:r>
            <a:r>
              <a:rPr lang="en-US" sz="1400" dirty="0">
                <a:solidFill>
                  <a:srgbClr val="6D6E71"/>
                </a:solidFill>
                <a:effectLst/>
                <a:ea typeface="Times New Roman" panose="02020603050405020304" pitchFamily="18" charset="0"/>
              </a:rPr>
              <a:t> La Carte Services, Including </a:t>
            </a:r>
            <a:r>
              <a:rPr lang="en-US" sz="1400" dirty="0">
                <a:solidFill>
                  <a:srgbClr val="6D6E71"/>
                </a:solidFill>
                <a:ea typeface="Times New Roman" panose="02020603050405020304" pitchFamily="18" charset="0"/>
              </a:rPr>
              <a:t>O</a:t>
            </a:r>
            <a:r>
              <a:rPr lang="en-US" sz="1400" dirty="0">
                <a:solidFill>
                  <a:srgbClr val="6D6E71"/>
                </a:solidFill>
                <a:effectLst/>
                <a:ea typeface="Times New Roman" panose="02020603050405020304" pitchFamily="18" charset="0"/>
              </a:rPr>
              <a:t>n-site HR Support</a:t>
            </a: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a typeface="Times New Roman" panose="02020603050405020304" pitchFamily="18" charset="0"/>
              </a:rPr>
              <a:t>Hourly or Monthly Retainer Pricing Options</a:t>
            </a:r>
            <a:endParaRPr lang="en-US" sz="1400" dirty="0">
              <a:solidFill>
                <a:srgbClr val="6D6E71"/>
              </a:solidFill>
              <a:effectLst/>
              <a:ea typeface="Times New Roman" panose="02020603050405020304" pitchFamily="18" charset="0"/>
            </a:endParaRP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a typeface="Times New Roman" panose="02020603050405020304" pitchFamily="18" charset="0"/>
              </a:rPr>
              <a:t>Objective Third-Party Perspective</a:t>
            </a:r>
            <a:endParaRPr lang="en-US" sz="1400" dirty="0">
              <a:solidFill>
                <a:srgbClr val="6D6E71"/>
              </a:solidFill>
              <a:effectLst/>
              <a:ea typeface="Times New Roman" panose="02020603050405020304" pitchFamily="18" charset="0"/>
            </a:endParaRP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Experts at Mitigating Compliance, Regulatory and Legal Risks </a:t>
            </a: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Preventative, Proactive Approach</a:t>
            </a: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Advocate for Both You and Your Employees</a:t>
            </a:r>
          </a:p>
          <a:p>
            <a:pPr marL="285750" indent="-285750">
              <a:lnSpc>
                <a:spcPct val="140000"/>
              </a:lnSpc>
              <a:spcBef>
                <a:spcPts val="1200"/>
              </a:spcBef>
              <a:buClr>
                <a:srgbClr val="145D98"/>
              </a:buClr>
              <a:buFont typeface="Wingdings" panose="05000000000000000000" pitchFamily="2" charset="2"/>
              <a:buChar char="ü"/>
            </a:pPr>
            <a:r>
              <a:rPr lang="en-US" sz="1400" dirty="0">
                <a:solidFill>
                  <a:srgbClr val="6D6E71"/>
                </a:solidFill>
                <a:effectLst/>
                <a:ea typeface="Times New Roman" panose="02020603050405020304" pitchFamily="18" charset="0"/>
              </a:rPr>
              <a:t>Track Record of Creating Cultures Conducive to Happy, Productive and Loyal Employees</a:t>
            </a:r>
          </a:p>
        </p:txBody>
      </p:sp>
      <p:grpSp>
        <p:nvGrpSpPr>
          <p:cNvPr id="30" name="Group 29">
            <a:extLst>
              <a:ext uri="{FF2B5EF4-FFF2-40B4-BE49-F238E27FC236}">
                <a16:creationId xmlns:a16="http://schemas.microsoft.com/office/drawing/2014/main" id="{6B8CB837-16D5-4EC5-9F0D-4DDF7765F0BD}"/>
              </a:ext>
            </a:extLst>
          </p:cNvPr>
          <p:cNvGrpSpPr/>
          <p:nvPr/>
        </p:nvGrpSpPr>
        <p:grpSpPr>
          <a:xfrm>
            <a:off x="836691" y="3800506"/>
            <a:ext cx="377952" cy="73152"/>
            <a:chOff x="845129" y="2178151"/>
            <a:chExt cx="377952" cy="73152"/>
          </a:xfrm>
        </p:grpSpPr>
        <p:sp>
          <p:nvSpPr>
            <p:cNvPr id="31" name="Oval 30">
              <a:extLst>
                <a:ext uri="{FF2B5EF4-FFF2-40B4-BE49-F238E27FC236}">
                  <a16:creationId xmlns:a16="http://schemas.microsoft.com/office/drawing/2014/main" id="{4C0F682D-F3CD-487A-90BA-BB8B676E5B17}"/>
                </a:ext>
              </a:extLst>
            </p:cNvPr>
            <p:cNvSpPr/>
            <p:nvPr/>
          </p:nvSpPr>
          <p:spPr>
            <a:xfrm>
              <a:off x="845129" y="2178151"/>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2" name="Oval 31">
              <a:extLst>
                <a:ext uri="{FF2B5EF4-FFF2-40B4-BE49-F238E27FC236}">
                  <a16:creationId xmlns:a16="http://schemas.microsoft.com/office/drawing/2014/main" id="{495441D0-418A-443D-B938-709584922EAA}"/>
                </a:ext>
              </a:extLst>
            </p:cNvPr>
            <p:cNvSpPr/>
            <p:nvPr/>
          </p:nvSpPr>
          <p:spPr>
            <a:xfrm>
              <a:off x="997529" y="2178151"/>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sp>
          <p:nvSpPr>
            <p:cNvPr id="33" name="Oval 32">
              <a:extLst>
                <a:ext uri="{FF2B5EF4-FFF2-40B4-BE49-F238E27FC236}">
                  <a16:creationId xmlns:a16="http://schemas.microsoft.com/office/drawing/2014/main" id="{DCAF3071-C831-419C-A41D-C13989A69E1B}"/>
                </a:ext>
              </a:extLst>
            </p:cNvPr>
            <p:cNvSpPr/>
            <p:nvPr/>
          </p:nvSpPr>
          <p:spPr>
            <a:xfrm>
              <a:off x="1149929" y="2178151"/>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1"/>
                </a:solidFill>
              </a:endParaRPr>
            </a:p>
          </p:txBody>
        </p:sp>
      </p:grpSp>
    </p:spTree>
    <p:extLst>
      <p:ext uri="{BB962C8B-B14F-4D97-AF65-F5344CB8AC3E}">
        <p14:creationId xmlns:p14="http://schemas.microsoft.com/office/powerpoint/2010/main" val="40658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350"/>
                                        <p:tgtEl>
                                          <p:spTgt spid="25">
                                            <p:txEl>
                                              <p:pRg st="0" end="0"/>
                                            </p:txEl>
                                          </p:spTgt>
                                        </p:tgtEl>
                                      </p:cBhvr>
                                    </p:animEffect>
                                  </p:childTnLst>
                                </p:cTn>
                              </p:par>
                            </p:childTnLst>
                          </p:cTn>
                        </p:par>
                        <p:par>
                          <p:cTn id="8" fill="hold">
                            <p:stCondLst>
                              <p:cond delay="350"/>
                            </p:stCondLst>
                            <p:childTnLst>
                              <p:par>
                                <p:cTn id="9" presetID="10" presetClass="entr" presetSubtype="0" fill="hold"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fade">
                                      <p:cBhvr>
                                        <p:cTn id="11" dur="350"/>
                                        <p:tgtEl>
                                          <p:spTgt spid="25">
                                            <p:txEl>
                                              <p:pRg st="1" end="1"/>
                                            </p:txEl>
                                          </p:spTgt>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fade">
                                      <p:cBhvr>
                                        <p:cTn id="15" dur="350"/>
                                        <p:tgtEl>
                                          <p:spTgt spid="25">
                                            <p:txEl>
                                              <p:pRg st="2" end="2"/>
                                            </p:txEl>
                                          </p:spTgt>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animEffect transition="in" filter="fade">
                                      <p:cBhvr>
                                        <p:cTn id="19" dur="350"/>
                                        <p:tgtEl>
                                          <p:spTgt spid="25">
                                            <p:txEl>
                                              <p:pRg st="3" end="3"/>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animEffect transition="in" filter="fade">
                                      <p:cBhvr>
                                        <p:cTn id="23" dur="350"/>
                                        <p:tgtEl>
                                          <p:spTgt spid="25">
                                            <p:txEl>
                                              <p:pRg st="4" end="4"/>
                                            </p:txEl>
                                          </p:spTgt>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25">
                                            <p:txEl>
                                              <p:pRg st="5" end="5"/>
                                            </p:txEl>
                                          </p:spTgt>
                                        </p:tgtEl>
                                        <p:attrNameLst>
                                          <p:attrName>style.visibility</p:attrName>
                                        </p:attrNameLst>
                                      </p:cBhvr>
                                      <p:to>
                                        <p:strVal val="visible"/>
                                      </p:to>
                                    </p:set>
                                    <p:animEffect transition="in" filter="fade">
                                      <p:cBhvr>
                                        <p:cTn id="27" dur="350"/>
                                        <p:tgtEl>
                                          <p:spTgt spid="25">
                                            <p:txEl>
                                              <p:pRg st="5" end="5"/>
                                            </p:txEl>
                                          </p:spTgt>
                                        </p:tgtEl>
                                      </p:cBhvr>
                                    </p:animEffect>
                                  </p:childTnLst>
                                </p:cTn>
                              </p:par>
                            </p:childTnLst>
                          </p:cTn>
                        </p:par>
                        <p:par>
                          <p:cTn id="28" fill="hold">
                            <p:stCondLst>
                              <p:cond delay="2100"/>
                            </p:stCondLst>
                            <p:childTnLst>
                              <p:par>
                                <p:cTn id="29" presetID="10" presetClass="entr" presetSubtype="0" fill="hold" nodeType="afterEffect">
                                  <p:stCondLst>
                                    <p:cond delay="0"/>
                                  </p:stCondLst>
                                  <p:childTnLst>
                                    <p:set>
                                      <p:cBhvr>
                                        <p:cTn id="30" dur="1" fill="hold">
                                          <p:stCondLst>
                                            <p:cond delay="0"/>
                                          </p:stCondLst>
                                        </p:cTn>
                                        <p:tgtEl>
                                          <p:spTgt spid="25">
                                            <p:txEl>
                                              <p:pRg st="6" end="6"/>
                                            </p:txEl>
                                          </p:spTgt>
                                        </p:tgtEl>
                                        <p:attrNameLst>
                                          <p:attrName>style.visibility</p:attrName>
                                        </p:attrNameLst>
                                      </p:cBhvr>
                                      <p:to>
                                        <p:strVal val="visible"/>
                                      </p:to>
                                    </p:set>
                                    <p:animEffect transition="in" filter="fade">
                                      <p:cBhvr>
                                        <p:cTn id="31" dur="350"/>
                                        <p:tgtEl>
                                          <p:spTgt spid="25">
                                            <p:txEl>
                                              <p:pRg st="6" end="6"/>
                                            </p:txEl>
                                          </p:spTgt>
                                        </p:tgtEl>
                                      </p:cBhvr>
                                    </p:animEffect>
                                  </p:childTnLst>
                                </p:cTn>
                              </p:par>
                            </p:childTnLst>
                          </p:cTn>
                        </p:par>
                        <p:par>
                          <p:cTn id="32" fill="hold">
                            <p:stCondLst>
                              <p:cond delay="2450"/>
                            </p:stCondLst>
                            <p:childTnLst>
                              <p:par>
                                <p:cTn id="33" presetID="10" presetClass="entr" presetSubtype="0" fill="hold" nodeType="afterEffect">
                                  <p:stCondLst>
                                    <p:cond delay="0"/>
                                  </p:stCondLst>
                                  <p:childTnLst>
                                    <p:set>
                                      <p:cBhvr>
                                        <p:cTn id="34" dur="1" fill="hold">
                                          <p:stCondLst>
                                            <p:cond delay="0"/>
                                          </p:stCondLst>
                                        </p:cTn>
                                        <p:tgtEl>
                                          <p:spTgt spid="25">
                                            <p:txEl>
                                              <p:pRg st="7" end="7"/>
                                            </p:txEl>
                                          </p:spTgt>
                                        </p:tgtEl>
                                        <p:attrNameLst>
                                          <p:attrName>style.visibility</p:attrName>
                                        </p:attrNameLst>
                                      </p:cBhvr>
                                      <p:to>
                                        <p:strVal val="visible"/>
                                      </p:to>
                                    </p:set>
                                    <p:animEffect transition="in" filter="fade">
                                      <p:cBhvr>
                                        <p:cTn id="35" dur="350"/>
                                        <p:tgtEl>
                                          <p:spTgt spid="25">
                                            <p:txEl>
                                              <p:pRg st="7" end="7"/>
                                            </p:txEl>
                                          </p:spTgt>
                                        </p:tgtEl>
                                      </p:cBhvr>
                                    </p:animEffect>
                                  </p:childTnLst>
                                </p:cTn>
                              </p:par>
                            </p:childTnLst>
                          </p:cTn>
                        </p:par>
                        <p:par>
                          <p:cTn id="36" fill="hold">
                            <p:stCondLst>
                              <p:cond delay="2800"/>
                            </p:stCondLst>
                            <p:childTnLst>
                              <p:par>
                                <p:cTn id="37" presetID="10" presetClass="entr" presetSubtype="0" fill="hold" nodeType="after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animEffect transition="in" filter="fade">
                                      <p:cBhvr>
                                        <p:cTn id="39" dur="35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oteria">
      <a:dk1>
        <a:srgbClr val="6D6E71"/>
      </a:dk1>
      <a:lt1>
        <a:sysClr val="window" lastClr="FFFFFF"/>
      </a:lt1>
      <a:dk2>
        <a:srgbClr val="145D98"/>
      </a:dk2>
      <a:lt2>
        <a:srgbClr val="F5F5F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ProSites">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636</Words>
  <Application>Microsoft Office PowerPoint</Application>
  <PresentationFormat>Widescreen</PresentationFormat>
  <Paragraphs>134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Wingdings</vt:lpstr>
      <vt:lpstr>Montserrat SemiBold</vt:lpstr>
      <vt:lpstr>Montserrat Light</vt:lpstr>
      <vt:lpstr>Montserrat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Cassels</dc:creator>
  <cp:lastModifiedBy>Allison Cassels</cp:lastModifiedBy>
  <cp:revision>75</cp:revision>
  <dcterms:created xsi:type="dcterms:W3CDTF">2021-01-19T02:11:44Z</dcterms:created>
  <dcterms:modified xsi:type="dcterms:W3CDTF">2023-06-26T20:11:21Z</dcterms:modified>
</cp:coreProperties>
</file>